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5" autoAdjust="0"/>
    <p:restoredTop sz="86369" autoAdjust="0"/>
  </p:normalViewPr>
  <p:slideViewPr>
    <p:cSldViewPr>
      <p:cViewPr varScale="1">
        <p:scale>
          <a:sx n="99" d="100"/>
          <a:sy n="99" d="100"/>
        </p:scale>
        <p:origin x="-108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303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BEFA080-7C0F-46EB-A804-6CCF6F1F15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85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EF979C-375D-466E-97FC-BC5DC6A7F8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26C93-63E1-4E79-9EA7-6CA2AAD8BE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214313"/>
            <a:ext cx="2159000" cy="63388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14313"/>
            <a:ext cx="6327775" cy="63388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2CAB3-617E-401A-BAD5-1D0C03BEC6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4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9CF47-D6B0-4C50-B3B5-845A0EA818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8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789D5-6424-4DD3-ADEA-29CDE62F6F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5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47CF8-4150-48B6-810C-8B41F65272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3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053D4-9BAC-458E-ABE1-DFF3B56F09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4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FAD57-1B17-49FF-B0F3-BFC95ABD1E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3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4AC0C-7C96-4494-8545-FDC4378C58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7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36344-4DB7-462B-9DFA-59244A5D3A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13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0B53E-FC94-4CED-80CD-162F5C481D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2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FAF4EB1-E2A7-4359-9988-F72AE294EE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32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Tahoma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Tahoma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Environmental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08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regulation, i.e., command and control regulation</a:t>
            </a:r>
          </a:p>
          <a:p>
            <a:r>
              <a:rPr lang="en-US" dirty="0" smtClean="0"/>
              <a:t>What</a:t>
            </a:r>
            <a:r>
              <a:rPr lang="en-US" baseline="0" dirty="0" smtClean="0"/>
              <a:t> is the tension between these standards and innovation?</a:t>
            </a:r>
          </a:p>
          <a:p>
            <a:r>
              <a:rPr lang="en-US" baseline="0" dirty="0" smtClean="0"/>
              <a:t>This chapter introduces criminal intent issues in environmental enforcement.</a:t>
            </a:r>
          </a:p>
          <a:p>
            <a:pPr lvl="1"/>
            <a:r>
              <a:rPr lang="en-US" dirty="0" smtClean="0"/>
              <a:t>How does this change the game from civil enforcement?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28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</a:t>
            </a:r>
            <a:r>
              <a:rPr lang="en-US" baseline="0" dirty="0" smtClean="0"/>
              <a:t> incentives</a:t>
            </a:r>
          </a:p>
          <a:p>
            <a:pPr lvl="1"/>
            <a:r>
              <a:rPr lang="en-US" dirty="0" smtClean="0"/>
              <a:t>Using the market to reduce pollution</a:t>
            </a:r>
          </a:p>
          <a:p>
            <a:pPr lvl="0"/>
            <a:r>
              <a:rPr lang="en-US" dirty="0" smtClean="0"/>
              <a:t>What</a:t>
            </a:r>
            <a:r>
              <a:rPr lang="en-US" baseline="0" dirty="0" smtClean="0"/>
              <a:t> programs have been successful and why?</a:t>
            </a:r>
          </a:p>
          <a:p>
            <a:pPr lvl="0"/>
            <a:r>
              <a:rPr lang="en-US" baseline="0" dirty="0" smtClean="0"/>
              <a:t>What do think about in designing an incentive based program?</a:t>
            </a:r>
          </a:p>
          <a:p>
            <a:pPr lvl="0"/>
            <a:r>
              <a:rPr lang="en-US" baseline="0" dirty="0" smtClean="0"/>
              <a:t>Make sure you understand the offset problem</a:t>
            </a:r>
          </a:p>
          <a:p>
            <a:pPr lvl="0"/>
            <a:r>
              <a:rPr lang="en-US" baseline="0" dirty="0" smtClean="0"/>
              <a:t>What are environmental justice issues in market based solutions?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31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based approaches</a:t>
            </a:r>
          </a:p>
          <a:p>
            <a:r>
              <a:rPr lang="en-US" dirty="0" smtClean="0"/>
              <a:t>How does the NEPA process drive better environmental decisionmaking</a:t>
            </a:r>
            <a:r>
              <a:rPr lang="en-US" baseline="0" dirty="0" smtClean="0"/>
              <a:t> if the agency can ignore the EIS once is done?</a:t>
            </a:r>
          </a:p>
          <a:p>
            <a:r>
              <a:rPr lang="en-US" baseline="0" dirty="0" smtClean="0"/>
              <a:t>How can public interest litigators and others use NEPA to stall projects?</a:t>
            </a:r>
          </a:p>
          <a:p>
            <a:r>
              <a:rPr lang="en-US" dirty="0" smtClean="0"/>
              <a:t>This chapter adds to the atrazine problem saga.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94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solid waste laws</a:t>
            </a:r>
          </a:p>
          <a:p>
            <a:r>
              <a:rPr lang="en-US" dirty="0" smtClean="0"/>
              <a:t>How is the approach in these laws fundamentally different from the other pollution laws?</a:t>
            </a:r>
          </a:p>
          <a:p>
            <a:r>
              <a:rPr lang="en-US" dirty="0" smtClean="0"/>
              <a:t>Why do these laws generate much more litigation than the other laws?</a:t>
            </a:r>
          </a:p>
          <a:p>
            <a:r>
              <a:rPr lang="en-US" dirty="0" smtClean="0"/>
              <a:t>Why are economic stakes so high?</a:t>
            </a:r>
          </a:p>
          <a:p>
            <a:r>
              <a:rPr lang="en-US" dirty="0" smtClean="0"/>
              <a:t>What does this chapter's problem add to our understanding?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56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Environmental restoration</a:t>
            </a:r>
          </a:p>
          <a:p>
            <a:r>
              <a:rPr lang="en-US" dirty="0" smtClean="0"/>
              <a:t>Why is the potentially impossible?</a:t>
            </a:r>
          </a:p>
          <a:p>
            <a:r>
              <a:rPr lang="en-US" dirty="0" smtClean="0"/>
              <a:t>What are the limitations to restoration?</a:t>
            </a:r>
          </a:p>
          <a:p>
            <a:r>
              <a:rPr lang="en-US" dirty="0" smtClean="0"/>
              <a:t>What are the strategies?</a:t>
            </a:r>
          </a:p>
          <a:p>
            <a:r>
              <a:rPr lang="en-US" dirty="0" smtClean="0"/>
              <a:t>How is compensation and mitigation different form restoration?</a:t>
            </a:r>
          </a:p>
          <a:p>
            <a:r>
              <a:rPr lang="en-US" dirty="0" smtClean="0"/>
              <a:t>How do we decide which to do?</a:t>
            </a:r>
          </a:p>
          <a:p>
            <a:r>
              <a:rPr lang="en-US" dirty="0" smtClean="0"/>
              <a:t>What do we learn  from the Colorado River projects?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33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cleanup</a:t>
            </a:r>
          </a:p>
          <a:p>
            <a:r>
              <a:rPr lang="en-US" dirty="0" smtClean="0"/>
              <a:t>Why is apportioning liability so much of a problem?</a:t>
            </a:r>
          </a:p>
          <a:p>
            <a:r>
              <a:rPr lang="en-US" dirty="0" smtClean="0"/>
              <a:t>How does CERCLA attempt to do this?</a:t>
            </a:r>
          </a:p>
          <a:p>
            <a:pPr lvl="1"/>
            <a:r>
              <a:rPr lang="en-US" dirty="0" smtClean="0"/>
              <a:t>How can be liable?</a:t>
            </a:r>
          </a:p>
          <a:p>
            <a:pPr lvl="1"/>
            <a:r>
              <a:rPr lang="en-US" dirty="0" smtClean="0"/>
              <a:t>Are there defenses?</a:t>
            </a:r>
          </a:p>
          <a:p>
            <a:r>
              <a:rPr lang="en-US" dirty="0" smtClean="0"/>
              <a:t>What do we learn from the pig farm case?</a:t>
            </a:r>
          </a:p>
          <a:p>
            <a:r>
              <a:rPr lang="en-US" dirty="0" smtClean="0"/>
              <a:t>This problem is based on how to counsel a client.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7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Allocating governmental responsibility</a:t>
            </a:r>
          </a:p>
          <a:p>
            <a:r>
              <a:rPr lang="en-US" dirty="0" smtClean="0"/>
              <a:t>What are the roles of the different branches of government in protecting the environment?</a:t>
            </a:r>
          </a:p>
          <a:p>
            <a:pPr lvl="1"/>
            <a:r>
              <a:rPr lang="en-US" dirty="0" smtClean="0"/>
              <a:t>What do we learn from the tailpipe emissions story?</a:t>
            </a:r>
          </a:p>
          <a:p>
            <a:r>
              <a:rPr lang="en-US" dirty="0" smtClean="0"/>
              <a:t>What about the allocation of authority between the state and federal governments?</a:t>
            </a:r>
          </a:p>
          <a:p>
            <a:pPr lvl="1"/>
            <a:r>
              <a:rPr lang="en-US" dirty="0" smtClean="0"/>
              <a:t>Why have the state approaches often failed?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00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 law</a:t>
            </a:r>
          </a:p>
          <a:p>
            <a:r>
              <a:rPr lang="en-US" dirty="0" smtClean="0"/>
              <a:t>Why is the problematic?</a:t>
            </a:r>
          </a:p>
          <a:p>
            <a:r>
              <a:rPr lang="en-US" dirty="0" smtClean="0"/>
              <a:t>How is international law expressed domestically?</a:t>
            </a:r>
          </a:p>
          <a:p>
            <a:r>
              <a:rPr lang="en-US" dirty="0" smtClean="0"/>
              <a:t>What international responses have worked?</a:t>
            </a:r>
          </a:p>
          <a:p>
            <a:r>
              <a:rPr lang="en-US" dirty="0" smtClean="0"/>
              <a:t>How do these differ from the problems posed by global warming?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48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know if there are violations of the environmental laws?</a:t>
            </a:r>
          </a:p>
          <a:p>
            <a:r>
              <a:rPr lang="en-US" dirty="0" smtClean="0"/>
              <a:t>How much latitude does the government have in forcing companies do detect and report violations?</a:t>
            </a:r>
          </a:p>
          <a:p>
            <a:pPr lvl="1"/>
            <a:r>
              <a:rPr lang="en-US" dirty="0" smtClean="0"/>
              <a:t>Why isn't this a self-incrimination problem?</a:t>
            </a:r>
          </a:p>
          <a:p>
            <a:r>
              <a:rPr lang="en-US" dirty="0" smtClean="0"/>
              <a:t>What are the issues with the audit privilege?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51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Governmental enforcement</a:t>
            </a:r>
          </a:p>
          <a:p>
            <a:r>
              <a:rPr lang="en-US" dirty="0" smtClean="0"/>
              <a:t>What are the theories of the best level of civil penalty for deterrence?</a:t>
            </a:r>
          </a:p>
          <a:p>
            <a:pPr lvl="1"/>
            <a:r>
              <a:rPr lang="en-US" dirty="0" smtClean="0"/>
              <a:t>Why are civil penalties often not fully collected?</a:t>
            </a:r>
          </a:p>
          <a:p>
            <a:r>
              <a:rPr lang="en-US" dirty="0" smtClean="0"/>
              <a:t>What are the pros and cons of criminal enforcement?</a:t>
            </a:r>
          </a:p>
          <a:p>
            <a:pPr lvl="1"/>
            <a:r>
              <a:rPr lang="en-US" dirty="0" smtClean="0"/>
              <a:t>What are the problems with proving intent?</a:t>
            </a:r>
          </a:p>
          <a:p>
            <a:pPr lvl="1"/>
            <a:r>
              <a:rPr lang="en-US" dirty="0" smtClean="0"/>
              <a:t>Can you have strict liability crimes?</a:t>
            </a:r>
          </a:p>
          <a:p>
            <a:r>
              <a:rPr lang="en-US" dirty="0" smtClean="0"/>
              <a:t>This problem deals with climate change law enforcement.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29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Preparation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 the book, carefully.</a:t>
            </a:r>
          </a:p>
          <a:p>
            <a:r>
              <a:rPr lang="en-US" dirty="0" smtClean="0"/>
              <a:t>Most of the chapters have one or two problems. (These are called problems in the detailed TOC.)</a:t>
            </a:r>
          </a:p>
          <a:p>
            <a:pPr lvl="1"/>
            <a:r>
              <a:rPr lang="en-US" dirty="0" smtClean="0"/>
              <a:t>These are designed to test your ability to use the material in the chapter to analyze an environmental problem.</a:t>
            </a:r>
          </a:p>
          <a:p>
            <a:pPr lvl="1"/>
            <a:r>
              <a:rPr lang="en-US" dirty="0" smtClean="0"/>
              <a:t>You should think about how you might answer each of these problems as a review of the chapter.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19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Citizen enforcement</a:t>
            </a:r>
          </a:p>
          <a:p>
            <a:r>
              <a:rPr lang="en-US" dirty="0" smtClean="0"/>
              <a:t>Why allow citizen enforcement of state and federal law?</a:t>
            </a:r>
          </a:p>
          <a:p>
            <a:r>
              <a:rPr lang="en-US" dirty="0" smtClean="0"/>
              <a:t>What are the objections to citizen enforcement?</a:t>
            </a:r>
          </a:p>
          <a:p>
            <a:r>
              <a:rPr lang="en-US" dirty="0" smtClean="0"/>
              <a:t>What are the standing issues?</a:t>
            </a:r>
          </a:p>
          <a:p>
            <a:r>
              <a:rPr lang="en-US" dirty="0" smtClean="0"/>
              <a:t>Where does Mass v. EPA fit into the standing analysis?</a:t>
            </a:r>
          </a:p>
          <a:p>
            <a:r>
              <a:rPr lang="en-US" dirty="0" smtClean="0"/>
              <a:t>When can you get </a:t>
            </a:r>
            <a:r>
              <a:rPr lang="en-US" smtClean="0"/>
              <a:t>attorney's fees?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3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Introduces</a:t>
            </a:r>
            <a:r>
              <a:rPr lang="en-US" baseline="0" dirty="0" smtClean="0"/>
              <a:t> the pollutants with the major health effects</a:t>
            </a:r>
          </a:p>
          <a:p>
            <a:r>
              <a:rPr lang="en-US" baseline="0" dirty="0" smtClean="0"/>
              <a:t>The Lazarus piece sets up the major issues that complicate environmental law.</a:t>
            </a:r>
          </a:p>
          <a:p>
            <a:r>
              <a:rPr lang="en-US" baseline="0" dirty="0" smtClean="0"/>
              <a:t>The ongoing climate disruption problem is introduced.</a:t>
            </a:r>
          </a:p>
          <a:p>
            <a:pPr lvl="1"/>
            <a:r>
              <a:rPr lang="en-US" dirty="0" smtClean="0"/>
              <a:t>This is important to understand, because future problems build on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6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</a:t>
            </a:r>
            <a:r>
              <a:rPr lang="en-US" baseline="0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chapter introduces common law remedies for environmental pollution. </a:t>
            </a:r>
          </a:p>
          <a:p>
            <a:pPr lvl="1"/>
            <a:r>
              <a:rPr lang="en-US" baseline="0" dirty="0" smtClean="0"/>
              <a:t>The book presumes that you are familiar with these from your common law property course.</a:t>
            </a:r>
          </a:p>
          <a:p>
            <a:pPr lvl="1"/>
            <a:r>
              <a:rPr lang="en-US" baseline="0" dirty="0" smtClean="0"/>
              <a:t>If you have not taken common law property yet, do not despair, you only have to know what is covered in the chapter.</a:t>
            </a:r>
          </a:p>
          <a:p>
            <a:r>
              <a:rPr lang="en-US" dirty="0" smtClean="0"/>
              <a:t>A key issue is the interplay between the remedies and cost benefit analysis as described in the </a:t>
            </a:r>
            <a:r>
              <a:rPr lang="en-US" dirty="0" err="1" smtClean="0"/>
              <a:t>Coase</a:t>
            </a:r>
            <a:r>
              <a:rPr lang="en-US" dirty="0" smtClean="0"/>
              <a:t> paper.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</a:t>
            </a:r>
            <a:r>
              <a:rPr lang="en-US" baseline="0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534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your basic introduction to administrative law</a:t>
            </a:r>
          </a:p>
          <a:p>
            <a:pPr lvl="1"/>
            <a:r>
              <a:rPr lang="en-US" dirty="0" smtClean="0"/>
              <a:t>Read it especially carefully if you have not taken administrative law</a:t>
            </a:r>
          </a:p>
          <a:p>
            <a:pPr lvl="0"/>
            <a:r>
              <a:rPr lang="en-US" dirty="0" smtClean="0"/>
              <a:t>Overton</a:t>
            </a:r>
            <a:r>
              <a:rPr lang="en-US" baseline="0" dirty="0" smtClean="0"/>
              <a:t> Park and Chevron are key cases in environmental law</a:t>
            </a:r>
          </a:p>
          <a:p>
            <a:pPr lvl="0"/>
            <a:r>
              <a:rPr lang="en-US" baseline="0" dirty="0" smtClean="0"/>
              <a:t>A key issue in this chapter is the interplay between the common law remedies from Chapter 2 and the modern environmental laws.</a:t>
            </a:r>
          </a:p>
          <a:p>
            <a:pPr lvl="1"/>
            <a:r>
              <a:rPr lang="en-US" dirty="0" smtClean="0"/>
              <a:t>Make sure you understand preemption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5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an introduction</a:t>
            </a:r>
            <a:r>
              <a:rPr lang="en-US" baseline="0" dirty="0" smtClean="0"/>
              <a:t> to the goals of the main environmental laws.</a:t>
            </a:r>
          </a:p>
          <a:p>
            <a:r>
              <a:rPr lang="en-US" baseline="0" dirty="0" smtClean="0"/>
              <a:t>While is mostly a setup for the rest of the book, I would look through the notes to each law.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1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Effects based standards</a:t>
            </a:r>
          </a:p>
          <a:p>
            <a:pPr lvl="0"/>
            <a:r>
              <a:rPr lang="en-US" dirty="0" smtClean="0"/>
              <a:t>You</a:t>
            </a:r>
            <a:r>
              <a:rPr lang="en-US" baseline="0" dirty="0" smtClean="0"/>
              <a:t> should understand why we started with these, and why they often prove very difficult to administer.</a:t>
            </a:r>
          </a:p>
          <a:p>
            <a:pPr lvl="0"/>
            <a:r>
              <a:rPr lang="en-US" baseline="0" dirty="0" smtClean="0"/>
              <a:t>Lead is the paradigmatic example, and one we refer to in later chapters.</a:t>
            </a:r>
          </a:p>
          <a:p>
            <a:pPr lvl="0"/>
            <a:r>
              <a:rPr lang="en-US" dirty="0" smtClean="0"/>
              <a:t>The discussion about dams and anti-degradation clauses</a:t>
            </a:r>
            <a:r>
              <a:rPr lang="en-US" baseline="0" dirty="0" smtClean="0"/>
              <a:t> is also a recurring theme.</a:t>
            </a:r>
          </a:p>
          <a:p>
            <a:pPr lvl="0"/>
            <a:r>
              <a:rPr lang="en-US" baseline="0" dirty="0" smtClean="0"/>
              <a:t>This chapter introduces the Atrazine problems, which we see again later.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41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Technology based standards</a:t>
            </a:r>
          </a:p>
          <a:p>
            <a:pPr lvl="0"/>
            <a:r>
              <a:rPr lang="en-US" dirty="0" smtClean="0"/>
              <a:t>Why</a:t>
            </a:r>
            <a:r>
              <a:rPr lang="en-US" baseline="0" dirty="0" smtClean="0"/>
              <a:t> use these?</a:t>
            </a:r>
          </a:p>
          <a:p>
            <a:pPr lvl="0"/>
            <a:r>
              <a:rPr lang="en-US" baseline="0" dirty="0" smtClean="0"/>
              <a:t>What are the tradeoffs?</a:t>
            </a:r>
          </a:p>
          <a:p>
            <a:pPr lvl="0"/>
            <a:r>
              <a:rPr lang="en-US" baseline="0" dirty="0" smtClean="0"/>
              <a:t>How is CBA used in these standards?</a:t>
            </a:r>
          </a:p>
          <a:p>
            <a:pPr lvl="0"/>
            <a:r>
              <a:rPr lang="en-US" baseline="0" dirty="0" smtClean="0"/>
              <a:t>This chapter's problem introduces the issues in regulating mercury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29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benefit</a:t>
            </a:r>
            <a:r>
              <a:rPr lang="en-US" baseline="0" dirty="0" smtClean="0"/>
              <a:t> analysis</a:t>
            </a:r>
          </a:p>
          <a:p>
            <a:r>
              <a:rPr lang="en-US" baseline="0" dirty="0" smtClean="0"/>
              <a:t>How does this play out in the different examples?</a:t>
            </a:r>
          </a:p>
          <a:p>
            <a:r>
              <a:rPr lang="en-US" baseline="0" dirty="0" smtClean="0"/>
              <a:t>Why is it the dominate theme in all environmental law?</a:t>
            </a:r>
          </a:p>
          <a:p>
            <a:r>
              <a:rPr lang="en-US" baseline="0" dirty="0" smtClean="0"/>
              <a:t>This chapter's problem is an important analysis of CBA for auto emissions.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F47-D6B0-4C50-B3B5-845A0EA818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3975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 - modified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 - modified</Template>
  <TotalTime>277</TotalTime>
  <Words>967</Words>
  <Application>Microsoft Office PowerPoint</Application>
  <PresentationFormat>On-screen Show (4:3)</PresentationFormat>
  <Paragraphs>133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Narrow</vt:lpstr>
      <vt:lpstr>Tahoma</vt:lpstr>
      <vt:lpstr>Wingdings</vt:lpstr>
      <vt:lpstr>blends - modified</vt:lpstr>
      <vt:lpstr>Environmental Law</vt:lpstr>
      <vt:lpstr>Exam Preparation Strategy</vt:lpstr>
      <vt:lpstr>Chapter 1</vt:lpstr>
      <vt:lpstr>Chapter 2</vt:lpstr>
      <vt:lpstr>Chapter 3</vt:lpstr>
      <vt:lpstr>Chapter 4</vt:lpstr>
      <vt:lpstr>Chapter 5</vt:lpstr>
      <vt:lpstr>Chapter 6</vt:lpstr>
      <vt:lpstr>Chapter 7</vt:lpstr>
      <vt:lpstr>Chapter 8</vt:lpstr>
      <vt:lpstr>Chapter 9</vt:lpstr>
      <vt:lpstr>Chapter 10</vt:lpstr>
      <vt:lpstr>Chapter 11</vt:lpstr>
      <vt:lpstr>Chapter 12</vt:lpstr>
      <vt:lpstr>Chapter 13</vt:lpstr>
      <vt:lpstr>Chapter 14</vt:lpstr>
      <vt:lpstr>Chapter 15</vt:lpstr>
      <vt:lpstr>Chapter 16</vt:lpstr>
      <vt:lpstr>Chapter 17</vt:lpstr>
      <vt:lpstr>Chapter 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Law</dc:title>
  <dc:creator>Edward P Richards</dc:creator>
  <cp:lastModifiedBy>Edward P Richards</cp:lastModifiedBy>
  <cp:revision>23</cp:revision>
  <dcterms:created xsi:type="dcterms:W3CDTF">2011-11-22T14:55:48Z</dcterms:created>
  <dcterms:modified xsi:type="dcterms:W3CDTF">2011-11-22T19:33:47Z</dcterms:modified>
</cp:coreProperties>
</file>