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sldIdLst>
    <p:sldId id="256" r:id="rId2"/>
    <p:sldId id="427" r:id="rId3"/>
    <p:sldId id="389" r:id="rId4"/>
    <p:sldId id="390" r:id="rId5"/>
    <p:sldId id="391" r:id="rId6"/>
    <p:sldId id="432" r:id="rId7"/>
    <p:sldId id="433" r:id="rId8"/>
    <p:sldId id="392" r:id="rId9"/>
    <p:sldId id="393"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435" r:id="rId23"/>
    <p:sldId id="437" r:id="rId24"/>
    <p:sldId id="436" r:id="rId25"/>
    <p:sldId id="406" r:id="rId26"/>
    <p:sldId id="434" r:id="rId27"/>
    <p:sldId id="407" r:id="rId28"/>
    <p:sldId id="408" r:id="rId29"/>
    <p:sldId id="410"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7" autoAdjust="0"/>
    <p:restoredTop sz="86410" autoAdjust="0"/>
  </p:normalViewPr>
  <p:slideViewPr>
    <p:cSldViewPr>
      <p:cViewPr varScale="1">
        <p:scale>
          <a:sx n="105" d="100"/>
          <a:sy n="105" d="100"/>
        </p:scale>
        <p:origin x="-1614" y="-96"/>
      </p:cViewPr>
      <p:guideLst>
        <p:guide orient="horz" pos="2160"/>
        <p:guide pos="2880"/>
      </p:guideLst>
    </p:cSldViewPr>
  </p:slideViewPr>
  <p:outlineViewPr>
    <p:cViewPr>
      <p:scale>
        <a:sx n="33" d="100"/>
        <a:sy n="33" d="100"/>
      </p:scale>
      <p:origin x="24" y="15044"/>
    </p:cViewPr>
    <p:sldLst>
      <p:sld r:id="rId1" collapse="1"/>
      <p:sld r:id="rId2" collapse="1"/>
      <p:sld r:id="rId3" collapse="1"/>
      <p:sld r:id="rId4"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2.xml"/><Relationship Id="rId1" Type="http://schemas.openxmlformats.org/officeDocument/2006/relationships/slide" Target="slides/slide1.xml"/><Relationship Id="rId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18582A8-B67A-4D3A-8BB1-4E582137063D}" type="slidenum">
              <a:rPr lang="en-US"/>
              <a:pPr>
                <a:defRPr/>
              </a:pPr>
              <a:t>‹#›</a:t>
            </a:fld>
            <a:endParaRPr lang="en-US"/>
          </a:p>
        </p:txBody>
      </p:sp>
    </p:spTree>
    <p:extLst>
      <p:ext uri="{BB962C8B-B14F-4D97-AF65-F5344CB8AC3E}">
        <p14:creationId xmlns:p14="http://schemas.microsoft.com/office/powerpoint/2010/main" val="3954524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4352923-D39C-456D-A4D0-962C6C599CDA}" type="slidenum">
              <a:rPr lang="en-US"/>
              <a:pPr>
                <a:defRPr/>
              </a:pPr>
              <a:t>‹#›</a:t>
            </a:fld>
            <a:endParaRPr lang="en-US"/>
          </a:p>
        </p:txBody>
      </p:sp>
    </p:spTree>
    <p:extLst>
      <p:ext uri="{BB962C8B-B14F-4D97-AF65-F5344CB8AC3E}">
        <p14:creationId xmlns:p14="http://schemas.microsoft.com/office/powerpoint/2010/main" val="36347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AEF865A-A5C2-4361-AFA7-F12A71F589DC}" type="slidenum">
              <a:rPr lang="en-US"/>
              <a:pPr>
                <a:defRPr/>
              </a:pPr>
              <a:t>‹#›</a:t>
            </a:fld>
            <a:endParaRPr lang="en-US"/>
          </a:p>
        </p:txBody>
      </p:sp>
    </p:spTree>
    <p:extLst>
      <p:ext uri="{BB962C8B-B14F-4D97-AF65-F5344CB8AC3E}">
        <p14:creationId xmlns:p14="http://schemas.microsoft.com/office/powerpoint/2010/main" val="102761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6F31B5D-E1B1-4491-AAAE-CEE8C8D05E9A}" type="slidenum">
              <a:rPr lang="en-US"/>
              <a:pPr>
                <a:defRPr/>
              </a:pPr>
              <a:t>‹#›</a:t>
            </a:fld>
            <a:endParaRPr lang="en-US"/>
          </a:p>
        </p:txBody>
      </p:sp>
    </p:spTree>
    <p:extLst>
      <p:ext uri="{BB962C8B-B14F-4D97-AF65-F5344CB8AC3E}">
        <p14:creationId xmlns:p14="http://schemas.microsoft.com/office/powerpoint/2010/main" val="15267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739B67-DB22-4103-985A-E8E1D242EF5C}" type="slidenum">
              <a:rPr lang="en-US"/>
              <a:pPr>
                <a:defRPr/>
              </a:pPr>
              <a:t>‹#›</a:t>
            </a:fld>
            <a:endParaRPr lang="en-US"/>
          </a:p>
        </p:txBody>
      </p:sp>
    </p:spTree>
    <p:extLst>
      <p:ext uri="{BB962C8B-B14F-4D97-AF65-F5344CB8AC3E}">
        <p14:creationId xmlns:p14="http://schemas.microsoft.com/office/powerpoint/2010/main" val="266876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F900119-3852-4FC6-AAB3-F84098667AB8}" type="slidenum">
              <a:rPr lang="en-US"/>
              <a:pPr>
                <a:defRPr/>
              </a:pPr>
              <a:t>‹#›</a:t>
            </a:fld>
            <a:endParaRPr lang="en-US"/>
          </a:p>
        </p:txBody>
      </p:sp>
    </p:spTree>
    <p:extLst>
      <p:ext uri="{BB962C8B-B14F-4D97-AF65-F5344CB8AC3E}">
        <p14:creationId xmlns:p14="http://schemas.microsoft.com/office/powerpoint/2010/main" val="266570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4E0026-D864-4E85-B824-E57D3FA75B4F}" type="slidenum">
              <a:rPr lang="en-US"/>
              <a:pPr>
                <a:defRPr/>
              </a:pPr>
              <a:t>‹#›</a:t>
            </a:fld>
            <a:endParaRPr lang="en-US"/>
          </a:p>
        </p:txBody>
      </p:sp>
    </p:spTree>
    <p:extLst>
      <p:ext uri="{BB962C8B-B14F-4D97-AF65-F5344CB8AC3E}">
        <p14:creationId xmlns:p14="http://schemas.microsoft.com/office/powerpoint/2010/main" val="241549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CD5AE45-A9C7-42A7-8E26-99419F48295B}" type="slidenum">
              <a:rPr lang="en-US"/>
              <a:pPr>
                <a:defRPr/>
              </a:pPr>
              <a:t>‹#›</a:t>
            </a:fld>
            <a:endParaRPr lang="en-US"/>
          </a:p>
        </p:txBody>
      </p:sp>
    </p:spTree>
    <p:extLst>
      <p:ext uri="{BB962C8B-B14F-4D97-AF65-F5344CB8AC3E}">
        <p14:creationId xmlns:p14="http://schemas.microsoft.com/office/powerpoint/2010/main" val="24253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E139356F-821D-42E3-BE01-4E77970EB498}" type="slidenum">
              <a:rPr lang="en-US"/>
              <a:pPr>
                <a:defRPr/>
              </a:pPr>
              <a:t>‹#›</a:t>
            </a:fld>
            <a:endParaRPr lang="en-US"/>
          </a:p>
        </p:txBody>
      </p:sp>
    </p:spTree>
    <p:extLst>
      <p:ext uri="{BB962C8B-B14F-4D97-AF65-F5344CB8AC3E}">
        <p14:creationId xmlns:p14="http://schemas.microsoft.com/office/powerpoint/2010/main" val="325107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D6139859-AD81-420F-8913-F6E36948823B}" type="slidenum">
              <a:rPr lang="en-US"/>
              <a:pPr>
                <a:defRPr/>
              </a:pPr>
              <a:t>‹#›</a:t>
            </a:fld>
            <a:endParaRPr lang="en-US"/>
          </a:p>
        </p:txBody>
      </p:sp>
    </p:spTree>
    <p:extLst>
      <p:ext uri="{BB962C8B-B14F-4D97-AF65-F5344CB8AC3E}">
        <p14:creationId xmlns:p14="http://schemas.microsoft.com/office/powerpoint/2010/main" val="17281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E9B439D-AC06-4CC0-A4D5-B3E9970ABCC5}" type="slidenum">
              <a:rPr lang="en-US"/>
              <a:pPr>
                <a:defRPr/>
              </a:pPr>
              <a:t>‹#›</a:t>
            </a:fld>
            <a:endParaRPr lang="en-US"/>
          </a:p>
        </p:txBody>
      </p:sp>
    </p:spTree>
    <p:extLst>
      <p:ext uri="{BB962C8B-B14F-4D97-AF65-F5344CB8AC3E}">
        <p14:creationId xmlns:p14="http://schemas.microsoft.com/office/powerpoint/2010/main" val="90749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4729C61-5708-442A-821A-81341DAEE5EE}" type="slidenum">
              <a:rPr lang="en-US"/>
              <a:pPr>
                <a:defRPr/>
              </a:pPr>
              <a:t>‹#›</a:t>
            </a:fld>
            <a:endParaRPr lang="en-US"/>
          </a:p>
        </p:txBody>
      </p:sp>
    </p:spTree>
    <p:extLst>
      <p:ext uri="{BB962C8B-B14F-4D97-AF65-F5344CB8AC3E}">
        <p14:creationId xmlns:p14="http://schemas.microsoft.com/office/powerpoint/2010/main" val="52736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8955139-23F9-45EA-8E55-329AE38832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p:txBody>
          <a:bodyPr/>
          <a:lstStyle/>
          <a:p>
            <a:pPr eaLnBrk="1" hangingPunct="1"/>
            <a:r>
              <a:rPr lang="en-US" dirty="0" smtClean="0"/>
              <a:t>Chapter 2</a:t>
            </a:r>
          </a:p>
        </p:txBody>
      </p:sp>
      <p:sp>
        <p:nvSpPr>
          <p:cNvPr id="2" name="Subtitle 1"/>
          <p:cNvSpPr>
            <a:spLocks noGrp="1"/>
          </p:cNvSpPr>
          <p:nvPr>
            <p:ph type="subTitle" idx="1"/>
          </p:nvPr>
        </p:nvSpPr>
        <p:spPr/>
        <p:txBody>
          <a:bodyPr/>
          <a:lstStyle/>
          <a:p>
            <a:r>
              <a:rPr lang="en-US" dirty="0" smtClean="0"/>
              <a:t>Presidential Control</a:t>
            </a:r>
            <a:endParaRPr lang="en-US" dirty="0"/>
          </a:p>
        </p:txBody>
      </p:sp>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1</a:t>
            </a:fld>
            <a:endParaRPr lang="en-US" smtClean="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Controls their Work?</a:t>
            </a:r>
            <a:endParaRPr lang="en-US" dirty="0"/>
          </a:p>
        </p:txBody>
      </p:sp>
      <p:sp>
        <p:nvSpPr>
          <p:cNvPr id="3" name="Content Placeholder 2"/>
          <p:cNvSpPr>
            <a:spLocks noGrp="1"/>
          </p:cNvSpPr>
          <p:nvPr>
            <p:ph idx="1"/>
          </p:nvPr>
        </p:nvSpPr>
        <p:spPr/>
        <p:txBody>
          <a:bodyPr/>
          <a:lstStyle/>
          <a:p>
            <a:r>
              <a:rPr lang="en-US" dirty="0" smtClean="0"/>
              <a:t>The Board’s </a:t>
            </a:r>
            <a:r>
              <a:rPr lang="en-US" dirty="0"/>
              <a:t>rules and its imposition of sanctions on accounting firms are subject to approval and alteration by the SEC</a:t>
            </a:r>
            <a:r>
              <a:rPr lang="en-US" dirty="0" smtClean="0"/>
              <a:t>.</a:t>
            </a:r>
          </a:p>
          <a:p>
            <a:r>
              <a:rPr lang="en-US" dirty="0" smtClean="0"/>
              <a:t>Members </a:t>
            </a:r>
            <a:r>
              <a:rPr lang="en-US" dirty="0"/>
              <a:t>of the Board are removable ‘‘at will’’ by the SEC Commissioners</a:t>
            </a:r>
            <a:r>
              <a:rPr lang="en-US" dirty="0" smtClean="0"/>
              <a:t>.</a:t>
            </a:r>
          </a:p>
          <a:p>
            <a:r>
              <a:rPr lang="en-US" dirty="0" smtClean="0"/>
              <a:t>Is this sufficient control to establish they the members on inferior officers, thus appointable by the SEC rather than the president?</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10</a:t>
            </a:fld>
            <a:endParaRPr lang="en-US"/>
          </a:p>
        </p:txBody>
      </p:sp>
    </p:spTree>
    <p:extLst>
      <p:ext uri="{BB962C8B-B14F-4D97-AF65-F5344CB8AC3E}">
        <p14:creationId xmlns:p14="http://schemas.microsoft.com/office/powerpoint/2010/main" val="1735180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B9CF74A-38B2-4421-94A6-1A3610510150}" type="slidenum">
              <a:rPr lang="en-US" smtClean="0"/>
              <a:pPr/>
              <a:t>11</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President Nixon and the Independent Counsel</a:t>
            </a:r>
          </a:p>
        </p:txBody>
      </p:sp>
      <p:sp>
        <p:nvSpPr>
          <p:cNvPr id="22532" name="Rectangle 3"/>
          <p:cNvSpPr>
            <a:spLocks noGrp="1" noChangeArrowheads="1"/>
          </p:cNvSpPr>
          <p:nvPr>
            <p:ph type="body" idx="1"/>
          </p:nvPr>
        </p:nvSpPr>
        <p:spPr/>
        <p:txBody>
          <a:bodyPr>
            <a:normAutofit fontScale="85000" lnSpcReduction="10000"/>
          </a:bodyPr>
          <a:lstStyle/>
          <a:p>
            <a:pPr eaLnBrk="1" hangingPunct="1">
              <a:defRPr/>
            </a:pPr>
            <a:r>
              <a:rPr lang="en-US" dirty="0" smtClean="0"/>
              <a:t>Great crisis in presidential control.</a:t>
            </a:r>
          </a:p>
          <a:p>
            <a:pPr eaLnBrk="1" hangingPunct="1">
              <a:defRPr/>
            </a:pPr>
            <a:r>
              <a:rPr lang="en-US" dirty="0" smtClean="0"/>
              <a:t>The Saturday night massacre</a:t>
            </a:r>
          </a:p>
          <a:p>
            <a:pPr lvl="1" eaLnBrk="1" hangingPunct="1">
              <a:defRPr/>
            </a:pPr>
            <a:r>
              <a:rPr lang="en-US" dirty="0" smtClean="0"/>
              <a:t>Nixon orders the AG to fire the independent counsel who was investigating Watergate</a:t>
            </a:r>
          </a:p>
          <a:p>
            <a:pPr lvl="1" eaLnBrk="1" hangingPunct="1">
              <a:defRPr/>
            </a:pPr>
            <a:r>
              <a:rPr lang="en-US" dirty="0" smtClean="0"/>
              <a:t>Two people later, he orders AAG Bork to fire him, probably in a deal already set up by the AG.</a:t>
            </a:r>
          </a:p>
          <a:p>
            <a:pPr lvl="1" eaLnBrk="1" hangingPunct="1">
              <a:defRPr/>
            </a:pPr>
            <a:r>
              <a:rPr lang="en-US" dirty="0" smtClean="0"/>
              <a:t>Nixon's indirect firing of the independent prosecutor was the background for this law</a:t>
            </a:r>
          </a:p>
          <a:p>
            <a:pPr eaLnBrk="1" hangingPunct="1">
              <a:defRPr/>
            </a:pPr>
            <a:r>
              <a:rPr lang="en-US" dirty="0" smtClean="0"/>
              <a:t>What was Clinton's biggest political mistake?</a:t>
            </a:r>
          </a:p>
          <a:p>
            <a:pPr lvl="1" eaLnBrk="1" hangingPunct="1">
              <a:defRPr/>
            </a:pPr>
            <a:r>
              <a:rPr lang="en-US" dirty="0" smtClean="0"/>
              <a:t>Not vetoing the renewal of the Independent counsel law.</a:t>
            </a:r>
          </a:p>
        </p:txBody>
      </p:sp>
    </p:spTree>
    <p:extLst>
      <p:ext uri="{BB962C8B-B14F-4D97-AF65-F5344CB8AC3E}">
        <p14:creationId xmlns:p14="http://schemas.microsoft.com/office/powerpoint/2010/main" val="1200668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3211F0-F45E-456C-9754-78C971C2E89C}" type="slidenum">
              <a:rPr lang="en-US" smtClean="0"/>
              <a:pPr/>
              <a:t>12</a:t>
            </a:fld>
            <a:endParaRPr lang="en-US" smtClean="0"/>
          </a:p>
        </p:txBody>
      </p:sp>
      <p:sp>
        <p:nvSpPr>
          <p:cNvPr id="23555" name="Rectangle 2"/>
          <p:cNvSpPr>
            <a:spLocks noGrp="1" noChangeArrowheads="1"/>
          </p:cNvSpPr>
          <p:nvPr>
            <p:ph type="title"/>
          </p:nvPr>
        </p:nvSpPr>
        <p:spPr/>
        <p:txBody>
          <a:bodyPr/>
          <a:lstStyle/>
          <a:p>
            <a:pPr eaLnBrk="1" hangingPunct="1"/>
            <a:r>
              <a:rPr lang="en-US" i="1" dirty="0" smtClean="0"/>
              <a:t>Morrison v. Olson</a:t>
            </a:r>
            <a:r>
              <a:rPr lang="en-US" dirty="0" smtClean="0"/>
              <a:t>, 487 US 654 (1988)</a:t>
            </a:r>
          </a:p>
        </p:txBody>
      </p:sp>
      <p:sp>
        <p:nvSpPr>
          <p:cNvPr id="23556" name="Rectangle 3"/>
          <p:cNvSpPr>
            <a:spLocks noGrp="1" noChangeArrowheads="1"/>
          </p:cNvSpPr>
          <p:nvPr>
            <p:ph type="body" idx="1"/>
          </p:nvPr>
        </p:nvSpPr>
        <p:spPr/>
        <p:txBody>
          <a:bodyPr>
            <a:normAutofit fontScale="92500" lnSpcReduction="10000"/>
          </a:bodyPr>
          <a:lstStyle/>
          <a:p>
            <a:pPr eaLnBrk="1" hangingPunct="1"/>
            <a:r>
              <a:rPr lang="en-US" dirty="0" smtClean="0"/>
              <a:t>What did Olson hope to do with his suit?</a:t>
            </a:r>
          </a:p>
          <a:p>
            <a:pPr eaLnBrk="1" hangingPunct="1"/>
            <a:r>
              <a:rPr lang="en-US" dirty="0" smtClean="0"/>
              <a:t>What triggers the appointment of an independent counsel?</a:t>
            </a:r>
          </a:p>
          <a:p>
            <a:pPr eaLnBrk="1" hangingPunct="1"/>
            <a:r>
              <a:rPr lang="en-US" dirty="0" smtClean="0"/>
              <a:t>Who appoints the independent counsel?</a:t>
            </a:r>
          </a:p>
          <a:p>
            <a:pPr lvl="1" eaLnBrk="1" hangingPunct="1"/>
            <a:r>
              <a:rPr lang="en-US" dirty="0" smtClean="0"/>
              <a:t>Why class of officer must this then be?</a:t>
            </a:r>
          </a:p>
          <a:p>
            <a:pPr lvl="1" eaLnBrk="1" hangingPunct="1"/>
            <a:r>
              <a:rPr lang="en-US" dirty="0" smtClean="0"/>
              <a:t>Who can remove an independent  counsel for cause?</a:t>
            </a:r>
          </a:p>
          <a:p>
            <a:pPr eaLnBrk="1" hangingPunct="1"/>
            <a:r>
              <a:rPr lang="en-US" dirty="0" smtClean="0"/>
              <a:t>Who can remove that person, i.e., what is the chain of presidential control?</a:t>
            </a:r>
          </a:p>
        </p:txBody>
      </p:sp>
    </p:spTree>
    <p:extLst>
      <p:ext uri="{BB962C8B-B14F-4D97-AF65-F5344CB8AC3E}">
        <p14:creationId xmlns:p14="http://schemas.microsoft.com/office/powerpoint/2010/main" val="1514138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BC18588-8763-414F-9FB9-6A71558B949C}" type="slidenum">
              <a:rPr lang="en-US" smtClean="0"/>
              <a:pPr/>
              <a:t>13</a:t>
            </a:fld>
            <a:endParaRPr lang="en-US" smtClean="0"/>
          </a:p>
        </p:txBody>
      </p:sp>
      <p:sp>
        <p:nvSpPr>
          <p:cNvPr id="24579" name="Rectangle 2"/>
          <p:cNvSpPr>
            <a:spLocks noGrp="1" noChangeArrowheads="1"/>
          </p:cNvSpPr>
          <p:nvPr>
            <p:ph type="title"/>
          </p:nvPr>
        </p:nvSpPr>
        <p:spPr/>
        <p:txBody>
          <a:bodyPr/>
          <a:lstStyle/>
          <a:p>
            <a:pPr eaLnBrk="1" hangingPunct="1"/>
            <a:r>
              <a:rPr lang="en-US" smtClean="0"/>
              <a:t>The Core Function Standard for Inferior Officers</a:t>
            </a:r>
          </a:p>
        </p:txBody>
      </p:sp>
      <p:sp>
        <p:nvSpPr>
          <p:cNvPr id="24580" name="Rectangle 3"/>
          <p:cNvSpPr>
            <a:spLocks noGrp="1" noChangeArrowheads="1"/>
          </p:cNvSpPr>
          <p:nvPr>
            <p:ph type="body" idx="1"/>
          </p:nvPr>
        </p:nvSpPr>
        <p:spPr>
          <a:xfrm>
            <a:off x="381000" y="2017713"/>
            <a:ext cx="8574088" cy="4687887"/>
          </a:xfrm>
        </p:spPr>
        <p:txBody>
          <a:bodyPr/>
          <a:lstStyle/>
          <a:p>
            <a:pPr eaLnBrk="1" hangingPunct="1"/>
            <a:r>
              <a:rPr lang="en-US" dirty="0" smtClean="0"/>
              <a:t>Is the independent counsel an "inferior" official?</a:t>
            </a:r>
          </a:p>
          <a:p>
            <a:pPr lvl="1" eaLnBrk="1" hangingPunct="1"/>
            <a:r>
              <a:rPr lang="en-US" dirty="0" smtClean="0"/>
              <a:t>Does the independent counsel have a policy making role?</a:t>
            </a:r>
          </a:p>
          <a:p>
            <a:pPr eaLnBrk="1" hangingPunct="1"/>
            <a:r>
              <a:rPr lang="en-US" dirty="0" smtClean="0"/>
              <a:t>Is this a critical area for the president to control the exercise of discretion?</a:t>
            </a:r>
          </a:p>
          <a:p>
            <a:pPr eaLnBrk="1" hangingPunct="1"/>
            <a:r>
              <a:rPr lang="en-US" dirty="0" smtClean="0"/>
              <a:t>How does the president retain control?</a:t>
            </a:r>
          </a:p>
          <a:p>
            <a:pPr lvl="1" eaLnBrk="1" hangingPunct="1"/>
            <a:r>
              <a:rPr lang="en-US" dirty="0" smtClean="0"/>
              <a:t>Why will the independent counsel process always be political?</a:t>
            </a:r>
          </a:p>
        </p:txBody>
      </p:sp>
    </p:spTree>
    <p:extLst>
      <p:ext uri="{BB962C8B-B14F-4D97-AF65-F5344CB8AC3E}">
        <p14:creationId xmlns:p14="http://schemas.microsoft.com/office/powerpoint/2010/main" val="1109324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3AF2754-205D-4C99-A1C3-8BD1B558CB41}" type="slidenum">
              <a:rPr lang="en-US" smtClean="0"/>
              <a:pPr/>
              <a:t>14</a:t>
            </a:fld>
            <a:endParaRPr lang="en-US" smtClean="0"/>
          </a:p>
        </p:txBody>
      </p:sp>
      <p:sp>
        <p:nvSpPr>
          <p:cNvPr id="25603" name="Rectangle 2"/>
          <p:cNvSpPr>
            <a:spLocks noGrp="1" noChangeArrowheads="1"/>
          </p:cNvSpPr>
          <p:nvPr>
            <p:ph type="title"/>
          </p:nvPr>
        </p:nvSpPr>
        <p:spPr/>
        <p:txBody>
          <a:bodyPr/>
          <a:lstStyle/>
          <a:p>
            <a:pPr eaLnBrk="1" hangingPunct="1"/>
            <a:r>
              <a:rPr lang="en-US" smtClean="0"/>
              <a:t>What was the key issue in Olson?</a:t>
            </a:r>
          </a:p>
        </p:txBody>
      </p:sp>
      <p:sp>
        <p:nvSpPr>
          <p:cNvPr id="25604" name="Rectangle 3"/>
          <p:cNvSpPr>
            <a:spLocks noGrp="1" noChangeArrowheads="1"/>
          </p:cNvSpPr>
          <p:nvPr>
            <p:ph type="body" idx="1"/>
          </p:nvPr>
        </p:nvSpPr>
        <p:spPr/>
        <p:txBody>
          <a:bodyPr/>
          <a:lstStyle/>
          <a:p>
            <a:pPr eaLnBrk="1" hangingPunct="1">
              <a:lnSpc>
                <a:spcPct val="80000"/>
              </a:lnSpc>
            </a:pPr>
            <a:r>
              <a:rPr lang="en-US" dirty="0" smtClean="0"/>
              <a:t>The limitation of the removal power to good cause, rather than at-will</a:t>
            </a:r>
          </a:p>
          <a:p>
            <a:pPr eaLnBrk="1" hangingPunct="1">
              <a:lnSpc>
                <a:spcPct val="80000"/>
              </a:lnSpc>
            </a:pPr>
            <a:r>
              <a:rPr lang="en-US" dirty="0" smtClean="0"/>
              <a:t>Does this impermissibly interfere with the president's power to carry out the laws?</a:t>
            </a:r>
          </a:p>
          <a:p>
            <a:pPr lvl="1" eaLnBrk="1" hangingPunct="1">
              <a:lnSpc>
                <a:spcPct val="80000"/>
              </a:lnSpc>
            </a:pPr>
            <a:r>
              <a:rPr lang="en-US" dirty="0" smtClean="0"/>
              <a:t>Majority says no, focusing on the preservation of separation of powers</a:t>
            </a:r>
          </a:p>
          <a:p>
            <a:pPr lvl="1" eaLnBrk="1" hangingPunct="1"/>
            <a:r>
              <a:rPr lang="en-US" dirty="0" smtClean="0"/>
              <a:t>Scalia saw this as a stark limitation on the president's power to exclusively control the executive branch.</a:t>
            </a:r>
          </a:p>
        </p:txBody>
      </p:sp>
    </p:spTree>
    <p:extLst>
      <p:ext uri="{BB962C8B-B14F-4D97-AF65-F5344CB8AC3E}">
        <p14:creationId xmlns:p14="http://schemas.microsoft.com/office/powerpoint/2010/main" val="3361953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3E3138-F019-48E8-A55A-9C53316E4265}" type="slidenum">
              <a:rPr lang="en-US" smtClean="0"/>
              <a:pPr/>
              <a:t>15</a:t>
            </a:fld>
            <a:endParaRPr lang="en-US" smtClean="0"/>
          </a:p>
        </p:txBody>
      </p:sp>
      <p:sp>
        <p:nvSpPr>
          <p:cNvPr id="26627" name="Rectangle 2"/>
          <p:cNvSpPr>
            <a:spLocks noGrp="1" noChangeArrowheads="1"/>
          </p:cNvSpPr>
          <p:nvPr>
            <p:ph type="title"/>
          </p:nvPr>
        </p:nvSpPr>
        <p:spPr/>
        <p:txBody>
          <a:bodyPr/>
          <a:lstStyle/>
          <a:p>
            <a:pPr eaLnBrk="1" hangingPunct="1"/>
            <a:r>
              <a:rPr lang="en-US" smtClean="0"/>
              <a:t>Was Scalia Right?</a:t>
            </a:r>
          </a:p>
        </p:txBody>
      </p:sp>
      <p:sp>
        <p:nvSpPr>
          <p:cNvPr id="26628" name="Rectangle 3"/>
          <p:cNvSpPr>
            <a:spLocks noGrp="1" noChangeArrowheads="1"/>
          </p:cNvSpPr>
          <p:nvPr>
            <p:ph type="body" idx="1"/>
          </p:nvPr>
        </p:nvSpPr>
        <p:spPr>
          <a:xfrm>
            <a:off x="609600" y="2017713"/>
            <a:ext cx="8345488" cy="4459287"/>
          </a:xfrm>
        </p:spPr>
        <p:txBody>
          <a:bodyPr/>
          <a:lstStyle/>
          <a:p>
            <a:pPr eaLnBrk="1" hangingPunct="1"/>
            <a:r>
              <a:rPr lang="en-US" dirty="0" smtClean="0"/>
              <a:t>What was he worried about as regards the power of the office?</a:t>
            </a:r>
          </a:p>
          <a:p>
            <a:pPr lvl="1" eaLnBrk="1" hangingPunct="1"/>
            <a:r>
              <a:rPr lang="en-US" dirty="0" smtClean="0"/>
              <a:t>He stresses the broad powers of the IC</a:t>
            </a:r>
          </a:p>
          <a:p>
            <a:pPr lvl="1" eaLnBrk="1" hangingPunct="1"/>
            <a:r>
              <a:rPr lang="en-US" dirty="0" smtClean="0"/>
              <a:t>How did this play out in Whitewater, the Clinton investigation?</a:t>
            </a:r>
          </a:p>
          <a:p>
            <a:pPr eaLnBrk="1" hangingPunct="1"/>
            <a:r>
              <a:rPr lang="en-US" dirty="0" smtClean="0"/>
              <a:t>What would it cost you to be investigated if you were a junior White House counsel?</a:t>
            </a:r>
          </a:p>
        </p:txBody>
      </p:sp>
    </p:spTree>
    <p:extLst>
      <p:ext uri="{BB962C8B-B14F-4D97-AF65-F5344CB8AC3E}">
        <p14:creationId xmlns:p14="http://schemas.microsoft.com/office/powerpoint/2010/main" val="4963133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2C45BFA-013F-4347-9A54-F8E2EBC61589}" type="slidenum">
              <a:rPr lang="en-US" smtClean="0"/>
              <a:pPr/>
              <a:t>16</a:t>
            </a:fld>
            <a:endParaRPr lang="en-US" smtClean="0"/>
          </a:p>
        </p:txBody>
      </p:sp>
      <p:sp>
        <p:nvSpPr>
          <p:cNvPr id="28675" name="Rectangle 2"/>
          <p:cNvSpPr>
            <a:spLocks noGrp="1" noChangeArrowheads="1"/>
          </p:cNvSpPr>
          <p:nvPr>
            <p:ph type="title"/>
          </p:nvPr>
        </p:nvSpPr>
        <p:spPr/>
        <p:txBody>
          <a:bodyPr/>
          <a:lstStyle/>
          <a:p>
            <a:pPr eaLnBrk="1" hangingPunct="1"/>
            <a:r>
              <a:rPr lang="en-US" smtClean="0"/>
              <a:t>Congressional Determinations</a:t>
            </a:r>
          </a:p>
        </p:txBody>
      </p:sp>
      <p:sp>
        <p:nvSpPr>
          <p:cNvPr id="30724"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sz="2800" dirty="0" smtClean="0"/>
              <a:t>If the Congress establishes that the position is an inferior officer, the courts have not second-guessed it.</a:t>
            </a:r>
          </a:p>
          <a:p>
            <a:pPr lvl="1" eaLnBrk="1" hangingPunct="1">
              <a:lnSpc>
                <a:spcPct val="90000"/>
              </a:lnSpc>
              <a:defRPr/>
            </a:pPr>
            <a:r>
              <a:rPr lang="en-US" sz="2800" dirty="0" smtClean="0"/>
              <a:t>This might change if Congress created an inferior office that was clearly the job of a principal officer.</a:t>
            </a:r>
          </a:p>
          <a:p>
            <a:pPr eaLnBrk="1" hangingPunct="1">
              <a:lnSpc>
                <a:spcPct val="90000"/>
              </a:lnSpc>
              <a:defRPr/>
            </a:pPr>
            <a:r>
              <a:rPr lang="en-US" sz="2800" dirty="0" smtClean="0"/>
              <a:t>Be careful of circular arguments</a:t>
            </a:r>
          </a:p>
          <a:p>
            <a:pPr lvl="1" eaLnBrk="1" hangingPunct="1">
              <a:lnSpc>
                <a:spcPct val="90000"/>
              </a:lnSpc>
              <a:defRPr/>
            </a:pPr>
            <a:r>
              <a:rPr lang="en-US" sz="2800" dirty="0" smtClean="0"/>
              <a:t>Just because an officer is not required to be appointed under the appointment's clause, that does not prevent the court from finding that the position is covered by the Appointment's Clause.</a:t>
            </a:r>
          </a:p>
          <a:p>
            <a:pPr eaLnBrk="1" hangingPunct="1">
              <a:lnSpc>
                <a:spcPct val="90000"/>
              </a:lnSpc>
              <a:defRPr/>
            </a:pPr>
            <a:r>
              <a:rPr lang="en-US" sz="2800" dirty="0" smtClean="0"/>
              <a:t>The real problem is that the court will also not second guess Congress determining that an officer must be confirmed by the Senate.</a:t>
            </a:r>
          </a:p>
        </p:txBody>
      </p:sp>
    </p:spTree>
    <p:extLst>
      <p:ext uri="{BB962C8B-B14F-4D97-AF65-F5344CB8AC3E}">
        <p14:creationId xmlns:p14="http://schemas.microsoft.com/office/powerpoint/2010/main" val="3762585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1E46AE1-9976-400F-9885-81121453E872}" type="slidenum">
              <a:rPr lang="en-US" smtClean="0"/>
              <a:pPr/>
              <a:t>17</a:t>
            </a:fld>
            <a:endParaRPr lang="en-US" smtClean="0"/>
          </a:p>
        </p:txBody>
      </p:sp>
      <p:sp>
        <p:nvSpPr>
          <p:cNvPr id="29699" name="Rectangle 2"/>
          <p:cNvSpPr>
            <a:spLocks noGrp="1" noChangeArrowheads="1"/>
          </p:cNvSpPr>
          <p:nvPr>
            <p:ph type="title"/>
          </p:nvPr>
        </p:nvSpPr>
        <p:spPr/>
        <p:txBody>
          <a:bodyPr/>
          <a:lstStyle/>
          <a:p>
            <a:pPr eaLnBrk="1" hangingPunct="1"/>
            <a:r>
              <a:rPr lang="en-US" smtClean="0"/>
              <a:t>Example: General Counsel to a Cabinet Agency</a:t>
            </a:r>
          </a:p>
        </p:txBody>
      </p:sp>
      <p:sp>
        <p:nvSpPr>
          <p:cNvPr id="29700" name="Rectangle 3"/>
          <p:cNvSpPr>
            <a:spLocks noGrp="1" noChangeArrowheads="1"/>
          </p:cNvSpPr>
          <p:nvPr>
            <p:ph type="body" idx="1"/>
          </p:nvPr>
        </p:nvSpPr>
        <p:spPr/>
        <p:txBody>
          <a:bodyPr/>
          <a:lstStyle/>
          <a:p>
            <a:pPr eaLnBrk="1" hangingPunct="1">
              <a:lnSpc>
                <a:spcPct val="80000"/>
              </a:lnSpc>
            </a:pPr>
            <a:r>
              <a:rPr lang="en-US" sz="2800" dirty="0" smtClean="0"/>
              <a:t>What is the classification of the Secretary of Veterans Affairs?</a:t>
            </a:r>
          </a:p>
          <a:p>
            <a:pPr eaLnBrk="1" hangingPunct="1">
              <a:lnSpc>
                <a:spcPct val="80000"/>
              </a:lnSpc>
            </a:pPr>
            <a:r>
              <a:rPr lang="en-US" sz="2800" dirty="0" smtClean="0"/>
              <a:t>What are the duties of the General Counsel to the Secretary?</a:t>
            </a:r>
          </a:p>
          <a:p>
            <a:pPr eaLnBrk="1" hangingPunct="1">
              <a:lnSpc>
                <a:spcPct val="80000"/>
              </a:lnSpc>
            </a:pPr>
            <a:r>
              <a:rPr lang="en-US" sz="2800" dirty="0" smtClean="0"/>
              <a:t>Is the general counsel an employee, inferior officer, or principle officer of the US?</a:t>
            </a:r>
          </a:p>
          <a:p>
            <a:pPr lvl="1" eaLnBrk="1" hangingPunct="1">
              <a:lnSpc>
                <a:spcPct val="80000"/>
              </a:lnSpc>
            </a:pPr>
            <a:r>
              <a:rPr lang="en-US" sz="2800" dirty="0" smtClean="0"/>
              <a:t>Much more authority than just an employee</a:t>
            </a:r>
          </a:p>
          <a:p>
            <a:pPr lvl="1" eaLnBrk="1" hangingPunct="1">
              <a:lnSpc>
                <a:spcPct val="80000"/>
              </a:lnSpc>
            </a:pPr>
            <a:r>
              <a:rPr lang="en-US" sz="2800" dirty="0" smtClean="0"/>
              <a:t>Does the general counsel make decisions that affect agency policy or enforcement?</a:t>
            </a:r>
          </a:p>
          <a:p>
            <a:pPr lvl="1" eaLnBrk="1" hangingPunct="1">
              <a:lnSpc>
                <a:spcPct val="80000"/>
              </a:lnSpc>
            </a:pPr>
            <a:r>
              <a:rPr lang="en-US" sz="2800" dirty="0" smtClean="0"/>
              <a:t>What is the level and right of supervision by the Secretary?</a:t>
            </a:r>
          </a:p>
        </p:txBody>
      </p:sp>
    </p:spTree>
    <p:extLst>
      <p:ext uri="{BB962C8B-B14F-4D97-AF65-F5344CB8AC3E}">
        <p14:creationId xmlns:p14="http://schemas.microsoft.com/office/powerpoint/2010/main" val="3584326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Tenure of Office Act – 1867</a:t>
            </a:r>
          </a:p>
        </p:txBody>
      </p:sp>
      <p:sp>
        <p:nvSpPr>
          <p:cNvPr id="30723" name="Content Placeholder 2"/>
          <p:cNvSpPr>
            <a:spLocks noGrp="1"/>
          </p:cNvSpPr>
          <p:nvPr>
            <p:ph idx="1"/>
          </p:nvPr>
        </p:nvSpPr>
        <p:spPr/>
        <p:txBody>
          <a:bodyPr/>
          <a:lstStyle/>
          <a:p>
            <a:pPr eaLnBrk="1" hangingPunct="1">
              <a:lnSpc>
                <a:spcPct val="80000"/>
              </a:lnSpc>
            </a:pPr>
            <a:r>
              <a:rPr lang="en-US" smtClean="0"/>
              <a:t>If Congress is silent on removal, the officer serves at the discretion of the President</a:t>
            </a:r>
          </a:p>
          <a:p>
            <a:pPr eaLnBrk="1" hangingPunct="1">
              <a:lnSpc>
                <a:spcPct val="80000"/>
              </a:lnSpc>
            </a:pPr>
            <a:r>
              <a:rPr lang="en-US" smtClean="0"/>
              <a:t>This Act limited the right of presidents to remove cabinet members without the consent of the Senate.</a:t>
            </a:r>
          </a:p>
          <a:p>
            <a:pPr lvl="1" eaLnBrk="1" hangingPunct="1">
              <a:lnSpc>
                <a:spcPct val="80000"/>
              </a:lnSpc>
            </a:pPr>
            <a:r>
              <a:rPr lang="en-US" smtClean="0"/>
              <a:t>President Andrew Johnson removed the Secretary of War</a:t>
            </a:r>
          </a:p>
          <a:p>
            <a:pPr lvl="1" eaLnBrk="1" hangingPunct="1">
              <a:lnSpc>
                <a:spcPct val="80000"/>
              </a:lnSpc>
            </a:pPr>
            <a:r>
              <a:rPr lang="en-US" smtClean="0"/>
              <a:t>Was impeached, but not removed by one vote.</a:t>
            </a:r>
          </a:p>
          <a:p>
            <a:pPr eaLnBrk="1" hangingPunct="1">
              <a:lnSpc>
                <a:spcPct val="80000"/>
              </a:lnSpc>
            </a:pPr>
            <a:r>
              <a:rPr lang="en-US" smtClean="0"/>
              <a:t>There are now no limitations on removal of Cabinet Officers</a:t>
            </a:r>
          </a:p>
        </p:txBody>
      </p:sp>
      <p:sp>
        <p:nvSpPr>
          <p:cNvPr id="30724"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FCB23B4-1F6F-4EB9-B50F-6F88ADB46ABE}" type="slidenum">
              <a:rPr lang="en-US" smtClean="0"/>
              <a:pPr/>
              <a:t>18</a:t>
            </a:fld>
            <a:endParaRPr lang="en-US" smtClean="0"/>
          </a:p>
        </p:txBody>
      </p:sp>
    </p:spTree>
    <p:extLst>
      <p:ext uri="{BB962C8B-B14F-4D97-AF65-F5344CB8AC3E}">
        <p14:creationId xmlns:p14="http://schemas.microsoft.com/office/powerpoint/2010/main" val="1610603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FD2AD02-7A27-4428-B7C2-8A29ECCC0F13}" type="slidenum">
              <a:rPr lang="en-US" smtClean="0"/>
              <a:pPr/>
              <a:t>19</a:t>
            </a:fld>
            <a:endParaRPr lang="en-US" smtClean="0"/>
          </a:p>
        </p:txBody>
      </p:sp>
      <p:sp>
        <p:nvSpPr>
          <p:cNvPr id="31747" name="Rectangle 2"/>
          <p:cNvSpPr>
            <a:spLocks noGrp="1" noChangeArrowheads="1"/>
          </p:cNvSpPr>
          <p:nvPr>
            <p:ph type="title"/>
          </p:nvPr>
        </p:nvSpPr>
        <p:spPr/>
        <p:txBody>
          <a:bodyPr/>
          <a:lstStyle/>
          <a:p>
            <a:pPr eaLnBrk="1" hangingPunct="1"/>
            <a:r>
              <a:rPr lang="en-US" i="1" smtClean="0"/>
              <a:t>Myers v. US</a:t>
            </a:r>
            <a:r>
              <a:rPr lang="en-US" smtClean="0"/>
              <a:t>, 272 US 52 (1926)</a:t>
            </a:r>
          </a:p>
        </p:txBody>
      </p:sp>
      <p:sp>
        <p:nvSpPr>
          <p:cNvPr id="31748" name="Rectangle 3"/>
          <p:cNvSpPr>
            <a:spLocks noGrp="1" noChangeArrowheads="1"/>
          </p:cNvSpPr>
          <p:nvPr>
            <p:ph type="body" idx="1"/>
          </p:nvPr>
        </p:nvSpPr>
        <p:spPr>
          <a:xfrm>
            <a:off x="381000" y="1981200"/>
            <a:ext cx="8763000" cy="4876800"/>
          </a:xfrm>
        </p:spPr>
        <p:txBody>
          <a:bodyPr/>
          <a:lstStyle/>
          <a:p>
            <a:pPr eaLnBrk="1" hangingPunct="1">
              <a:lnSpc>
                <a:spcPct val="80000"/>
              </a:lnSpc>
            </a:pPr>
            <a:r>
              <a:rPr lang="en-US" smtClean="0"/>
              <a:t>President Wilson discharged an Oregon postmaster without cause</a:t>
            </a:r>
          </a:p>
          <a:p>
            <a:pPr lvl="1" eaLnBrk="1" hangingPunct="1">
              <a:lnSpc>
                <a:spcPct val="80000"/>
              </a:lnSpc>
            </a:pPr>
            <a:r>
              <a:rPr lang="en-US" smtClean="0"/>
              <a:t>Postmaster sued for back pay under a law passed after the Tenure in Office Act that required the senate to approve appointment and removal of postmasters</a:t>
            </a:r>
          </a:p>
          <a:p>
            <a:pPr lvl="1" eaLnBrk="1" hangingPunct="1">
              <a:lnSpc>
                <a:spcPct val="80000"/>
              </a:lnSpc>
            </a:pPr>
            <a:r>
              <a:rPr lang="en-US" smtClean="0"/>
              <a:t>Why all this concern about a postmaster?</a:t>
            </a:r>
          </a:p>
          <a:p>
            <a:pPr eaLnBrk="1" hangingPunct="1">
              <a:lnSpc>
                <a:spcPct val="80000"/>
              </a:lnSpc>
            </a:pPr>
            <a:r>
              <a:rPr lang="en-US" smtClean="0"/>
              <a:t>Chief Justice and Ex-President Taft wrote the opinion, which found the Tenure in Office Act and related acts an unconstitutional limit on presidential power.</a:t>
            </a:r>
          </a:p>
        </p:txBody>
      </p:sp>
    </p:spTree>
    <p:extLst>
      <p:ext uri="{BB962C8B-B14F-4D97-AF65-F5344CB8AC3E}">
        <p14:creationId xmlns:p14="http://schemas.microsoft.com/office/powerpoint/2010/main" val="1459914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53E14BD-6321-40D1-A507-AC3A92191F97}"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Learning Objectives</a:t>
            </a:r>
          </a:p>
        </p:txBody>
      </p:sp>
      <p:sp>
        <p:nvSpPr>
          <p:cNvPr id="4100" name="Rectangle 3"/>
          <p:cNvSpPr>
            <a:spLocks noGrp="1" noChangeArrowheads="1"/>
          </p:cNvSpPr>
          <p:nvPr>
            <p:ph type="body" idx="1"/>
          </p:nvPr>
        </p:nvSpPr>
        <p:spPr/>
        <p:txBody>
          <a:bodyPr/>
          <a:lstStyle/>
          <a:p>
            <a:pPr eaLnBrk="1" hangingPunct="1"/>
            <a:r>
              <a:rPr lang="en-US" dirty="0" smtClean="0"/>
              <a:t>The president controls agencies through appointing and removing firing agency heads.</a:t>
            </a:r>
          </a:p>
          <a:p>
            <a:pPr eaLnBrk="1" hangingPunct="1"/>
            <a:r>
              <a:rPr lang="en-US" dirty="0" smtClean="0"/>
              <a:t>The President must appoint and the Senate must confirm officers of the US.</a:t>
            </a:r>
          </a:p>
          <a:p>
            <a:pPr eaLnBrk="1" hangingPunct="1"/>
            <a:r>
              <a:rPr lang="en-US" dirty="0" smtClean="0"/>
              <a:t>There are separate standards for inferior officers. </a:t>
            </a:r>
          </a:p>
          <a:p>
            <a:pPr eaLnBrk="1" hangingPunct="1"/>
            <a:r>
              <a:rPr lang="en-US" dirty="0" smtClean="0"/>
              <a:t>Terms of office create independent agencies.</a:t>
            </a:r>
          </a:p>
          <a:p>
            <a:pPr eaLnBrk="1" hangingPunct="1"/>
            <a:r>
              <a:rPr lang="en-US" dirty="0" smtClean="0"/>
              <a:t>The person who appoints may also remove officers, except Article III judges.</a:t>
            </a:r>
          </a:p>
        </p:txBody>
      </p:sp>
    </p:spTree>
    <p:extLst>
      <p:ext uri="{BB962C8B-B14F-4D97-AF65-F5344CB8AC3E}">
        <p14:creationId xmlns:p14="http://schemas.microsoft.com/office/powerpoint/2010/main" val="2025632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02CD798-AC72-47E1-910C-F2721D1EF57B}" type="slidenum">
              <a:rPr lang="en-US" smtClean="0"/>
              <a:pPr/>
              <a:t>20</a:t>
            </a:fld>
            <a:endParaRPr lang="en-US" smtClean="0"/>
          </a:p>
        </p:txBody>
      </p:sp>
      <p:sp>
        <p:nvSpPr>
          <p:cNvPr id="32771" name="Rectangle 2"/>
          <p:cNvSpPr>
            <a:spLocks noGrp="1" noChangeArrowheads="1"/>
          </p:cNvSpPr>
          <p:nvPr>
            <p:ph type="title"/>
          </p:nvPr>
        </p:nvSpPr>
        <p:spPr/>
        <p:txBody>
          <a:bodyPr/>
          <a:lstStyle/>
          <a:p>
            <a:pPr eaLnBrk="1" hangingPunct="1"/>
            <a:r>
              <a:rPr lang="en-US" i="1" smtClean="0"/>
              <a:t>Humphrey’s Executor v. US</a:t>
            </a:r>
            <a:r>
              <a:rPr lang="en-US" smtClean="0"/>
              <a:t>, 295 US 602 (1935)</a:t>
            </a:r>
          </a:p>
        </p:txBody>
      </p:sp>
      <p:sp>
        <p:nvSpPr>
          <p:cNvPr id="32772" name="Rectangle 3"/>
          <p:cNvSpPr>
            <a:spLocks noGrp="1" noChangeArrowheads="1"/>
          </p:cNvSpPr>
          <p:nvPr>
            <p:ph type="body" idx="1"/>
          </p:nvPr>
        </p:nvSpPr>
        <p:spPr>
          <a:xfrm>
            <a:off x="533400" y="2017713"/>
            <a:ext cx="8421688" cy="4535487"/>
          </a:xfrm>
        </p:spPr>
        <p:txBody>
          <a:bodyPr/>
          <a:lstStyle/>
          <a:p>
            <a:pPr eaLnBrk="1" hangingPunct="1">
              <a:lnSpc>
                <a:spcPct val="90000"/>
              </a:lnSpc>
            </a:pPr>
            <a:r>
              <a:rPr lang="en-US" smtClean="0"/>
              <a:t>Less than 10 years later, Meyers is again at issue - what is the political change over that period?</a:t>
            </a:r>
          </a:p>
          <a:p>
            <a:pPr eaLnBrk="1" hangingPunct="1">
              <a:lnSpc>
                <a:spcPct val="90000"/>
              </a:lnSpc>
            </a:pPr>
            <a:r>
              <a:rPr lang="en-US" smtClean="0"/>
              <a:t>Why was the FTC controversial at that time?</a:t>
            </a:r>
          </a:p>
          <a:p>
            <a:pPr eaLnBrk="1" hangingPunct="1">
              <a:lnSpc>
                <a:spcPct val="90000"/>
              </a:lnSpc>
            </a:pPr>
            <a:r>
              <a:rPr lang="en-US" smtClean="0"/>
              <a:t>What was the restriction on removing FTC commissioners?</a:t>
            </a:r>
          </a:p>
          <a:p>
            <a:pPr eaLnBrk="1" hangingPunct="1">
              <a:lnSpc>
                <a:spcPct val="90000"/>
              </a:lnSpc>
            </a:pPr>
            <a:r>
              <a:rPr lang="en-US" smtClean="0"/>
              <a:t>How did the lawsuit arise?</a:t>
            </a:r>
          </a:p>
          <a:p>
            <a:pPr lvl="1" eaLnBrk="1" hangingPunct="1">
              <a:lnSpc>
                <a:spcPct val="90000"/>
              </a:lnSpc>
            </a:pPr>
            <a:r>
              <a:rPr lang="en-US" smtClean="0"/>
              <a:t>President fired Humphrey from the FTC</a:t>
            </a:r>
          </a:p>
          <a:p>
            <a:pPr lvl="1" eaLnBrk="1" hangingPunct="1">
              <a:lnSpc>
                <a:spcPct val="90000"/>
              </a:lnSpc>
            </a:pPr>
            <a:r>
              <a:rPr lang="en-US" smtClean="0"/>
              <a:t>Humphrey died and his executor sued for the pay for the rest of his term</a:t>
            </a:r>
          </a:p>
        </p:txBody>
      </p:sp>
    </p:spTree>
    <p:extLst>
      <p:ext uri="{BB962C8B-B14F-4D97-AF65-F5344CB8AC3E}">
        <p14:creationId xmlns:p14="http://schemas.microsoft.com/office/powerpoint/2010/main" val="36777574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925849-0A25-4BCD-9EA5-EF0A7EE99792}" type="slidenum">
              <a:rPr lang="en-US" smtClean="0"/>
              <a:pPr/>
              <a:t>21</a:t>
            </a:fld>
            <a:endParaRPr lang="en-US" smtClean="0"/>
          </a:p>
        </p:txBody>
      </p:sp>
      <p:sp>
        <p:nvSpPr>
          <p:cNvPr id="33795" name="Rectangle 2"/>
          <p:cNvSpPr>
            <a:spLocks noGrp="1" noChangeArrowheads="1"/>
          </p:cNvSpPr>
          <p:nvPr>
            <p:ph type="title"/>
          </p:nvPr>
        </p:nvSpPr>
        <p:spPr/>
        <p:txBody>
          <a:bodyPr/>
          <a:lstStyle/>
          <a:p>
            <a:pPr eaLnBrk="1" hangingPunct="1"/>
            <a:r>
              <a:rPr lang="en-US" dirty="0" smtClean="0"/>
              <a:t>Myers </a:t>
            </a:r>
            <a:r>
              <a:rPr lang="en-US" dirty="0" err="1" smtClean="0"/>
              <a:t>Redux</a:t>
            </a:r>
            <a:endParaRPr lang="en-US" dirty="0" smtClean="0"/>
          </a:p>
        </p:txBody>
      </p:sp>
      <p:sp>
        <p:nvSpPr>
          <p:cNvPr id="33796" name="Rectangle 3"/>
          <p:cNvSpPr>
            <a:spLocks noGrp="1" noChangeArrowheads="1"/>
          </p:cNvSpPr>
          <p:nvPr>
            <p:ph type="body" idx="1"/>
          </p:nvPr>
        </p:nvSpPr>
        <p:spPr>
          <a:xfrm>
            <a:off x="381000" y="2017713"/>
            <a:ext cx="8574088" cy="4611687"/>
          </a:xfrm>
        </p:spPr>
        <p:txBody>
          <a:bodyPr/>
          <a:lstStyle/>
          <a:p>
            <a:pPr eaLnBrk="1" hangingPunct="1"/>
            <a:r>
              <a:rPr lang="en-US" sz="2800" smtClean="0"/>
              <a:t>Why did the court change its view on the removal power?</a:t>
            </a:r>
          </a:p>
          <a:p>
            <a:pPr lvl="1" eaLnBrk="1" hangingPunct="1"/>
            <a:r>
              <a:rPr lang="en-US" sz="2800" smtClean="0"/>
              <a:t>How is a postmaster different from an FTC commissioner?</a:t>
            </a:r>
          </a:p>
          <a:p>
            <a:pPr lvl="1" eaLnBrk="1" hangingPunct="1"/>
            <a:r>
              <a:rPr lang="en-US" sz="2800" smtClean="0"/>
              <a:t>(This has not been important in later cases)</a:t>
            </a:r>
          </a:p>
          <a:p>
            <a:pPr eaLnBrk="1" hangingPunct="1"/>
            <a:r>
              <a:rPr lang="en-US" sz="2800" smtClean="0"/>
              <a:t>What type of agency does this create?</a:t>
            </a:r>
          </a:p>
          <a:p>
            <a:pPr lvl="1" eaLnBrk="1" hangingPunct="1"/>
            <a:r>
              <a:rPr lang="en-US" sz="2800" smtClean="0"/>
              <a:t>Where does the independence come from?</a:t>
            </a:r>
          </a:p>
          <a:p>
            <a:pPr lvl="1" eaLnBrk="1" hangingPunct="1"/>
            <a:r>
              <a:rPr lang="en-US" sz="2800" smtClean="0"/>
              <a:t>Are the agencies independent if the President is in office long enough to appoint all the members?</a:t>
            </a:r>
          </a:p>
        </p:txBody>
      </p:sp>
    </p:spTree>
    <p:extLst>
      <p:ext uri="{BB962C8B-B14F-4D97-AF65-F5344CB8AC3E}">
        <p14:creationId xmlns:p14="http://schemas.microsoft.com/office/powerpoint/2010/main" val="21699432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Characteristics</a:t>
            </a:r>
            <a:r>
              <a:rPr lang="en-US" baseline="0" dirty="0" smtClean="0"/>
              <a:t> of an Independent Agency</a:t>
            </a:r>
            <a:endParaRPr lang="en-US" dirty="0"/>
          </a:p>
        </p:txBody>
      </p:sp>
      <p:sp>
        <p:nvSpPr>
          <p:cNvPr id="3" name="Content Placeholder 2"/>
          <p:cNvSpPr>
            <a:spLocks noGrp="1"/>
          </p:cNvSpPr>
          <p:nvPr>
            <p:ph idx="1"/>
          </p:nvPr>
        </p:nvSpPr>
        <p:spPr/>
        <p:txBody>
          <a:bodyPr>
            <a:normAutofit lnSpcReduction="10000"/>
          </a:bodyPr>
          <a:lstStyle/>
          <a:p>
            <a:r>
              <a:rPr lang="en-US" dirty="0" smtClean="0"/>
              <a:t>(1) they are headed by multi-member groups, rather than a single agency head; </a:t>
            </a:r>
          </a:p>
          <a:p>
            <a:r>
              <a:rPr lang="en-US" dirty="0" smtClean="0"/>
              <a:t>(2) no more than a simple majority of these members may come from one political party; </a:t>
            </a:r>
          </a:p>
          <a:p>
            <a:r>
              <a:rPr lang="en-US" dirty="0" smtClean="0"/>
              <a:t>(3) the members of the group have fixed, staggered terms, so that their terms do not expire at the same time; and </a:t>
            </a:r>
          </a:p>
          <a:p>
            <a:r>
              <a:rPr lang="en-US" dirty="0" smtClean="0"/>
              <a:t>(4) they can only be removed from their positions for ‘‘cause”</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22</a:t>
            </a:fld>
            <a:endParaRPr lang="en-US"/>
          </a:p>
        </p:txBody>
      </p:sp>
    </p:spTree>
    <p:extLst>
      <p:ext uri="{BB962C8B-B14F-4D97-AF65-F5344CB8AC3E}">
        <p14:creationId xmlns:p14="http://schemas.microsoft.com/office/powerpoint/2010/main" val="3567498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Stopped here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23</a:t>
            </a:fld>
            <a:endParaRPr lang="en-US"/>
          </a:p>
        </p:txBody>
      </p:sp>
    </p:spTree>
    <p:extLst>
      <p:ext uri="{BB962C8B-B14F-4D97-AF65-F5344CB8AC3E}">
        <p14:creationId xmlns:p14="http://schemas.microsoft.com/office/powerpoint/2010/main" val="1800441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Independent are Independent Agencies?</a:t>
            </a:r>
            <a:endParaRPr lang="en-US" dirty="0"/>
          </a:p>
        </p:txBody>
      </p:sp>
      <p:sp>
        <p:nvSpPr>
          <p:cNvPr id="3" name="Content Placeholder 2"/>
          <p:cNvSpPr>
            <a:spLocks noGrp="1"/>
          </p:cNvSpPr>
          <p:nvPr>
            <p:ph idx="1"/>
          </p:nvPr>
        </p:nvSpPr>
        <p:spPr/>
        <p:txBody>
          <a:bodyPr>
            <a:normAutofit lnSpcReduction="10000"/>
          </a:bodyPr>
          <a:lstStyle/>
          <a:p>
            <a:r>
              <a:rPr lang="en-US" dirty="0" smtClean="0"/>
              <a:t>The President usually gets to pick the chair from among the existing commissioners.</a:t>
            </a:r>
          </a:p>
          <a:p>
            <a:pPr lvl="1"/>
            <a:r>
              <a:rPr lang="en-US" dirty="0" smtClean="0"/>
              <a:t>Does</a:t>
            </a:r>
            <a:r>
              <a:rPr lang="en-US" baseline="0" dirty="0" smtClean="0"/>
              <a:t> not control policy, but can influence what issues are addressed</a:t>
            </a:r>
          </a:p>
          <a:p>
            <a:pPr lvl="0"/>
            <a:r>
              <a:rPr lang="en-US" dirty="0" smtClean="0"/>
              <a:t>Not subject</a:t>
            </a:r>
            <a:r>
              <a:rPr lang="en-US" baseline="0" dirty="0" smtClean="0"/>
              <a:t> to OIRA (covered later)</a:t>
            </a:r>
          </a:p>
          <a:p>
            <a:pPr lvl="0"/>
            <a:r>
              <a:rPr lang="en-US" baseline="0" dirty="0" smtClean="0"/>
              <a:t>Can be subjected to other executive controls as determined by Congress.</a:t>
            </a:r>
          </a:p>
          <a:p>
            <a:pPr lvl="0"/>
            <a:r>
              <a:rPr lang="en-US" dirty="0" smtClean="0"/>
              <a:t>Presidential influence increases the longer a party holds the presidency.</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24</a:t>
            </a:fld>
            <a:endParaRPr lang="en-US"/>
          </a:p>
        </p:txBody>
      </p:sp>
    </p:spTree>
    <p:extLst>
      <p:ext uri="{BB962C8B-B14F-4D97-AF65-F5344CB8AC3E}">
        <p14:creationId xmlns:p14="http://schemas.microsoft.com/office/powerpoint/2010/main" val="331286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1FE7BFD-2B3F-492B-BD9D-FD8C55699B15}" type="slidenum">
              <a:rPr lang="en-US" smtClean="0"/>
              <a:pPr/>
              <a:t>25</a:t>
            </a:fld>
            <a:endParaRPr lang="en-US" smtClean="0"/>
          </a:p>
        </p:txBody>
      </p:sp>
      <p:sp>
        <p:nvSpPr>
          <p:cNvPr id="34819" name="Rectangle 2"/>
          <p:cNvSpPr>
            <a:spLocks noGrp="1" noChangeArrowheads="1"/>
          </p:cNvSpPr>
          <p:nvPr>
            <p:ph type="title"/>
          </p:nvPr>
        </p:nvSpPr>
        <p:spPr/>
        <p:txBody>
          <a:bodyPr/>
          <a:lstStyle/>
          <a:p>
            <a:pPr eaLnBrk="1" hangingPunct="1"/>
            <a:r>
              <a:rPr lang="en-US" dirty="0" smtClean="0"/>
              <a:t>How could the president fire an FTC commissioner?</a:t>
            </a:r>
          </a:p>
        </p:txBody>
      </p:sp>
      <p:sp>
        <p:nvSpPr>
          <p:cNvPr id="34820" name="Rectangle 3"/>
          <p:cNvSpPr>
            <a:spLocks noGrp="1" noChangeArrowheads="1"/>
          </p:cNvSpPr>
          <p:nvPr>
            <p:ph type="body" idx="1"/>
          </p:nvPr>
        </p:nvSpPr>
        <p:spPr>
          <a:xfrm>
            <a:off x="381000" y="2017713"/>
            <a:ext cx="8574088" cy="4687887"/>
          </a:xfrm>
        </p:spPr>
        <p:txBody>
          <a:bodyPr/>
          <a:lstStyle/>
          <a:p>
            <a:pPr eaLnBrk="1" hangingPunct="1"/>
            <a:r>
              <a:rPr lang="en-US" dirty="0" smtClean="0"/>
              <a:t>In theory the president could state a cause and fire a commissioner, but it has not happened</a:t>
            </a:r>
          </a:p>
          <a:p>
            <a:pPr lvl="1" eaLnBrk="1" hangingPunct="1"/>
            <a:r>
              <a:rPr lang="en-US" dirty="0" smtClean="0"/>
              <a:t>It has not been an issue because they get hounded out of office if there is cause</a:t>
            </a:r>
          </a:p>
          <a:p>
            <a:pPr eaLnBrk="1" hangingPunct="1"/>
            <a:r>
              <a:rPr lang="en-US" dirty="0" smtClean="0"/>
              <a:t>Does this mean that they always stay when the president in unhappy with them?</a:t>
            </a:r>
          </a:p>
          <a:p>
            <a:pPr lvl="1" eaLnBrk="1" hangingPunct="1"/>
            <a:r>
              <a:rPr lang="en-US" dirty="0" smtClean="0"/>
              <a:t>This is an area where the presidents have not challenged the court</a:t>
            </a:r>
          </a:p>
        </p:txBody>
      </p:sp>
    </p:spTree>
    <p:extLst>
      <p:ext uri="{BB962C8B-B14F-4D97-AF65-F5344CB8AC3E}">
        <p14:creationId xmlns:p14="http://schemas.microsoft.com/office/powerpoint/2010/main" val="34033204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Free Enterprise Fund v. Public Company Accounting Oversight Board</a:t>
            </a:r>
            <a:r>
              <a:rPr lang="en-US" dirty="0"/>
              <a:t>, 130 S.Ct. 3138 (2010</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PCAO Board</a:t>
            </a:r>
            <a:r>
              <a:rPr lang="en-US" baseline="0" dirty="0" smtClean="0"/>
              <a:t> members are inferior</a:t>
            </a:r>
            <a:r>
              <a:rPr lang="en-US" dirty="0" smtClean="0"/>
              <a:t> officers </a:t>
            </a:r>
            <a:r>
              <a:rPr lang="en-US" baseline="0" dirty="0" smtClean="0"/>
              <a:t>appointed by the SEC Commissioners</a:t>
            </a:r>
            <a:r>
              <a:rPr lang="en-US" dirty="0" smtClean="0"/>
              <a:t>.</a:t>
            </a:r>
          </a:p>
          <a:p>
            <a:r>
              <a:rPr lang="en-US" baseline="0" dirty="0" smtClean="0"/>
              <a:t>SEC commissioners</a:t>
            </a:r>
            <a:r>
              <a:rPr lang="en-US" dirty="0" smtClean="0"/>
              <a:t> have terms of office and can only be removed for good cause.</a:t>
            </a:r>
          </a:p>
          <a:p>
            <a:r>
              <a:rPr lang="en-US" baseline="0" dirty="0" smtClean="0"/>
              <a:t>Is there a problem with the </a:t>
            </a:r>
            <a:r>
              <a:rPr lang="en-US" dirty="0"/>
              <a:t>PCAO Board </a:t>
            </a:r>
            <a:r>
              <a:rPr lang="en-US" dirty="0" smtClean="0"/>
              <a:t>members being only removed cause?</a:t>
            </a:r>
          </a:p>
          <a:p>
            <a:pPr lvl="1"/>
            <a:r>
              <a:rPr lang="en-US" baseline="0" dirty="0" smtClean="0"/>
              <a:t>What is the presidential chain</a:t>
            </a:r>
            <a:r>
              <a:rPr lang="en-US" dirty="0" smtClean="0"/>
              <a:t> of control?</a:t>
            </a:r>
            <a:endParaRPr lang="en-US" baseline="0" dirty="0" smtClean="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26</a:t>
            </a:fld>
            <a:endParaRPr lang="en-US"/>
          </a:p>
        </p:txBody>
      </p:sp>
    </p:spTree>
    <p:extLst>
      <p:ext uri="{BB962C8B-B14F-4D97-AF65-F5344CB8AC3E}">
        <p14:creationId xmlns:p14="http://schemas.microsoft.com/office/powerpoint/2010/main" val="8902929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6568D26-BEE5-404E-A83F-FB1EEFC3A915}" type="slidenum">
              <a:rPr lang="en-US" smtClean="0"/>
              <a:pPr/>
              <a:t>27</a:t>
            </a:fld>
            <a:endParaRPr lang="en-US" smtClean="0"/>
          </a:p>
        </p:txBody>
      </p:sp>
      <p:sp>
        <p:nvSpPr>
          <p:cNvPr id="35843" name="Rectangle 2"/>
          <p:cNvSpPr>
            <a:spLocks noGrp="1" noChangeArrowheads="1"/>
          </p:cNvSpPr>
          <p:nvPr>
            <p:ph type="title"/>
          </p:nvPr>
        </p:nvSpPr>
        <p:spPr/>
        <p:txBody>
          <a:bodyPr/>
          <a:lstStyle/>
          <a:p>
            <a:pPr eaLnBrk="1" hangingPunct="1"/>
            <a:r>
              <a:rPr lang="en-US" dirty="0" smtClean="0"/>
              <a:t>The Politics of the Sentencing Commission </a:t>
            </a:r>
          </a:p>
        </p:txBody>
      </p:sp>
      <p:sp>
        <p:nvSpPr>
          <p:cNvPr id="35844" name="Rectangle 3"/>
          <p:cNvSpPr>
            <a:spLocks noGrp="1" noChangeArrowheads="1"/>
          </p:cNvSpPr>
          <p:nvPr>
            <p:ph type="body" idx="1"/>
          </p:nvPr>
        </p:nvSpPr>
        <p:spPr/>
        <p:txBody>
          <a:bodyPr/>
          <a:lstStyle/>
          <a:p>
            <a:pPr eaLnBrk="1" hangingPunct="1"/>
            <a:r>
              <a:rPr lang="en-US" sz="2800" smtClean="0"/>
              <a:t>Started out as a way to moderate unreasonable sentences</a:t>
            </a:r>
          </a:p>
          <a:p>
            <a:pPr eaLnBrk="1" hangingPunct="1"/>
            <a:r>
              <a:rPr lang="en-US" sz="2800" smtClean="0"/>
              <a:t>Sentences were made longer and the judges lost discretion to shorten them.</a:t>
            </a:r>
          </a:p>
          <a:p>
            <a:pPr lvl="1" eaLnBrk="1" hangingPunct="1"/>
            <a:r>
              <a:rPr lang="en-US" sz="2800" smtClean="0"/>
              <a:t>White collar criminals did more jail time</a:t>
            </a:r>
          </a:p>
          <a:p>
            <a:pPr lvl="1" eaLnBrk="1" hangingPunct="1"/>
            <a:r>
              <a:rPr lang="en-US" sz="2800" smtClean="0"/>
              <a:t>First time drug offenders did a lot more time. </a:t>
            </a:r>
          </a:p>
          <a:p>
            <a:pPr lvl="1" eaLnBrk="1" hangingPunct="1"/>
            <a:r>
              <a:rPr lang="en-US" sz="2800" smtClean="0"/>
              <a:t>Limited and eliminated various ways to shorten a sentence (no parole)</a:t>
            </a:r>
          </a:p>
          <a:p>
            <a:pPr eaLnBrk="1" hangingPunct="1"/>
            <a:r>
              <a:rPr lang="en-US" sz="2800" smtClean="0"/>
              <a:t>End result was the opposite of the intention</a:t>
            </a:r>
          </a:p>
        </p:txBody>
      </p:sp>
    </p:spTree>
    <p:extLst>
      <p:ext uri="{BB962C8B-B14F-4D97-AF65-F5344CB8AC3E}">
        <p14:creationId xmlns:p14="http://schemas.microsoft.com/office/powerpoint/2010/main" val="9104594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80EFDD8-E349-4D8B-8C9D-E9A4B66DEA6D}" type="slidenum">
              <a:rPr lang="en-US" smtClean="0"/>
              <a:pPr/>
              <a:t>28</a:t>
            </a:fld>
            <a:endParaRPr lang="en-US" smtClean="0"/>
          </a:p>
        </p:txBody>
      </p:sp>
      <p:sp>
        <p:nvSpPr>
          <p:cNvPr id="36867" name="Rectangle 2"/>
          <p:cNvSpPr>
            <a:spLocks noGrp="1" noChangeArrowheads="1"/>
          </p:cNvSpPr>
          <p:nvPr>
            <p:ph type="title"/>
          </p:nvPr>
        </p:nvSpPr>
        <p:spPr/>
        <p:txBody>
          <a:bodyPr/>
          <a:lstStyle/>
          <a:p>
            <a:pPr eaLnBrk="1" hangingPunct="1"/>
            <a:r>
              <a:rPr lang="en-US" i="1" dirty="0" err="1"/>
              <a:t>Mistretta</a:t>
            </a:r>
            <a:r>
              <a:rPr lang="en-US" i="1" dirty="0"/>
              <a:t> v. United States, 488 U.S. </a:t>
            </a:r>
            <a:r>
              <a:rPr lang="en-US" i="1" dirty="0" smtClean="0"/>
              <a:t>361 </a:t>
            </a:r>
            <a:r>
              <a:rPr lang="en-US" i="1" dirty="0"/>
              <a:t>(1989</a:t>
            </a:r>
            <a:r>
              <a:rPr lang="en-US" i="1" dirty="0" smtClean="0"/>
              <a:t>)</a:t>
            </a:r>
            <a:endParaRPr lang="en-US" dirty="0" smtClean="0"/>
          </a:p>
        </p:txBody>
      </p:sp>
      <p:sp>
        <p:nvSpPr>
          <p:cNvPr id="36868" name="Rectangle 3"/>
          <p:cNvSpPr>
            <a:spLocks noGrp="1" noChangeArrowheads="1"/>
          </p:cNvSpPr>
          <p:nvPr>
            <p:ph type="body" idx="1"/>
          </p:nvPr>
        </p:nvSpPr>
        <p:spPr/>
        <p:txBody>
          <a:bodyPr/>
          <a:lstStyle/>
          <a:p>
            <a:pPr eaLnBrk="1" hangingPunct="1">
              <a:lnSpc>
                <a:spcPct val="80000"/>
              </a:lnSpc>
            </a:pPr>
            <a:r>
              <a:rPr lang="en-US" dirty="0" smtClean="0"/>
              <a:t>The </a:t>
            </a:r>
            <a:r>
              <a:rPr lang="en-US" dirty="0"/>
              <a:t>US Sentencing Commission </a:t>
            </a:r>
            <a:r>
              <a:rPr lang="en-US" dirty="0" smtClean="0"/>
              <a:t>is an independent commission in the Judicial Branch</a:t>
            </a:r>
          </a:p>
          <a:p>
            <a:pPr lvl="1" eaLnBrk="1" hangingPunct="1">
              <a:lnSpc>
                <a:spcPct val="80000"/>
              </a:lnSpc>
            </a:pPr>
            <a:r>
              <a:rPr lang="en-US" dirty="0" smtClean="0"/>
              <a:t>The members are Article III judges appointed by the President</a:t>
            </a:r>
          </a:p>
          <a:p>
            <a:pPr lvl="1" eaLnBrk="1" hangingPunct="1">
              <a:lnSpc>
                <a:spcPct val="80000"/>
              </a:lnSpc>
            </a:pPr>
            <a:r>
              <a:rPr lang="en-US" dirty="0" smtClean="0"/>
              <a:t>There are no terms of office</a:t>
            </a:r>
          </a:p>
          <a:p>
            <a:pPr eaLnBrk="1" hangingPunct="1">
              <a:lnSpc>
                <a:spcPct val="80000"/>
              </a:lnSpc>
            </a:pPr>
            <a:r>
              <a:rPr lang="en-US" dirty="0" smtClean="0"/>
              <a:t>The Court upheld the law allowing the president to remove them, even though this is not an executive branch agency</a:t>
            </a:r>
          </a:p>
        </p:txBody>
      </p:sp>
    </p:spTree>
    <p:extLst>
      <p:ext uri="{BB962C8B-B14F-4D97-AF65-F5344CB8AC3E}">
        <p14:creationId xmlns:p14="http://schemas.microsoft.com/office/powerpoint/2010/main" val="14516683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FA2513-0C31-45B4-8ED9-8A924E26D4F5}" type="slidenum">
              <a:rPr lang="en-US" smtClean="0"/>
              <a:pPr/>
              <a:t>29</a:t>
            </a:fld>
            <a:endParaRPr lang="en-US" smtClean="0"/>
          </a:p>
        </p:txBody>
      </p:sp>
      <p:sp>
        <p:nvSpPr>
          <p:cNvPr id="38915" name="Rectangle 2"/>
          <p:cNvSpPr>
            <a:spLocks noGrp="1" noChangeArrowheads="1"/>
          </p:cNvSpPr>
          <p:nvPr>
            <p:ph type="title"/>
          </p:nvPr>
        </p:nvSpPr>
        <p:spPr/>
        <p:txBody>
          <a:bodyPr/>
          <a:lstStyle/>
          <a:p>
            <a:pPr eaLnBrk="1" hangingPunct="1">
              <a:lnSpc>
                <a:spcPct val="80000"/>
              </a:lnSpc>
            </a:pPr>
            <a:r>
              <a:rPr lang="en-US" dirty="0" smtClean="0"/>
              <a:t>Removal Wrap Up</a:t>
            </a:r>
          </a:p>
        </p:txBody>
      </p:sp>
      <p:sp>
        <p:nvSpPr>
          <p:cNvPr id="38916" name="Rectangle 3"/>
          <p:cNvSpPr>
            <a:spLocks noGrp="1" noChangeArrowheads="1"/>
          </p:cNvSpPr>
          <p:nvPr>
            <p:ph type="body" idx="1"/>
          </p:nvPr>
        </p:nvSpPr>
        <p:spPr/>
        <p:txBody>
          <a:bodyPr>
            <a:normAutofit lnSpcReduction="10000"/>
          </a:bodyPr>
          <a:lstStyle/>
          <a:p>
            <a:pPr eaLnBrk="1" hangingPunct="1">
              <a:lnSpc>
                <a:spcPct val="80000"/>
              </a:lnSpc>
            </a:pPr>
            <a:r>
              <a:rPr lang="en-US" sz="2800" dirty="0" smtClean="0"/>
              <a:t>What if the statute says an officer serves until removed for good cause, but does not specify a term of office?</a:t>
            </a:r>
          </a:p>
          <a:p>
            <a:pPr lvl="1" eaLnBrk="1" hangingPunct="1">
              <a:lnSpc>
                <a:spcPct val="80000"/>
              </a:lnSpc>
            </a:pPr>
            <a:r>
              <a:rPr lang="en-US" sz="2800" dirty="0" smtClean="0"/>
              <a:t>Think about what would happen if they could not be removed except for cause.</a:t>
            </a:r>
          </a:p>
          <a:p>
            <a:pPr lvl="1" eaLnBrk="1" hangingPunct="1">
              <a:lnSpc>
                <a:spcPct val="80000"/>
              </a:lnSpc>
            </a:pPr>
            <a:r>
              <a:rPr lang="en-US" sz="2800" dirty="0" smtClean="0"/>
              <a:t>Remember civil service</a:t>
            </a:r>
          </a:p>
          <a:p>
            <a:pPr eaLnBrk="1" hangingPunct="1">
              <a:lnSpc>
                <a:spcPct val="80000"/>
              </a:lnSpc>
            </a:pPr>
            <a:r>
              <a:rPr lang="en-US" sz="2800" dirty="0" smtClean="0"/>
              <a:t>Can the head of a department remove inferior officers he has appointed?</a:t>
            </a:r>
          </a:p>
          <a:p>
            <a:pPr lvl="1" eaLnBrk="1" hangingPunct="1">
              <a:lnSpc>
                <a:spcPct val="80000"/>
              </a:lnSpc>
            </a:pPr>
            <a:r>
              <a:rPr lang="en-US" sz="2800" dirty="0" smtClean="0"/>
              <a:t>Unless Congress creates a term of office, if you appoint someone, you can fire them.</a:t>
            </a:r>
          </a:p>
          <a:p>
            <a:pPr eaLnBrk="1" hangingPunct="1">
              <a:lnSpc>
                <a:spcPct val="80000"/>
              </a:lnSpc>
            </a:pPr>
            <a:r>
              <a:rPr lang="en-US" sz="2800" dirty="0" smtClean="0"/>
              <a:t>Terms of office for agency heads create independent agencies</a:t>
            </a:r>
          </a:p>
          <a:p>
            <a:pPr lvl="1" eaLnBrk="1" hangingPunct="1">
              <a:lnSpc>
                <a:spcPct val="80000"/>
              </a:lnSpc>
            </a:pPr>
            <a:r>
              <a:rPr lang="en-US" sz="2800" dirty="0" smtClean="0"/>
              <a:t>These agencies are still executive branch agencies</a:t>
            </a:r>
          </a:p>
        </p:txBody>
      </p:sp>
    </p:spTree>
    <p:extLst>
      <p:ext uri="{BB962C8B-B14F-4D97-AF65-F5344CB8AC3E}">
        <p14:creationId xmlns:p14="http://schemas.microsoft.com/office/powerpoint/2010/main" val="3049394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60DB548-7F7B-4B4D-B21A-1C7BAEECA859}" type="slidenum">
              <a:rPr lang="en-US" smtClean="0">
                <a:solidFill>
                  <a:schemeClr val="bg2"/>
                </a:solidFill>
              </a:rPr>
              <a:pPr/>
              <a:t>3</a:t>
            </a:fld>
            <a:endParaRPr lang="en-US" smtClean="0">
              <a:solidFill>
                <a:schemeClr val="bg2"/>
              </a:solidFill>
            </a:endParaRPr>
          </a:p>
        </p:txBody>
      </p:sp>
      <p:sp>
        <p:nvSpPr>
          <p:cNvPr id="19459" name="Rectangle 2"/>
          <p:cNvSpPr>
            <a:spLocks noGrp="1" noChangeArrowheads="1"/>
          </p:cNvSpPr>
          <p:nvPr>
            <p:ph type="ctrTitle"/>
          </p:nvPr>
        </p:nvSpPr>
        <p:spPr/>
        <p:txBody>
          <a:bodyPr/>
          <a:lstStyle/>
          <a:p>
            <a:pPr eaLnBrk="1" hangingPunct="1"/>
            <a:r>
              <a:rPr lang="en-US" dirty="0" smtClean="0"/>
              <a:t>Executive Power</a:t>
            </a:r>
          </a:p>
        </p:txBody>
      </p:sp>
      <p:sp>
        <p:nvSpPr>
          <p:cNvPr id="19460" name="Rectangle 3"/>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2377503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E5377C-FFFB-4CD4-9B16-C12E90F9A2ED}" type="slidenum">
              <a:rPr lang="en-US" smtClean="0"/>
              <a:pPr/>
              <a:t>4</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Vesting and Take Care Clauses</a:t>
            </a:r>
          </a:p>
        </p:txBody>
      </p:sp>
      <p:sp>
        <p:nvSpPr>
          <p:cNvPr id="20484" name="Rectangle 3"/>
          <p:cNvSpPr>
            <a:spLocks noGrp="1" noChangeArrowheads="1"/>
          </p:cNvSpPr>
          <p:nvPr>
            <p:ph type="body" idx="1"/>
          </p:nvPr>
        </p:nvSpPr>
        <p:spPr/>
        <p:txBody>
          <a:bodyPr/>
          <a:lstStyle/>
          <a:p>
            <a:pPr eaLnBrk="1" hangingPunct="1"/>
            <a:r>
              <a:rPr lang="en-US" dirty="0" smtClean="0"/>
              <a:t>“The executive Power shall be vested in a President of the United States of America.”  U.S. Const. art. II, § 1. </a:t>
            </a:r>
          </a:p>
          <a:p>
            <a:pPr eaLnBrk="1" hangingPunct="1"/>
            <a:r>
              <a:rPr lang="en-US" dirty="0" smtClean="0"/>
              <a:t> Article II says that the President, specifically, “shall take Care that the Laws be faithfully executed.”  Art. II, § 3.  </a:t>
            </a:r>
          </a:p>
          <a:p>
            <a:pPr eaLnBrk="1" hangingPunct="1"/>
            <a:r>
              <a:rPr lang="en-US" dirty="0" smtClean="0"/>
              <a:t>Together, these define the source of the president's domestic powers</a:t>
            </a:r>
          </a:p>
        </p:txBody>
      </p:sp>
    </p:spTree>
    <p:extLst>
      <p:ext uri="{BB962C8B-B14F-4D97-AF65-F5344CB8AC3E}">
        <p14:creationId xmlns:p14="http://schemas.microsoft.com/office/powerpoint/2010/main" val="2868933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4D628AA-F3CE-455B-87CB-A509D017810C}" type="slidenum">
              <a:rPr lang="en-US" smtClean="0"/>
              <a:pPr/>
              <a:t>5</a:t>
            </a:fld>
            <a:endParaRPr lang="en-US" smtClean="0"/>
          </a:p>
        </p:txBody>
      </p:sp>
      <p:sp>
        <p:nvSpPr>
          <p:cNvPr id="21507" name="Rectangle 2"/>
          <p:cNvSpPr>
            <a:spLocks noGrp="1" noChangeArrowheads="1"/>
          </p:cNvSpPr>
          <p:nvPr>
            <p:ph type="title"/>
          </p:nvPr>
        </p:nvSpPr>
        <p:spPr/>
        <p:txBody>
          <a:bodyPr/>
          <a:lstStyle/>
          <a:p>
            <a:pPr eaLnBrk="1" hangingPunct="1"/>
            <a:r>
              <a:rPr lang="en-US" smtClean="0"/>
              <a:t>The Unitary Executive</a:t>
            </a:r>
          </a:p>
        </p:txBody>
      </p:sp>
      <p:sp>
        <p:nvSpPr>
          <p:cNvPr id="21508" name="Rectangle 3"/>
          <p:cNvSpPr>
            <a:spLocks noGrp="1" noChangeArrowheads="1"/>
          </p:cNvSpPr>
          <p:nvPr>
            <p:ph type="body" idx="1"/>
          </p:nvPr>
        </p:nvSpPr>
        <p:spPr/>
        <p:txBody>
          <a:bodyPr>
            <a:normAutofit fontScale="92500"/>
          </a:bodyPr>
          <a:lstStyle/>
          <a:p>
            <a:pPr eaLnBrk="1" hangingPunct="1">
              <a:lnSpc>
                <a:spcPct val="80000"/>
              </a:lnSpc>
              <a:defRPr/>
            </a:pPr>
            <a:r>
              <a:rPr lang="en-US" sz="2800" dirty="0" smtClean="0"/>
              <a:t>Do all of the executive branch powers belong to the president him/herself?</a:t>
            </a:r>
          </a:p>
          <a:p>
            <a:pPr lvl="1" eaLnBrk="1" hangingPunct="1">
              <a:lnSpc>
                <a:spcPct val="80000"/>
              </a:lnSpc>
              <a:defRPr/>
            </a:pPr>
            <a:r>
              <a:rPr lang="en-US" sz="2800" dirty="0" smtClean="0"/>
              <a:t>In Chadha, Congress gave the Attorney General the power to stay the deportation of an alien</a:t>
            </a:r>
          </a:p>
          <a:p>
            <a:pPr lvl="1" eaLnBrk="1" hangingPunct="1">
              <a:lnSpc>
                <a:spcPct val="80000"/>
              </a:lnSpc>
              <a:defRPr/>
            </a:pPr>
            <a:r>
              <a:rPr lang="en-US" sz="2800" dirty="0" smtClean="0"/>
              <a:t>Can the president tell the AG's how to rule?</a:t>
            </a:r>
          </a:p>
          <a:p>
            <a:pPr lvl="1" eaLnBrk="1" hangingPunct="1">
              <a:lnSpc>
                <a:spcPct val="80000"/>
              </a:lnSpc>
              <a:defRPr/>
            </a:pPr>
            <a:r>
              <a:rPr lang="en-US" sz="2800" dirty="0" smtClean="0"/>
              <a:t>Can he only fire the AG?</a:t>
            </a:r>
          </a:p>
          <a:p>
            <a:pPr eaLnBrk="1" hangingPunct="1">
              <a:lnSpc>
                <a:spcPct val="80000"/>
              </a:lnSpc>
              <a:defRPr/>
            </a:pPr>
            <a:r>
              <a:rPr lang="en-US" sz="2800" dirty="0" smtClean="0"/>
              <a:t>Why does it matter whether the president has the power or the secretary has the power?</a:t>
            </a:r>
          </a:p>
          <a:p>
            <a:pPr lvl="1" eaLnBrk="1" hangingPunct="1">
              <a:lnSpc>
                <a:spcPct val="80000"/>
              </a:lnSpc>
              <a:defRPr/>
            </a:pPr>
            <a:r>
              <a:rPr lang="en-US" sz="2800" dirty="0" smtClean="0"/>
              <a:t>How does the Appointments Clause fit into this analysis?</a:t>
            </a:r>
          </a:p>
          <a:p>
            <a:pPr lvl="1" eaLnBrk="1" hangingPunct="1">
              <a:lnSpc>
                <a:spcPct val="80000"/>
              </a:lnSpc>
              <a:defRPr/>
            </a:pPr>
            <a:r>
              <a:rPr lang="en-US" sz="2800" dirty="0" smtClean="0"/>
              <a:t>If it is the president's power, why should the Senate care who he appoints?</a:t>
            </a:r>
          </a:p>
          <a:p>
            <a:pPr lvl="1" eaLnBrk="1" hangingPunct="1">
              <a:lnSpc>
                <a:spcPct val="80000"/>
              </a:lnSpc>
              <a:defRPr/>
            </a:pPr>
            <a:r>
              <a:rPr lang="en-US" sz="2800" dirty="0" smtClean="0"/>
              <a:t>What if the Senate will not confirm a secretary?</a:t>
            </a:r>
          </a:p>
        </p:txBody>
      </p:sp>
    </p:spTree>
    <p:extLst>
      <p:ext uri="{BB962C8B-B14F-4D97-AF65-F5344CB8AC3E}">
        <p14:creationId xmlns:p14="http://schemas.microsoft.com/office/powerpoint/2010/main" val="2930470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D124FD-58C0-4860-99B7-DCD4FD1901D6}" type="slidenum">
              <a:rPr lang="en-US" smtClean="0"/>
              <a:pPr/>
              <a:t>6</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Art II, sec. 2, cl 2 - the Appointments Clause</a:t>
            </a:r>
          </a:p>
        </p:txBody>
      </p:sp>
      <p:sp>
        <p:nvSpPr>
          <p:cNvPr id="5124" name="Rectangle 3"/>
          <p:cNvSpPr>
            <a:spLocks noGrp="1" noChangeArrowheads="1"/>
          </p:cNvSpPr>
          <p:nvPr>
            <p:ph type="body" idx="1"/>
          </p:nvPr>
        </p:nvSpPr>
        <p:spPr>
          <a:xfrm>
            <a:off x="685800" y="2017713"/>
            <a:ext cx="8269288" cy="4611687"/>
          </a:xfrm>
        </p:spPr>
        <p:txBody>
          <a:bodyPr/>
          <a:lstStyle/>
          <a:p>
            <a:pPr eaLnBrk="1" hangingPunct="1">
              <a:lnSpc>
                <a:spcPct val="80000"/>
              </a:lnSpc>
              <a:buFont typeface="Wingdings" pitchFamily="2" charset="2"/>
              <a:buNone/>
            </a:pPr>
            <a:r>
              <a:rPr lang="en-US" dirty="0" smtClean="0"/>
              <a:t>   "[The President] shall nominate, and by and with the Advice and Consent of the Senate, shall appoint... all other [principal] Officers of the United States, whose Appointments are not herein otherwise provided for, and which shall be established by Law: </a:t>
            </a:r>
          </a:p>
          <a:p>
            <a:pPr eaLnBrk="1" hangingPunct="1">
              <a:lnSpc>
                <a:spcPct val="80000"/>
              </a:lnSpc>
              <a:buFont typeface="Wingdings" pitchFamily="2" charset="2"/>
              <a:buNone/>
            </a:pPr>
            <a:r>
              <a:rPr lang="en-US" dirty="0" smtClean="0"/>
              <a:t>    but the Congress may by Law vest the Appointment of such inferior Officers, as they think proper, in the President alone, in the Courts of Law, or in the Heads of Departments."</a:t>
            </a:r>
          </a:p>
        </p:txBody>
      </p:sp>
    </p:spTree>
    <p:extLst>
      <p:ext uri="{BB962C8B-B14F-4D97-AF65-F5344CB8AC3E}">
        <p14:creationId xmlns:p14="http://schemas.microsoft.com/office/powerpoint/2010/main" val="2005519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 Appointments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Article 2, Section 2:</a:t>
            </a:r>
          </a:p>
          <a:p>
            <a:pPr lvl="1"/>
            <a:r>
              <a:rPr lang="en-US" dirty="0"/>
              <a:t>The President shall have Power to fill up all Vacancies that may happen during the Recess of the Senate, by granting Commissions which shall expire at the End of their next Session</a:t>
            </a:r>
            <a:r>
              <a:rPr lang="en-US" dirty="0" smtClean="0"/>
              <a:t>.</a:t>
            </a:r>
          </a:p>
          <a:p>
            <a:pPr lvl="1"/>
            <a:r>
              <a:rPr lang="en-US" dirty="0" smtClean="0"/>
              <a:t>Why was this included?</a:t>
            </a:r>
          </a:p>
          <a:p>
            <a:r>
              <a:rPr lang="en-US" dirty="0" smtClean="0"/>
              <a:t>The legal questions in the recent case</a:t>
            </a:r>
          </a:p>
          <a:p>
            <a:pPr lvl="1"/>
            <a:r>
              <a:rPr lang="en-US" dirty="0" smtClean="0"/>
              <a:t>Can the Senate stay in session while the members are at home?</a:t>
            </a:r>
          </a:p>
          <a:p>
            <a:pPr lvl="1"/>
            <a:r>
              <a:rPr lang="en-US" dirty="0" smtClean="0"/>
              <a:t>Does the vacancy have to occur during the recess?</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7</a:t>
            </a:fld>
            <a:endParaRPr lang="en-US"/>
          </a:p>
        </p:txBody>
      </p:sp>
    </p:spTree>
    <p:extLst>
      <p:ext uri="{BB962C8B-B14F-4D97-AF65-F5344CB8AC3E}">
        <p14:creationId xmlns:p14="http://schemas.microsoft.com/office/powerpoint/2010/main" val="1865127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 Principle Officer?</a:t>
            </a:r>
            <a:endParaRPr lang="en-US" dirty="0"/>
          </a:p>
        </p:txBody>
      </p:sp>
      <p:sp>
        <p:nvSpPr>
          <p:cNvPr id="3" name="Content Placeholder 2"/>
          <p:cNvSpPr>
            <a:spLocks noGrp="1"/>
          </p:cNvSpPr>
          <p:nvPr>
            <p:ph idx="1"/>
          </p:nvPr>
        </p:nvSpPr>
        <p:spPr/>
        <p:txBody>
          <a:bodyPr>
            <a:normAutofit fontScale="92500"/>
          </a:bodyPr>
          <a:lstStyle/>
          <a:p>
            <a:r>
              <a:rPr lang="en-US" dirty="0" smtClean="0"/>
              <a:t>It</a:t>
            </a:r>
            <a:r>
              <a:rPr lang="en-US" baseline="0" dirty="0" smtClean="0"/>
              <a:t> is usually clear who is a principle officer, subject to confirmation by the Senate, in existing agencies. </a:t>
            </a:r>
          </a:p>
          <a:p>
            <a:pPr lvl="1"/>
            <a:r>
              <a:rPr lang="en-US" dirty="0" smtClean="0"/>
              <a:t>Or if Congress, by law, designates an office as a principle officer.</a:t>
            </a:r>
            <a:endParaRPr lang="en-US" baseline="0" dirty="0" smtClean="0"/>
          </a:p>
          <a:p>
            <a:r>
              <a:rPr lang="en-US" dirty="0" smtClean="0"/>
              <a:t>Controversies arise with new agencies, such as the independent  counsel in the </a:t>
            </a:r>
            <a:r>
              <a:rPr lang="en-US" i="1" dirty="0" smtClean="0"/>
              <a:t>Morrison v. Olson </a:t>
            </a:r>
            <a:r>
              <a:rPr lang="en-US" dirty="0" smtClean="0"/>
              <a:t>case.</a:t>
            </a:r>
          </a:p>
          <a:p>
            <a:r>
              <a:rPr lang="en-US" dirty="0" smtClean="0"/>
              <a:t>Inferior officers are hard to tell from ordinary employees and there are a lot more of them, so there is more occasion for challenges.</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8</a:t>
            </a:fld>
            <a:endParaRPr lang="en-US"/>
          </a:p>
        </p:txBody>
      </p:sp>
    </p:spTree>
    <p:extLst>
      <p:ext uri="{BB962C8B-B14F-4D97-AF65-F5344CB8AC3E}">
        <p14:creationId xmlns:p14="http://schemas.microsoft.com/office/powerpoint/2010/main" val="3180567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Free Enterprise Fund v. PCAOB</a:t>
            </a:r>
            <a:r>
              <a:rPr lang="en-US" dirty="0" smtClean="0"/>
              <a:t>, 130 S.Ct. 3138 (2010)</a:t>
            </a:r>
            <a:endParaRPr lang="en-US" dirty="0"/>
          </a:p>
        </p:txBody>
      </p:sp>
      <p:sp>
        <p:nvSpPr>
          <p:cNvPr id="3" name="Content Placeholder 2"/>
          <p:cNvSpPr>
            <a:spLocks noGrp="1"/>
          </p:cNvSpPr>
          <p:nvPr>
            <p:ph idx="1"/>
          </p:nvPr>
        </p:nvSpPr>
        <p:spPr/>
        <p:txBody>
          <a:bodyPr>
            <a:normAutofit fontScale="92500"/>
          </a:bodyPr>
          <a:lstStyle/>
          <a:p>
            <a:r>
              <a:rPr lang="en-US" dirty="0" smtClean="0"/>
              <a:t>Government agency that regulates accounting firms.</a:t>
            </a:r>
          </a:p>
          <a:p>
            <a:pPr lvl="1"/>
            <a:r>
              <a:rPr lang="en-US" dirty="0" smtClean="0"/>
              <a:t>Members appointed by the SEC commissioners, not the President</a:t>
            </a:r>
          </a:p>
          <a:p>
            <a:r>
              <a:rPr lang="en-US" dirty="0"/>
              <a:t>The Court quoted a prior opinion in which it had said that ‘‘whether one is an ‘inferior’ officer depends on whether he has a superior,’’ and that ‘‘ ‘inferior officers’ are officers whose work is directed and supervised at some level by other officers appointed by the President with the Senate’s consent</a:t>
            </a:r>
            <a:r>
              <a:rPr lang="en-US" dirty="0" smtClean="0"/>
              <a:t>.’</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9</a:t>
            </a:fld>
            <a:endParaRPr lang="en-US"/>
          </a:p>
        </p:txBody>
      </p:sp>
    </p:spTree>
    <p:extLst>
      <p:ext uri="{BB962C8B-B14F-4D97-AF65-F5344CB8AC3E}">
        <p14:creationId xmlns:p14="http://schemas.microsoft.com/office/powerpoint/2010/main" val="1199246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1848</TotalTime>
  <Words>1997</Words>
  <Application>Microsoft Office PowerPoint</Application>
  <PresentationFormat>On-screen Show (4:3)</PresentationFormat>
  <Paragraphs>185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Blends</vt:lpstr>
      <vt:lpstr>Chapter 2</vt:lpstr>
      <vt:lpstr>Learning Objectives</vt:lpstr>
      <vt:lpstr>Executive Power</vt:lpstr>
      <vt:lpstr>Vesting and Take Care Clauses</vt:lpstr>
      <vt:lpstr>The Unitary Executive</vt:lpstr>
      <vt:lpstr>Art II, sec. 2, cl 2 - the Appointments Clause</vt:lpstr>
      <vt:lpstr>Recess Appointments</vt:lpstr>
      <vt:lpstr>Who is a Principle Officer?</vt:lpstr>
      <vt:lpstr>Free Enterprise Fund v. PCAOB, 130 S.Ct. 3138 (2010)</vt:lpstr>
      <vt:lpstr>Who Controls their Work?</vt:lpstr>
      <vt:lpstr>President Nixon and the Independent Counsel</vt:lpstr>
      <vt:lpstr>Morrison v. Olson, 487 US 654 (1988)</vt:lpstr>
      <vt:lpstr>The Core Function Standard for Inferior Officers</vt:lpstr>
      <vt:lpstr>What was the key issue in Olson?</vt:lpstr>
      <vt:lpstr>Was Scalia Right?</vt:lpstr>
      <vt:lpstr>Congressional Determinations</vt:lpstr>
      <vt:lpstr>Example: General Counsel to a Cabinet Agency</vt:lpstr>
      <vt:lpstr>Tenure of Office Act – 1867</vt:lpstr>
      <vt:lpstr>Myers v. US, 272 US 52 (1926)</vt:lpstr>
      <vt:lpstr>Humphrey’s Executor v. US, 295 US 602 (1935)</vt:lpstr>
      <vt:lpstr>Myers Redux</vt:lpstr>
      <vt:lpstr>Typical Characteristics of an Independent Agency</vt:lpstr>
      <vt:lpstr>Stopped here</vt:lpstr>
      <vt:lpstr>How Independent are Independent Agencies?</vt:lpstr>
      <vt:lpstr>How could the president fire an FTC commissioner?</vt:lpstr>
      <vt:lpstr>Free Enterprise Fund v. Public Company Accounting Oversight Board, 130 S.Ct. 3138 (2010)</vt:lpstr>
      <vt:lpstr>The Politics of the Sentencing Commission </vt:lpstr>
      <vt:lpstr>Mistretta v. United States, 488 U.S. 361 (1989)</vt:lpstr>
      <vt:lpstr>Removal Wrap Up</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edward</dc:creator>
  <cp:lastModifiedBy>Edward Richards</cp:lastModifiedBy>
  <cp:revision>185</cp:revision>
  <dcterms:created xsi:type="dcterms:W3CDTF">2008-01-16T20:46:13Z</dcterms:created>
  <dcterms:modified xsi:type="dcterms:W3CDTF">2014-01-23T14:56:39Z</dcterms:modified>
</cp:coreProperties>
</file>