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20"/>
  </p:notesMasterIdLst>
  <p:sldIdLst>
    <p:sldId id="428" r:id="rId2"/>
    <p:sldId id="455" r:id="rId3"/>
    <p:sldId id="456" r:id="rId4"/>
    <p:sldId id="449" r:id="rId5"/>
    <p:sldId id="450" r:id="rId6"/>
    <p:sldId id="354" r:id="rId7"/>
    <p:sldId id="452" r:id="rId8"/>
    <p:sldId id="435" r:id="rId9"/>
    <p:sldId id="356" r:id="rId10"/>
    <p:sldId id="357" r:id="rId11"/>
    <p:sldId id="454" r:id="rId12"/>
    <p:sldId id="434" r:id="rId13"/>
    <p:sldId id="437" r:id="rId14"/>
    <p:sldId id="442" r:id="rId15"/>
    <p:sldId id="440" r:id="rId16"/>
    <p:sldId id="441" r:id="rId17"/>
    <p:sldId id="443" r:id="rId18"/>
    <p:sldId id="444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7" autoAdjust="0"/>
    <p:restoredTop sz="86432" autoAdjust="0"/>
  </p:normalViewPr>
  <p:slideViewPr>
    <p:cSldViewPr>
      <p:cViewPr varScale="1">
        <p:scale>
          <a:sx n="105" d="100"/>
          <a:sy n="105" d="100"/>
        </p:scale>
        <p:origin x="-5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4.xml"/><Relationship Id="rId3" Type="http://schemas.openxmlformats.org/officeDocument/2006/relationships/slide" Target="slides/slide8.xml"/><Relationship Id="rId7" Type="http://schemas.openxmlformats.org/officeDocument/2006/relationships/slide" Target="slides/slide13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12.xml"/><Relationship Id="rId5" Type="http://schemas.openxmlformats.org/officeDocument/2006/relationships/slide" Target="slides/slide11.xml"/><Relationship Id="rId10" Type="http://schemas.openxmlformats.org/officeDocument/2006/relationships/slide" Target="slides/slide17.xml"/><Relationship Id="rId4" Type="http://schemas.openxmlformats.org/officeDocument/2006/relationships/slide" Target="slides/slide10.xml"/><Relationship Id="rId9" Type="http://schemas.openxmlformats.org/officeDocument/2006/relationships/slide" Target="slides/slide1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7FE03FE-9E33-4DEE-AB40-C7A829127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657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33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833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AC3C9D0-8819-4413-AFFD-D0116D29C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1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AD756-9906-4F2E-BC7F-0700CA1B2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42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214313"/>
            <a:ext cx="2159000" cy="6338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14313"/>
            <a:ext cx="6327775" cy="63388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67282-66E0-4BEF-A6FB-BC6E18DAE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13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75138-3A97-437F-9786-6B85B5A3F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3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52F4D-4ABE-437C-851C-AB6524A1A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D303F-9937-4C75-AF38-966E59A37E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1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04576-6B65-40FF-BB9E-28D509639A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7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2EDFB-E968-4BA0-8D42-A719069B23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8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91E7B-AE8C-4313-982A-D6A3C28AD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6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A7A913-EBEB-4E5D-AB33-732893485C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33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09351-13C3-41CA-8F3E-BD4722F668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16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22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A186398-51AE-469C-871D-2CEB70239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32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Theories of Regulation and Critiques of Regulatory Policy</a:t>
            </a:r>
            <a:endParaRPr lang="en-US" dirty="0" smtClean="0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EE88DDC-CED9-44AC-B066-E6EC3BE1956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Where does CBA fail?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What if the costs </a:t>
            </a:r>
            <a:r>
              <a:rPr lang="en-US" dirty="0" smtClean="0"/>
              <a:t>and benefits </a:t>
            </a:r>
            <a:r>
              <a:rPr lang="en-US" dirty="0" smtClean="0"/>
              <a:t>do not fall </a:t>
            </a:r>
            <a:r>
              <a:rPr lang="en-US" dirty="0" smtClean="0"/>
              <a:t>on the same group?</a:t>
            </a:r>
          </a:p>
          <a:p>
            <a:pPr eaLnBrk="1" hangingPunct="1">
              <a:defRPr/>
            </a:pPr>
            <a:r>
              <a:rPr lang="en-US" dirty="0" smtClean="0"/>
              <a:t>Why does HHS and the state continue to favor high tech medicine over primary care?</a:t>
            </a:r>
          </a:p>
          <a:p>
            <a:pPr lvl="1" eaLnBrk="1" hangingPunct="1">
              <a:defRPr/>
            </a:pPr>
            <a:r>
              <a:rPr lang="en-US" dirty="0" smtClean="0"/>
              <a:t>What </a:t>
            </a:r>
            <a:r>
              <a:rPr lang="en-US" dirty="0" smtClean="0"/>
              <a:t>is the disconnect between the costs and the benefits?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Does good health </a:t>
            </a:r>
            <a:r>
              <a:rPr lang="en-US" dirty="0"/>
              <a:t>even save the country money</a:t>
            </a:r>
            <a:r>
              <a:rPr lang="en-US" dirty="0" smtClean="0"/>
              <a:t>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Think about Social Security, Medicare, and pensions.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What might a CBA analysis say?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24D4FF5-B89B-4E88-A767-76B88F27EFC5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Should we do CBA at All?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Why not prevent all possible risks?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Precautionary principle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Does </a:t>
            </a:r>
            <a:r>
              <a:rPr lang="en-US" sz="2800" dirty="0" smtClean="0"/>
              <a:t>the US concern with risks affect our cost of business production?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When can preventing one risk cause another?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Levees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Smaller, lighter </a:t>
            </a:r>
            <a:r>
              <a:rPr lang="en-US" sz="2800" dirty="0" smtClean="0"/>
              <a:t>cars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More expensive power?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9803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3557848-7F50-4F6E-AAA0-1A6AF076578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Do We Make Political Choices?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Response to a crisis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Can work for specific narrow </a:t>
            </a:r>
            <a:r>
              <a:rPr lang="en-US" dirty="0" smtClean="0"/>
              <a:t>issues - FDA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Tends to not consider unintended consequences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Driven by lobbyists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Works best when it is not publically vetted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Think tax code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Cost-Benefit </a:t>
            </a:r>
            <a:r>
              <a:rPr lang="en-US" dirty="0" smtClean="0"/>
              <a:t>decisionmaking – almost never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Look at current fight over the NFIP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1E558D6-D031-4C75-BE8F-011F43245D3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Could We Spend the Money More Wisely?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type of risks do we spend the most on with the least return?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Asbestos abatement of stable asbestos in buildings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Superfund risks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Toxic exposures in general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Is there an LA cancer corridor?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What risks get the least attention?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Smoking cessation?</a:t>
            </a:r>
            <a:endParaRPr lang="en-US" sz="2800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Immunizations?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Primary care?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B347D35-CD78-4D83-A148-705BD400715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Non-Agency Regulation: Tort and Compensation Law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How is tort  law a regulatory process?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Is it a democratic process?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What is the public input?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Who protects the public's interest in tort cases?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What are the standards for scientific decisionmaking?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Breast implants?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Erin Brockovich?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What are the standards for CBA?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What if later evidence shows that the verdict or settlement was wrong?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Regulatory Dilemmas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37AE1062-C66C-46A7-BFF5-ADED46EE7BA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FDA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What are the tradeoffs in FDA regulation?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Safety/Effectiveness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Should cost be part of the equation?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Why are consumers in a poor position to judge drugs?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Background Information?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Timeframe of action?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Comparison with other drugs?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What is drug lag?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Why not let the market sort it out?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What is the market mechanism - think Vioxx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3D84F46-7026-49D4-B59C-E8D1A1A6155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Economic Incentives and Taxes for Environmental Risks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Tradeable permits for a fixed amount of pollution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Looks at total pollution or greenhouse gas, not process of control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Lets industry see who can do it the most efficiently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What if you are downwind?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Does an aggregate reduction, which benefits more people, make you any happier?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Carbon Tax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Goes to the heart of the CO2 program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What are the downsides?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F92D7B4-7738-432E-88B6-39579298043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CBA - Federal Flood Insurance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Why did the feds get into flood insurance?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What should the private market failure have told us?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How is flood insurance different from medical insurance?</a:t>
            </a: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Why are the political pressures on the feds?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 local communities really want accurate flood maps?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 people really want accurate storm probability predictions?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Can the feds </a:t>
            </a:r>
            <a:r>
              <a:rPr lang="en-US" dirty="0" smtClean="0"/>
              <a:t>really </a:t>
            </a:r>
            <a:r>
              <a:rPr lang="en-US" dirty="0" smtClean="0"/>
              <a:t>charge </a:t>
            </a:r>
            <a:r>
              <a:rPr lang="en-US" dirty="0" smtClean="0"/>
              <a:t>accurate premiums?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</a:t>
            </a:r>
            <a:r>
              <a:rPr lang="en-US" dirty="0" smtClean="0"/>
              <a:t>have been the unintended consequences of the program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C26E7013-1E90-4A92-B03F-EDD0BDF8AC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Regulatory Successes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800" dirty="0" smtClean="0"/>
              <a:t>Life expectancy – from 25 to nearly 80.</a:t>
            </a:r>
          </a:p>
          <a:p>
            <a:pPr eaLnBrk="1" hangingPunct="1">
              <a:defRPr/>
            </a:pPr>
            <a:r>
              <a:rPr lang="en-US" sz="2800" dirty="0" smtClean="0"/>
              <a:t>Food </a:t>
            </a:r>
            <a:r>
              <a:rPr lang="en-US" sz="2800" dirty="0" smtClean="0"/>
              <a:t>and drug safety - compared to 1900</a:t>
            </a:r>
          </a:p>
          <a:p>
            <a:pPr eaLnBrk="1" hangingPunct="1">
              <a:defRPr/>
            </a:pPr>
            <a:r>
              <a:rPr lang="en-US" sz="2800" dirty="0" smtClean="0"/>
              <a:t>Environmental regulation</a:t>
            </a:r>
          </a:p>
          <a:p>
            <a:pPr eaLnBrk="1" hangingPunct="1">
              <a:defRPr/>
            </a:pPr>
            <a:r>
              <a:rPr lang="en-US" sz="2800" dirty="0" smtClean="0"/>
              <a:t>Workplace </a:t>
            </a:r>
            <a:r>
              <a:rPr lang="en-US" sz="2800" dirty="0" smtClean="0"/>
              <a:t>safety</a:t>
            </a:r>
          </a:p>
          <a:p>
            <a:pPr eaLnBrk="1" hangingPunct="1">
              <a:defRPr/>
            </a:pPr>
            <a:r>
              <a:rPr lang="en-US" sz="2800" dirty="0" smtClean="0"/>
              <a:t>Civil rights</a:t>
            </a:r>
          </a:p>
          <a:p>
            <a:pPr eaLnBrk="1" hangingPunct="1">
              <a:defRPr/>
            </a:pPr>
            <a:r>
              <a:rPr lang="en-US" sz="2800" dirty="0" smtClean="0"/>
              <a:t>Banking</a:t>
            </a:r>
          </a:p>
          <a:p>
            <a:pPr lvl="1" eaLnBrk="1" hangingPunct="1">
              <a:defRPr/>
            </a:pPr>
            <a:r>
              <a:rPr lang="en-US" sz="2800" dirty="0" smtClean="0"/>
              <a:t>Lots of moral hazard problems, which blew up in 2008</a:t>
            </a:r>
          </a:p>
          <a:p>
            <a:pPr lvl="1" eaLnBrk="1" hangingPunct="1">
              <a:defRPr/>
            </a:pPr>
            <a:r>
              <a:rPr lang="en-US" sz="2800" dirty="0" smtClean="0"/>
              <a:t>No one lost insured deposits</a:t>
            </a:r>
          </a:p>
          <a:p>
            <a:pPr lvl="1" eaLnBrk="1" hangingPunct="1">
              <a:defRPr/>
            </a:pPr>
            <a:r>
              <a:rPr lang="en-US" sz="2800" dirty="0" smtClean="0"/>
              <a:t>Lots of folks lost retirement savings that were in the market.</a:t>
            </a:r>
          </a:p>
        </p:txBody>
      </p:sp>
    </p:spTree>
    <p:extLst>
      <p:ext uri="{BB962C8B-B14F-4D97-AF65-F5344CB8AC3E}">
        <p14:creationId xmlns:p14="http://schemas.microsoft.com/office/powerpoint/2010/main" val="383371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1" hangingPunct="1">
              <a:lnSpc>
                <a:spcPct val="80000"/>
              </a:lnSpc>
              <a:defRPr/>
            </a:pPr>
            <a:r>
              <a:rPr lang="en-US" dirty="0" smtClean="0"/>
              <a:t>What has Gotten Worse?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eaLnBrk="1" hangingPunct="1">
              <a:lnSpc>
                <a:spcPct val="80000"/>
              </a:lnSpc>
              <a:defRPr/>
            </a:pPr>
            <a:r>
              <a:rPr lang="en-US" dirty="0" smtClean="0"/>
              <a:t>Role of expectations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Are things absolutely worse, or worse in comparison with other individuals and countries?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How does universal media feed expectations?</a:t>
            </a:r>
            <a:endParaRPr lang="en-US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How has being poor in America changed over the past 100 years?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Does having more stuff make you happy?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Does having better medical care than in the past make up for not having as good medical care as others?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75138-3A97-437F-9786-6B85B5A3FB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66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Criminal</a:t>
            </a:r>
            <a:r>
              <a:rPr lang="en-US" baseline="0" dirty="0" smtClean="0"/>
              <a:t> Law as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learned about theories of criminal law as a regulation of societal</a:t>
            </a:r>
            <a:r>
              <a:rPr lang="en-US" baseline="0" dirty="0" smtClean="0"/>
              <a:t> behavior in your criminal law classes</a:t>
            </a:r>
          </a:p>
          <a:p>
            <a:r>
              <a:rPr lang="en-US" dirty="0" smtClean="0"/>
              <a:t>Some administrative regulations have the same theoretical basis of enforcing social norms.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75138-3A97-437F-9786-6B85B5A3FB7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1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</a:t>
            </a:r>
            <a:r>
              <a:rPr lang="en-US" baseline="0" dirty="0" smtClean="0"/>
              <a:t> Theories of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Internalization of costs</a:t>
            </a:r>
          </a:p>
          <a:p>
            <a:pPr lvl="1"/>
            <a:r>
              <a:rPr lang="en-US" baseline="0" dirty="0" smtClean="0"/>
              <a:t>Burning</a:t>
            </a:r>
            <a:r>
              <a:rPr lang="en-US" dirty="0" smtClean="0"/>
              <a:t> cane fields</a:t>
            </a:r>
          </a:p>
          <a:p>
            <a:pPr lvl="1"/>
            <a:r>
              <a:rPr lang="en-US" baseline="0" dirty="0" smtClean="0"/>
              <a:t>Coal</a:t>
            </a:r>
            <a:r>
              <a:rPr lang="en-US" dirty="0" smtClean="0"/>
              <a:t> fired power plants</a:t>
            </a:r>
            <a:endParaRPr lang="en-US" baseline="0" dirty="0" smtClean="0"/>
          </a:p>
          <a:p>
            <a:r>
              <a:rPr lang="en-US" dirty="0" smtClean="0"/>
              <a:t>Correction of informational and bargaining asymmetries.</a:t>
            </a:r>
          </a:p>
          <a:p>
            <a:pPr lvl="1"/>
            <a:r>
              <a:rPr lang="en-US" dirty="0" smtClean="0"/>
              <a:t>FDA</a:t>
            </a:r>
          </a:p>
          <a:p>
            <a:pPr lvl="1"/>
            <a:r>
              <a:rPr lang="en-US" dirty="0" smtClean="0"/>
              <a:t>Regulation of professional practice</a:t>
            </a:r>
          </a:p>
          <a:p>
            <a:r>
              <a:rPr lang="en-US" dirty="0" smtClean="0"/>
              <a:t>Optimization and protection of the state</a:t>
            </a:r>
          </a:p>
          <a:p>
            <a:pPr lvl="1"/>
            <a:r>
              <a:rPr lang="en-US" dirty="0" smtClean="0"/>
              <a:t>National Security</a:t>
            </a:r>
          </a:p>
          <a:p>
            <a:pPr lvl="1"/>
            <a:r>
              <a:rPr lang="en-US" dirty="0" smtClean="0"/>
              <a:t>Minimum wage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75138-3A97-437F-9786-6B85B5A3FB7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80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B71CEDC7-7BFA-4D52-8778-BF1568FAF31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Regulatory Analysis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CBA?</a:t>
            </a:r>
          </a:p>
          <a:p>
            <a:pPr lvl="1" eaLnBrk="1" hangingPunct="1"/>
            <a:r>
              <a:rPr lang="en-US" dirty="0" smtClean="0"/>
              <a:t>Why is CBA sometimes very controversial, especially for environmental regulations?</a:t>
            </a:r>
          </a:p>
          <a:p>
            <a:pPr eaLnBrk="1" hangingPunct="1"/>
            <a:r>
              <a:rPr lang="en-US" dirty="0" smtClean="0"/>
              <a:t>What </a:t>
            </a:r>
            <a:r>
              <a:rPr lang="en-US" dirty="0" smtClean="0"/>
              <a:t>is PBA?</a:t>
            </a:r>
          </a:p>
          <a:p>
            <a:pPr lvl="1" eaLnBrk="1" hangingPunct="1"/>
            <a:r>
              <a:rPr lang="en-US" dirty="0" smtClean="0"/>
              <a:t>(political benefit analysis)</a:t>
            </a:r>
          </a:p>
          <a:p>
            <a:pPr lvl="1" eaLnBrk="1" hangingPunct="1"/>
            <a:r>
              <a:rPr lang="en-US" dirty="0" smtClean="0"/>
              <a:t>Why does it always trump CBA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PBA and Small</a:t>
            </a:r>
            <a:r>
              <a:rPr lang="en-US" baseline="0" dirty="0" smtClean="0"/>
              <a:t> Businesses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</a:t>
            </a:r>
            <a:r>
              <a:rPr lang="en-US" baseline="0" dirty="0" smtClean="0"/>
              <a:t> do most regulations exempt small business?</a:t>
            </a:r>
          </a:p>
          <a:p>
            <a:r>
              <a:rPr lang="en-US" baseline="0" dirty="0" smtClean="0"/>
              <a:t>What is our mythology of small business?</a:t>
            </a:r>
          </a:p>
          <a:p>
            <a:pPr lvl="1"/>
            <a:r>
              <a:rPr lang="en-US" dirty="0" smtClean="0"/>
              <a:t>They provide new jobs,</a:t>
            </a:r>
            <a:r>
              <a:rPr lang="en-US" baseline="0" dirty="0" smtClean="0"/>
              <a:t> but most do not last</a:t>
            </a:r>
          </a:p>
          <a:p>
            <a:pPr lvl="1"/>
            <a:r>
              <a:rPr lang="en-US" baseline="0" dirty="0" smtClean="0"/>
              <a:t>Most are for owners of the business</a:t>
            </a:r>
          </a:p>
          <a:p>
            <a:pPr lvl="0"/>
            <a:r>
              <a:rPr lang="en-US" dirty="0" smtClean="0"/>
              <a:t>If you are an employee of a small business, do you</a:t>
            </a:r>
            <a:r>
              <a:rPr lang="en-US" baseline="0" dirty="0" smtClean="0"/>
              <a:t> it exempted from OSHA?</a:t>
            </a:r>
            <a:endParaRPr lang="en-US" dirty="0" smtClean="0"/>
          </a:p>
          <a:p>
            <a:r>
              <a:rPr lang="en-US" dirty="0" smtClean="0"/>
              <a:t>If you are a consumer, do you want small business exempted from regulation?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E75138-3A97-437F-9786-6B85B5A3FB7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67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6F0F3BA-C605-4F1D-ACB7-AF5AAD7F53B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the Cost in </a:t>
            </a:r>
            <a:r>
              <a:rPr lang="en-US" dirty="0" smtClean="0"/>
              <a:t>Cost </a:t>
            </a:r>
            <a:r>
              <a:rPr lang="en-US" dirty="0" smtClean="0"/>
              <a:t>Benefit </a:t>
            </a:r>
            <a:r>
              <a:rPr lang="en-US" dirty="0" smtClean="0"/>
              <a:t>Analysis?</a:t>
            </a:r>
            <a:endParaRPr lang="en-US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How much should we spend to save a life?</a:t>
            </a:r>
          </a:p>
          <a:p>
            <a:pPr lvl="1" eaLnBrk="1" hangingPunct="1"/>
            <a:r>
              <a:rPr lang="en-US" dirty="0" smtClean="0"/>
              <a:t>Why does Congress refuse to put a price on human life?</a:t>
            </a:r>
          </a:p>
          <a:p>
            <a:pPr lvl="1" eaLnBrk="1" hangingPunct="1"/>
            <a:r>
              <a:rPr lang="en-US" dirty="0" smtClean="0"/>
              <a:t>Why does this make CBA </a:t>
            </a:r>
            <a:r>
              <a:rPr lang="en-US" dirty="0" smtClean="0"/>
              <a:t>irrational?</a:t>
            </a:r>
            <a:endParaRPr lang="en-US" dirty="0" smtClean="0"/>
          </a:p>
          <a:p>
            <a:pPr eaLnBrk="1" hangingPunct="1"/>
            <a:r>
              <a:rPr lang="en-US" dirty="0" smtClean="0"/>
              <a:t>How much to prevent injury</a:t>
            </a:r>
            <a:r>
              <a:rPr lang="en-US" dirty="0" smtClean="0"/>
              <a:t>?</a:t>
            </a:r>
          </a:p>
          <a:p>
            <a:pPr lvl="1" eaLnBrk="1" hangingPunct="1"/>
            <a:r>
              <a:rPr lang="en-US" dirty="0" smtClean="0"/>
              <a:t>How do we value injury and disability?</a:t>
            </a:r>
          </a:p>
          <a:p>
            <a:pPr eaLnBrk="1" hangingPunct="1"/>
            <a:r>
              <a:rPr lang="en-US" dirty="0" smtClean="0"/>
              <a:t>What about regulation of dangerous personal behavior?</a:t>
            </a:r>
          </a:p>
          <a:p>
            <a:pPr lvl="1" eaLnBrk="1" hangingPunct="1"/>
            <a:r>
              <a:rPr lang="en-US" dirty="0" smtClean="0"/>
              <a:t>What is the CBA for US drug policy?</a:t>
            </a:r>
          </a:p>
          <a:p>
            <a:pPr lvl="1" eaLnBrk="1" hangingPunct="1"/>
            <a:r>
              <a:rPr lang="en-US" dirty="0" smtClean="0"/>
              <a:t>Obesity?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991ABFE-1097-4637-9FF1-83A084495FB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Cumulative Effect Problem</a:t>
            </a:r>
            <a:endParaRPr lang="en-US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74025" cy="4572000"/>
          </a:xfrm>
        </p:spPr>
        <p:txBody>
          <a:bodyPr>
            <a:normAutofit/>
          </a:bodyPr>
          <a:lstStyle/>
          <a:p>
            <a:pPr lvl="0" eaLnBrk="1" hangingPunct="1">
              <a:lnSpc>
                <a:spcPct val="90000"/>
              </a:lnSpc>
              <a:defRPr/>
            </a:pPr>
            <a:r>
              <a:rPr lang="en-US" dirty="0" smtClean="0"/>
              <a:t>Each rule is seen without reference to all the other regulations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Thus each new safety rule may be cost effective, but the aggregate is not.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Justice Breyer</a:t>
            </a:r>
            <a:r>
              <a:rPr lang="en-US" baseline="0" dirty="0" smtClean="0"/>
              <a:t> calls this the </a:t>
            </a:r>
            <a:r>
              <a:rPr lang="en-US" dirty="0" smtClean="0"/>
              <a:t>tunnel </a:t>
            </a:r>
            <a:r>
              <a:rPr lang="en-US" dirty="0" smtClean="0"/>
              <a:t>vision </a:t>
            </a:r>
            <a:r>
              <a:rPr lang="en-US" dirty="0" smtClean="0"/>
              <a:t>problem.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This is the major rationale for OIRA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Words>955</Words>
  <Application>Microsoft Office PowerPoint</Application>
  <PresentationFormat>On-screen Show (4:3)</PresentationFormat>
  <Paragraphs>148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1_Blends</vt:lpstr>
      <vt:lpstr>Theories of Regulation and Critiques of Regulatory Policy</vt:lpstr>
      <vt:lpstr>Regulatory Successes</vt:lpstr>
      <vt:lpstr>What has Gotten Worse?</vt:lpstr>
      <vt:lpstr>Criminal Law as Regulation</vt:lpstr>
      <vt:lpstr>Economic Theories of Regulation</vt:lpstr>
      <vt:lpstr>Regulatory Analysis</vt:lpstr>
      <vt:lpstr>PBA and Small Businesses</vt:lpstr>
      <vt:lpstr>What is the Cost in Cost Benefit Analysis?</vt:lpstr>
      <vt:lpstr>The Cumulative Effect Problem</vt:lpstr>
      <vt:lpstr>Where does CBA fail?</vt:lpstr>
      <vt:lpstr>Should we do CBA at All?</vt:lpstr>
      <vt:lpstr>How Do We Make Political Choices?</vt:lpstr>
      <vt:lpstr>Could We Spend the Money More Wisely?</vt:lpstr>
      <vt:lpstr>Non-Agency Regulation: Tort and Compensation Law</vt:lpstr>
      <vt:lpstr>Regulatory Dilemmas</vt:lpstr>
      <vt:lpstr>FDA</vt:lpstr>
      <vt:lpstr>Economic Incentives and Taxes for Environmental Risks</vt:lpstr>
      <vt:lpstr>CBA - Federal Flood Insurance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Edward Richards</dc:creator>
  <cp:lastModifiedBy>Edward Richards</cp:lastModifiedBy>
  <cp:revision>335</cp:revision>
  <dcterms:created xsi:type="dcterms:W3CDTF">2003-02-18T14:06:11Z</dcterms:created>
  <dcterms:modified xsi:type="dcterms:W3CDTF">2014-02-27T15:35:13Z</dcterms:modified>
</cp:coreProperties>
</file>