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sldIdLst>
    <p:sldId id="354" r:id="rId2"/>
    <p:sldId id="395" r:id="rId3"/>
    <p:sldId id="396" r:id="rId4"/>
    <p:sldId id="367" r:id="rId5"/>
    <p:sldId id="386" r:id="rId6"/>
    <p:sldId id="393" r:id="rId7"/>
    <p:sldId id="359" r:id="rId8"/>
    <p:sldId id="360" r:id="rId9"/>
    <p:sldId id="361" r:id="rId10"/>
    <p:sldId id="399" r:id="rId11"/>
    <p:sldId id="365" r:id="rId12"/>
    <p:sldId id="268" r:id="rId13"/>
    <p:sldId id="400" r:id="rId14"/>
    <p:sldId id="387" r:id="rId15"/>
    <p:sldId id="388" r:id="rId16"/>
    <p:sldId id="394" r:id="rId17"/>
    <p:sldId id="401"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64" autoAdjust="0"/>
  </p:normalViewPr>
  <p:slideViewPr>
    <p:cSldViewPr>
      <p:cViewPr varScale="1">
        <p:scale>
          <a:sx n="73" d="100"/>
          <a:sy n="73" d="100"/>
        </p:scale>
        <p:origin x="-84" y="-636"/>
      </p:cViewPr>
      <p:guideLst>
        <p:guide orient="horz" pos="2160"/>
        <p:guide pos="2880"/>
      </p:guideLst>
    </p:cSldViewPr>
  </p:slideViewPr>
  <p:outlineViewPr>
    <p:cViewPr>
      <p:scale>
        <a:sx n="33" d="100"/>
        <a:sy n="33" d="100"/>
      </p:scale>
      <p:origin x="16" y="1354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15.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4.xml"/><Relationship Id="rId5" Type="http://schemas.openxmlformats.org/officeDocument/2006/relationships/slide" Target="slides/slide12.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eb2.westlaw.com/find/default.wl?SerialNum=1984130736&amp;FindType=Y&amp;AP=&amp;mt=FederalGovernment&amp;fn=_top&amp;sv=Split&amp;utid=%7bB1AAE1DB-F4B7-4535-913C-6158157D1933%7d&amp;vr=2.0&amp;rs=WLW5.0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smtClean="0"/>
              <a:t>The </a:t>
            </a:r>
            <a:r>
              <a:rPr lang="en-US" i="1" dirty="0" smtClean="0"/>
              <a:t>Barnhart</a:t>
            </a:r>
            <a:r>
              <a:rPr lang="en-US" dirty="0" smtClean="0"/>
              <a:t> Factors</a:t>
            </a:r>
            <a:endParaRPr lang="en-US" dirty="0"/>
          </a:p>
        </p:txBody>
      </p:sp>
      <p:sp>
        <p:nvSpPr>
          <p:cNvPr id="3" name="Content Placeholder 2"/>
          <p:cNvSpPr>
            <a:spLocks noGrp="1"/>
          </p:cNvSpPr>
          <p:nvPr>
            <p:ph idx="1"/>
          </p:nvPr>
        </p:nvSpPr>
        <p:spPr/>
        <p:txBody>
          <a:bodyPr/>
          <a:lstStyle/>
          <a:p>
            <a:pPr lvl="0" eaLnBrk="1" hangingPunct="1"/>
            <a:r>
              <a:rPr lang="en-US" dirty="0" smtClean="0"/>
              <a:t>The importance of interpretation to agency policy;</a:t>
            </a:r>
          </a:p>
          <a:p>
            <a:pPr lvl="0" eaLnBrk="1" hangingPunct="1"/>
            <a:r>
              <a:rPr lang="en-US" dirty="0" smtClean="0"/>
              <a:t>The period that the agency has held the view;</a:t>
            </a:r>
          </a:p>
          <a:p>
            <a:pPr lvl="0" eaLnBrk="1" hangingPunct="1"/>
            <a:r>
              <a:rPr lang="en-US" dirty="0" smtClean="0"/>
              <a:t>The legal expertise of the agency;</a:t>
            </a:r>
          </a:p>
          <a:p>
            <a:pPr lvl="0" eaLnBrk="1" hangingPunct="1"/>
            <a:r>
              <a:rPr lang="en-US" dirty="0" smtClean="0"/>
              <a:t>The complexity of the problem;</a:t>
            </a:r>
          </a:p>
          <a:p>
            <a:pPr lvl="0" eaLnBrk="1" hangingPunct="1"/>
            <a:r>
              <a:rPr lang="en-US" dirty="0" smtClean="0"/>
              <a:t>This is persuasiveness analysis</a:t>
            </a:r>
          </a:p>
          <a:p>
            <a:pPr lvl="0" eaLnBrk="1" hangingPunct="1"/>
            <a:r>
              <a:rPr lang="en-US" dirty="0" smtClean="0"/>
              <a:t>What can the agency due to strengthen its case for deference under </a:t>
            </a:r>
            <a:r>
              <a:rPr lang="en-US" i="1" dirty="0" smtClean="0"/>
              <a:t>Barnhart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10</a:t>
            </a:fld>
            <a:endParaRPr lang="en-US"/>
          </a:p>
        </p:txBody>
      </p:sp>
    </p:spTree>
    <p:extLst>
      <p:ext uri="{BB962C8B-B14F-4D97-AF65-F5344CB8AC3E}">
        <p14:creationId xmlns:p14="http://schemas.microsoft.com/office/powerpoint/2010/main" val="1171895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D867E0-1732-4A3C-9796-D6414029E61B}" type="slidenum">
              <a:rPr lang="en-US" smtClean="0"/>
              <a:pPr/>
              <a:t>11</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Applying </a:t>
            </a:r>
            <a:r>
              <a:rPr lang="en-US" i="1" dirty="0" smtClean="0"/>
              <a:t>Barnhart</a:t>
            </a:r>
          </a:p>
        </p:txBody>
      </p:sp>
      <p:sp>
        <p:nvSpPr>
          <p:cNvPr id="15364" name="Rectangle 3"/>
          <p:cNvSpPr>
            <a:spLocks noGrp="1" noChangeArrowheads="1"/>
          </p:cNvSpPr>
          <p:nvPr>
            <p:ph type="body" idx="1"/>
          </p:nvPr>
        </p:nvSpPr>
        <p:spPr/>
        <p:txBody>
          <a:bodyPr/>
          <a:lstStyle/>
          <a:p>
            <a:pPr eaLnBrk="1" hangingPunct="1"/>
            <a:r>
              <a:rPr lang="en-US" dirty="0" smtClean="0"/>
              <a:t>HUD issues guidance on construction of the anti-kickback provisions in a real estate act</a:t>
            </a:r>
          </a:p>
          <a:p>
            <a:pPr lvl="1" eaLnBrk="1" hangingPunct="1"/>
            <a:r>
              <a:rPr lang="en-US" dirty="0" smtClean="0"/>
              <a:t>Published in the register, but no notice and comment</a:t>
            </a:r>
          </a:p>
          <a:p>
            <a:pPr eaLnBrk="1" hangingPunct="1"/>
            <a:r>
              <a:rPr lang="en-US" dirty="0" smtClean="0"/>
              <a:t>Should the court defer to these under </a:t>
            </a:r>
            <a:r>
              <a:rPr lang="en-US" i="1" dirty="0" smtClean="0"/>
              <a:t>Barnhart</a:t>
            </a:r>
            <a:r>
              <a:rPr lang="en-US" dirty="0" smtClean="0"/>
              <a:t>?</a:t>
            </a:r>
          </a:p>
          <a:p>
            <a:pPr lvl="1" eaLnBrk="1" hangingPunct="1"/>
            <a:r>
              <a:rPr lang="en-US" dirty="0" smtClean="0"/>
              <a:t>Yes, according to the Second and Ninth Circuits; no, according to the Seventh Circuit. </a:t>
            </a:r>
          </a:p>
          <a:p>
            <a:pPr lvl="1" eaLnBrk="1" hangingPunct="1"/>
            <a:r>
              <a:rPr lang="en-US" dirty="0" smtClean="0"/>
              <a:t>You are not the only person who is confused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9C46C1-AF17-4CB8-8AAA-4FB8C675D29E}" type="slidenum">
              <a:rPr lang="en-US" smtClean="0"/>
              <a:pPr/>
              <a:t>12</a:t>
            </a:fld>
            <a:endParaRPr lang="en-US" smtClean="0"/>
          </a:p>
        </p:txBody>
      </p:sp>
      <p:sp>
        <p:nvSpPr>
          <p:cNvPr id="16387" name="Rectangle 2"/>
          <p:cNvSpPr>
            <a:spLocks noGrp="1" noChangeArrowheads="1"/>
          </p:cNvSpPr>
          <p:nvPr>
            <p:ph type="title"/>
          </p:nvPr>
        </p:nvSpPr>
        <p:spPr/>
        <p:txBody>
          <a:bodyPr/>
          <a:lstStyle/>
          <a:p>
            <a:pPr eaLnBrk="1" hangingPunct="1"/>
            <a:r>
              <a:rPr lang="en-US" sz="3200" i="1" dirty="0" smtClean="0"/>
              <a:t>Public Citizen v. U.S. Dept. of Health and Human Services</a:t>
            </a:r>
            <a:r>
              <a:rPr lang="en-US" sz="3200" dirty="0" smtClean="0"/>
              <a:t>, 332 F.3d 654 (D.C. Cir. 2003) </a:t>
            </a:r>
          </a:p>
        </p:txBody>
      </p:sp>
      <p:sp>
        <p:nvSpPr>
          <p:cNvPr id="16388" name="Rectangle 3"/>
          <p:cNvSpPr>
            <a:spLocks noGrp="1" noChangeArrowheads="1"/>
          </p:cNvSpPr>
          <p:nvPr>
            <p:ph type="body" idx="1"/>
          </p:nvPr>
        </p:nvSpPr>
        <p:spPr/>
        <p:txBody>
          <a:bodyPr>
            <a:normAutofit lnSpcReduction="10000"/>
          </a:bodyPr>
          <a:lstStyle/>
          <a:p>
            <a:pPr eaLnBrk="1" hangingPunct="1"/>
            <a:r>
              <a:rPr lang="en-US" dirty="0" smtClean="0"/>
              <a:t>Is the Medicare Manual a notice and comment regulation?</a:t>
            </a:r>
          </a:p>
          <a:p>
            <a:pPr lvl="1" eaLnBrk="1" hangingPunct="1"/>
            <a:r>
              <a:rPr lang="en-US" dirty="0" smtClean="0"/>
              <a:t>Did the agency have the authority to make law on this issue?</a:t>
            </a:r>
          </a:p>
          <a:p>
            <a:pPr lvl="1" eaLnBrk="1" hangingPunct="1"/>
            <a:r>
              <a:rPr lang="en-US" dirty="0" smtClean="0"/>
              <a:t>Does this look more like </a:t>
            </a:r>
            <a:r>
              <a:rPr lang="en-US" i="1" dirty="0" smtClean="0"/>
              <a:t>Mead</a:t>
            </a:r>
            <a:r>
              <a:rPr lang="en-US" dirty="0" smtClean="0"/>
              <a:t> or </a:t>
            </a:r>
            <a:r>
              <a:rPr lang="en-US" i="1" dirty="0" smtClean="0"/>
              <a:t>Chevron</a:t>
            </a:r>
            <a:r>
              <a:rPr lang="en-US" dirty="0" smtClean="0"/>
              <a:t>?</a:t>
            </a:r>
          </a:p>
          <a:p>
            <a:pPr eaLnBrk="1" hangingPunct="1"/>
            <a:r>
              <a:rPr lang="en-US" dirty="0" smtClean="0"/>
              <a:t>Did the court find that the manual was a regulation with the force of law as to a third party?</a:t>
            </a:r>
          </a:p>
          <a:p>
            <a:pPr eaLnBrk="1" hangingPunct="1"/>
            <a:r>
              <a:rPr lang="en-US" dirty="0" smtClean="0"/>
              <a:t>How can the Medicare Manual be binding on providers if it does not have the force of law?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Whitman v. American Trucking Assns.</a:t>
            </a:r>
            <a:r>
              <a:rPr lang="en-US" dirty="0" smtClean="0"/>
              <a:t>, 531 U.S. 457 (2001)</a:t>
            </a:r>
            <a:endParaRPr lang="en-US" dirty="0"/>
          </a:p>
        </p:txBody>
      </p:sp>
      <p:sp>
        <p:nvSpPr>
          <p:cNvPr id="3" name="Content Placeholder 2"/>
          <p:cNvSpPr>
            <a:spLocks noGrp="1"/>
          </p:cNvSpPr>
          <p:nvPr>
            <p:ph idx="1"/>
          </p:nvPr>
        </p:nvSpPr>
        <p:spPr/>
        <p:txBody>
          <a:bodyPr>
            <a:normAutofit lnSpcReduction="10000"/>
          </a:bodyPr>
          <a:lstStyle/>
          <a:p>
            <a:r>
              <a:rPr lang="en-US" i="1" dirty="0" smtClean="0"/>
              <a:t>Chevron</a:t>
            </a:r>
            <a:r>
              <a:rPr lang="en-US" dirty="0" smtClean="0"/>
              <a:t> Step One</a:t>
            </a:r>
          </a:p>
          <a:p>
            <a:pPr lvl="1"/>
            <a:r>
              <a:rPr lang="en-US" dirty="0" smtClean="0"/>
              <a:t>The court found that the Clean Air Act was ambiguous on the point</a:t>
            </a:r>
          </a:p>
          <a:p>
            <a:r>
              <a:rPr lang="en-US" i="1" dirty="0" smtClean="0"/>
              <a:t>Chevron</a:t>
            </a:r>
            <a:r>
              <a:rPr lang="en-US" dirty="0" smtClean="0"/>
              <a:t> Step Two</a:t>
            </a:r>
          </a:p>
          <a:p>
            <a:pPr lvl="1"/>
            <a:r>
              <a:rPr lang="en-US" dirty="0" smtClean="0"/>
              <a:t>The court found that the agency had stepped outside of the ambiguity and overreached its authority.</a:t>
            </a:r>
          </a:p>
          <a:p>
            <a:r>
              <a:rPr lang="en-US" dirty="0" smtClean="0"/>
              <a:t>Alternative reading – the agency went beyond Congressional intent, i.e., Step One</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13</a:t>
            </a:fld>
            <a:endParaRPr lang="en-US"/>
          </a:p>
        </p:txBody>
      </p:sp>
    </p:spTree>
    <p:extLst>
      <p:ext uri="{BB962C8B-B14F-4D97-AF65-F5344CB8AC3E}">
        <p14:creationId xmlns:p14="http://schemas.microsoft.com/office/powerpoint/2010/main" val="889686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5C6363-2FA8-4A93-8CDF-A7CA0B76046C}" type="slidenum">
              <a:rPr lang="en-US" smtClean="0"/>
              <a:pPr/>
              <a:t>14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Interpretation of an Agency's Own Rules</a:t>
            </a:r>
          </a:p>
        </p:txBody>
      </p:sp>
      <p:sp>
        <p:nvSpPr>
          <p:cNvPr id="17412" name="Rectangle 3"/>
          <p:cNvSpPr>
            <a:spLocks noGrp="1" noChangeArrowheads="1"/>
          </p:cNvSpPr>
          <p:nvPr>
            <p:ph type="body" idx="1"/>
          </p:nvPr>
        </p:nvSpPr>
        <p:spPr/>
        <p:txBody>
          <a:bodyPr/>
          <a:lstStyle/>
          <a:p>
            <a:pPr eaLnBrk="1" hangingPunct="1">
              <a:lnSpc>
                <a:spcPct val="90000"/>
              </a:lnSpc>
            </a:pPr>
            <a:r>
              <a:rPr lang="en-US" sz="2800" smtClean="0"/>
              <a:t>“</a:t>
            </a:r>
            <a:r>
              <a:rPr lang="en-US" sz="2800" u="sng" smtClean="0"/>
              <a:t>‘‘</a:t>
            </a:r>
            <a:r>
              <a:rPr lang="en-US" sz="2800" smtClean="0"/>
              <a:t>a court must necessarily look to the administrative construction of the regulation if the meaning of the words used is in doubt. The intention of Congress or the principles of the Constitution in some situations may be relevant in the first instance in choosing between various constructions. But the ultimate criterion is the administrative interpretation, which becomes of controlling weight unless it is plainly erroneous or inconsistent with the regulation. </a:t>
            </a:r>
          </a:p>
          <a:p>
            <a:pPr lvl="1" eaLnBrk="1" hangingPunct="1">
              <a:lnSpc>
                <a:spcPct val="90000"/>
              </a:lnSpc>
            </a:pPr>
            <a:r>
              <a:rPr lang="en-US" sz="2800" i="1" smtClean="0"/>
              <a:t>Bowles v. Seminole Rock &amp; Sand Co.</a:t>
            </a:r>
            <a:r>
              <a:rPr lang="en-US" sz="2800" smtClean="0"/>
              <a:t>, 325 U.S. 410 (1945), upheld by </a:t>
            </a:r>
            <a:r>
              <a:rPr lang="en-US" sz="2800" i="1" smtClean="0"/>
              <a:t>Auer v. Robbins</a:t>
            </a:r>
            <a:r>
              <a:rPr lang="en-US" sz="2800" smtClean="0"/>
              <a:t>, 519 U.S. 452 (1997)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D33AE17-F2D3-48DA-BD5C-7B1EDBBDB46C}" type="slidenum">
              <a:rPr lang="en-US" smtClean="0"/>
              <a:pPr/>
              <a:t>15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Implications of </a:t>
            </a:r>
            <a:r>
              <a:rPr lang="en-US" i="1" dirty="0" smtClean="0"/>
              <a:t>Seminole Rock /Auer</a:t>
            </a:r>
          </a:p>
        </p:txBody>
      </p:sp>
      <p:sp>
        <p:nvSpPr>
          <p:cNvPr id="18436" name="Rectangle 3"/>
          <p:cNvSpPr>
            <a:spLocks noGrp="1" noChangeArrowheads="1"/>
          </p:cNvSpPr>
          <p:nvPr>
            <p:ph type="body" idx="1"/>
          </p:nvPr>
        </p:nvSpPr>
        <p:spPr/>
        <p:txBody>
          <a:bodyPr/>
          <a:lstStyle/>
          <a:p>
            <a:pPr eaLnBrk="1" hangingPunct="1"/>
            <a:r>
              <a:rPr lang="en-US" dirty="0" smtClean="0"/>
              <a:t>Should interpretation of rules and statutes be the same standard?</a:t>
            </a:r>
          </a:p>
          <a:p>
            <a:pPr lvl="1" eaLnBrk="1" hangingPunct="1"/>
            <a:r>
              <a:rPr lang="en-US" dirty="0" smtClean="0"/>
              <a:t>Does </a:t>
            </a:r>
            <a:r>
              <a:rPr lang="en-US" i="1" dirty="0" smtClean="0"/>
              <a:t>Seminole Rock /Auer</a:t>
            </a:r>
            <a:r>
              <a:rPr lang="en-US" dirty="0" smtClean="0"/>
              <a:t> look like Chevron?</a:t>
            </a:r>
          </a:p>
          <a:p>
            <a:pPr eaLnBrk="1" hangingPunct="1"/>
            <a:r>
              <a:rPr lang="en-US" dirty="0" smtClean="0"/>
              <a:t>What perverse incentives does this give the agency if it gets to resolve ambiguous rules?</a:t>
            </a:r>
          </a:p>
          <a:p>
            <a:pPr eaLnBrk="1" hangingPunct="1"/>
            <a:r>
              <a:rPr lang="en-US" dirty="0" smtClean="0"/>
              <a:t>What if it just repeats the statute in the rule?</a:t>
            </a:r>
          </a:p>
          <a:p>
            <a:pPr lvl="1" eaLnBrk="1" hangingPunct="1"/>
            <a:r>
              <a:rPr lang="en-US" dirty="0" smtClean="0"/>
              <a:t>Does this transform the statute into a regulation entitled to more deference?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Since</a:t>
            </a:r>
            <a:r>
              <a:rPr lang="en-US" baseline="0" dirty="0" smtClean="0"/>
              <a:t> </a:t>
            </a:r>
            <a:r>
              <a:rPr lang="en-US" i="1" baseline="0" dirty="0" smtClean="0"/>
              <a:t>Seminole Rock</a:t>
            </a:r>
            <a:r>
              <a:rPr lang="en-US" baseline="0"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solidFill>
                  <a:schemeClr val="tx1"/>
                </a:solidFill>
                <a:effectLst/>
                <a:latin typeface="+mn-lt"/>
                <a:ea typeface="+mn-ea"/>
                <a:cs typeface="+mn-cs"/>
              </a:rPr>
              <a:t>“In reaffirming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deference in recent years, the Court has not acknowledged that one of the underlying reasons for the original adoption of the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doctrine no longer exists. That is, in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the Court assumed that besides the regulatory language itself there would be no guide to the meaning of the rule other than administrative practice, because in 1945 agencies did not have preambles for rules, much less today’s extensive preambles, explaining what the rule does and why it is adopted.” </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16</a:t>
            </a:fld>
            <a:endParaRPr lang="en-US"/>
          </a:p>
        </p:txBody>
      </p:sp>
    </p:spTree>
    <p:extLst>
      <p:ext uri="{BB962C8B-B14F-4D97-AF65-F5344CB8AC3E}">
        <p14:creationId xmlns:p14="http://schemas.microsoft.com/office/powerpoint/2010/main" val="839199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Courts Really Follow </a:t>
            </a:r>
            <a:r>
              <a:rPr lang="en-US" i="1" dirty="0" smtClean="0"/>
              <a:t>Chevron/Mead?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Scholars have studied</a:t>
            </a:r>
            <a:r>
              <a:rPr lang="en-US" baseline="0" dirty="0" smtClean="0"/>
              <a:t> the actual behavior of the appeals courts and the United States Supreme Court in applying these tests</a:t>
            </a:r>
          </a:p>
          <a:p>
            <a:pPr lvl="0"/>
            <a:r>
              <a:rPr lang="en-US" dirty="0" smtClean="0"/>
              <a:t>The courts are more likely to use</a:t>
            </a:r>
            <a:r>
              <a:rPr lang="en-US" baseline="0" dirty="0" smtClean="0"/>
              <a:t> </a:t>
            </a:r>
            <a:r>
              <a:rPr lang="en-US" i="1" baseline="0" dirty="0" smtClean="0"/>
              <a:t>Chevron</a:t>
            </a:r>
            <a:r>
              <a:rPr lang="en-US" i="0" baseline="0" dirty="0" smtClean="0"/>
              <a:t> when there is notice and comment or formal adjudications, and more likely to use </a:t>
            </a:r>
            <a:r>
              <a:rPr lang="en-US" i="1" baseline="0" dirty="0" smtClean="0"/>
              <a:t>Mead/Barnhart </a:t>
            </a:r>
            <a:r>
              <a:rPr lang="en-US" i="0" baseline="0" dirty="0" smtClean="0"/>
              <a:t> for less formal actions.</a:t>
            </a:r>
          </a:p>
          <a:p>
            <a:pPr lvl="0"/>
            <a:r>
              <a:rPr lang="en-US" dirty="0" smtClean="0"/>
              <a:t>However, there are a lot of cases where formal actions get </a:t>
            </a:r>
            <a:r>
              <a:rPr lang="en-US" i="1" dirty="0" smtClean="0"/>
              <a:t>Mead</a:t>
            </a:r>
            <a:r>
              <a:rPr lang="en-US" dirty="0" smtClean="0"/>
              <a:t> and some cases in which less formal actions get </a:t>
            </a:r>
            <a:r>
              <a:rPr lang="en-US" i="1" dirty="0" smtClean="0"/>
              <a:t>Chevron.</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17</a:t>
            </a:fld>
            <a:endParaRPr lang="en-US"/>
          </a:p>
        </p:txBody>
      </p:sp>
    </p:spTree>
    <p:extLst>
      <p:ext uri="{BB962C8B-B14F-4D97-AF65-F5344CB8AC3E}">
        <p14:creationId xmlns:p14="http://schemas.microsoft.com/office/powerpoint/2010/main" val="3294286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5F2F7-19E2-4EC3-8F96-A4DC75FA3624}"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i="1" dirty="0" smtClean="0"/>
              <a:t>Gonzales v. Oregon</a:t>
            </a:r>
            <a:r>
              <a:rPr lang="en-US" dirty="0" smtClean="0"/>
              <a:t>, 546 U.S. 243 (2006)</a:t>
            </a:r>
          </a:p>
        </p:txBody>
      </p:sp>
      <p:sp>
        <p:nvSpPr>
          <p:cNvPr id="4100" name="Rectangle 3"/>
          <p:cNvSpPr>
            <a:spLocks noGrp="1" noChangeArrowheads="1"/>
          </p:cNvSpPr>
          <p:nvPr>
            <p:ph type="body" idx="1"/>
          </p:nvPr>
        </p:nvSpPr>
        <p:spPr/>
        <p:txBody>
          <a:bodyPr/>
          <a:lstStyle/>
          <a:p>
            <a:pPr eaLnBrk="1" hangingPunct="1"/>
            <a:r>
              <a:rPr lang="en-US" sz="2800" dirty="0" smtClean="0"/>
              <a:t>The Controlled Substances Act creates the prescription drug requirement:</a:t>
            </a:r>
          </a:p>
          <a:p>
            <a:pPr lvl="1" eaLnBrk="1" hangingPunct="1"/>
            <a:r>
              <a:rPr lang="en-US" sz="2800" dirty="0" smtClean="0"/>
              <a:t>DOJ </a:t>
            </a:r>
            <a:r>
              <a:rPr lang="en-US" sz="2800" dirty="0" err="1" smtClean="0"/>
              <a:t>Reg</a:t>
            </a:r>
            <a:r>
              <a:rPr lang="en-US" sz="2800" dirty="0" smtClean="0"/>
              <a:t>: [prescriptions] 'be issued for a legitimate medical purpose by an individual practitioner acting in the usual course of his professional practice.''</a:t>
            </a:r>
          </a:p>
          <a:p>
            <a:pPr eaLnBrk="1" hangingPunct="1"/>
            <a:r>
              <a:rPr lang="en-US" sz="2800" dirty="0" smtClean="0"/>
              <a:t>What are the undefined terms?</a:t>
            </a:r>
          </a:p>
          <a:p>
            <a:pPr eaLnBrk="1" hangingPunct="1"/>
            <a:r>
              <a:rPr lang="en-US" sz="2800" dirty="0" smtClean="0"/>
              <a:t>Traditionally the state defined these terms</a:t>
            </a:r>
          </a:p>
          <a:p>
            <a:pPr lvl="1" eaLnBrk="1" hangingPunct="1"/>
            <a:r>
              <a:rPr lang="en-US" sz="2800" dirty="0" smtClean="0"/>
              <a:t>Some states allow non-physicians to write prescriptions</a:t>
            </a:r>
          </a:p>
        </p:txBody>
      </p:sp>
    </p:spTree>
    <p:extLst>
      <p:ext uri="{BB962C8B-B14F-4D97-AF65-F5344CB8AC3E}">
        <p14:creationId xmlns:p14="http://schemas.microsoft.com/office/powerpoint/2010/main" val="4273090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CSA give the AG Authority over Assisted Suicide?</a:t>
            </a:r>
            <a:endParaRPr lang="en-US" dirty="0"/>
          </a:p>
        </p:txBody>
      </p:sp>
      <p:sp>
        <p:nvSpPr>
          <p:cNvPr id="3" name="Content Placeholder 2"/>
          <p:cNvSpPr>
            <a:spLocks noGrp="1"/>
          </p:cNvSpPr>
          <p:nvPr>
            <p:ph idx="1"/>
          </p:nvPr>
        </p:nvSpPr>
        <p:spPr/>
        <p:txBody>
          <a:bodyPr/>
          <a:lstStyle/>
          <a:p>
            <a:pPr eaLnBrk="1" hangingPunct="1"/>
            <a:r>
              <a:rPr lang="en-US" sz="2800" dirty="0" smtClean="0"/>
              <a:t>Oregon passes an assisted suicide law that</a:t>
            </a:r>
            <a:r>
              <a:rPr lang="en-US" sz="2800" baseline="0" dirty="0" smtClean="0"/>
              <a:t> physicians write prescriptions for lethal amounts of drugs.</a:t>
            </a:r>
          </a:p>
          <a:p>
            <a:pPr eaLnBrk="1" hangingPunct="1"/>
            <a:r>
              <a:rPr lang="en-US" sz="2800" baseline="0" dirty="0" smtClean="0"/>
              <a:t>Bush II administration opposed assisted suicide</a:t>
            </a:r>
          </a:p>
          <a:p>
            <a:pPr eaLnBrk="1" hangingPunct="1"/>
            <a:r>
              <a:rPr lang="en-US" sz="2800" dirty="0" smtClean="0"/>
              <a:t>AG issues an interpretive rule that assisted suicide is not proper medical purpose</a:t>
            </a:r>
          </a:p>
          <a:p>
            <a:pPr eaLnBrk="1" hangingPunct="1"/>
            <a:r>
              <a:rPr lang="en-US" sz="2800" dirty="0" smtClean="0"/>
              <a:t>Who gets to define legitimate medical purpose?</a:t>
            </a:r>
          </a:p>
          <a:p>
            <a:pPr lvl="1" eaLnBrk="1" hangingPunct="1"/>
            <a:r>
              <a:rPr lang="en-US" sz="2800" dirty="0" smtClean="0"/>
              <a:t>Why doesn't this allow medical marijuana?</a:t>
            </a:r>
          </a:p>
          <a:p>
            <a:pPr lvl="1" eaLnBrk="1" hangingPunct="1"/>
            <a:r>
              <a:rPr lang="en-US" sz="2800" dirty="0" smtClean="0"/>
              <a:t>What is the predicate for being a drug that can be prescribed under the CSA?</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3</a:t>
            </a:fld>
            <a:endParaRPr lang="en-US"/>
          </a:p>
        </p:txBody>
      </p:sp>
    </p:spTree>
    <p:extLst>
      <p:ext uri="{BB962C8B-B14F-4D97-AF65-F5344CB8AC3E}">
        <p14:creationId xmlns:p14="http://schemas.microsoft.com/office/powerpoint/2010/main" val="1522736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5E2F32-8C06-4691-97E9-F543CB438EC3}"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Example - Court/Agency Conflicts in Interpretation</a:t>
            </a:r>
          </a:p>
        </p:txBody>
      </p:sp>
      <p:sp>
        <p:nvSpPr>
          <p:cNvPr id="6148"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400" dirty="0" smtClean="0"/>
              <a:t>FCC must regulate telecommunications providers, thus preempting state regulation</a:t>
            </a:r>
          </a:p>
          <a:p>
            <a:pPr lvl="1" eaLnBrk="1" hangingPunct="1">
              <a:lnSpc>
                <a:spcPct val="90000"/>
              </a:lnSpc>
            </a:pPr>
            <a:r>
              <a:rPr lang="en-US" sz="2400" dirty="0"/>
              <a:t>"Telecommunications" is defined in the Act as "the transmission, between or among points specified by the user, of information of the user's choosing, without change in the form or content of the information as sent and received</a:t>
            </a:r>
            <a:r>
              <a:rPr lang="en-US" sz="2400" dirty="0" smtClean="0"/>
              <a:t>.“</a:t>
            </a:r>
          </a:p>
          <a:p>
            <a:pPr eaLnBrk="1" hangingPunct="1">
              <a:lnSpc>
                <a:spcPct val="90000"/>
              </a:lnSpc>
            </a:pPr>
            <a:r>
              <a:rPr lang="en-US" sz="2400" dirty="0" smtClean="0"/>
              <a:t>What is an information service”</a:t>
            </a:r>
          </a:p>
          <a:p>
            <a:pPr lvl="1" eaLnBrk="1" hangingPunct="1">
              <a:lnSpc>
                <a:spcPct val="90000"/>
              </a:lnSpc>
            </a:pPr>
            <a:r>
              <a:rPr lang="en-US" sz="2400" dirty="0"/>
              <a:t>Communications Act defines "information services" as "the offering of a capability for generating, acquiring, storing, transforming, processing, retrieving, utilizing, or making available information via telecommunications</a:t>
            </a:r>
            <a:r>
              <a:rPr lang="en-US" sz="2400" dirty="0" smtClean="0"/>
              <a:t>.“</a:t>
            </a:r>
          </a:p>
          <a:p>
            <a:pPr eaLnBrk="1" hangingPunct="1">
              <a:lnSpc>
                <a:spcPct val="90000"/>
              </a:lnSpc>
            </a:pPr>
            <a:r>
              <a:rPr lang="en-US" sz="2400" dirty="0" smtClean="0"/>
              <a:t>Are broadband internet providers telecommunications or information services?</a:t>
            </a:r>
          </a:p>
          <a:p>
            <a:pPr lvl="1" eaLnBrk="1" hangingPunct="1">
              <a:lnSpc>
                <a:spcPct val="90000"/>
              </a:lnSpc>
            </a:pPr>
            <a:r>
              <a:rPr lang="en-US" sz="2400" dirty="0" smtClean="0"/>
              <a:t>The FCC has not chosen to regulate information services, thus no preemption of state 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Brand X - 545 U.S. 967 (2005)</a:t>
            </a:r>
          </a:p>
        </p:txBody>
      </p:sp>
      <p:sp>
        <p:nvSpPr>
          <p:cNvPr id="3" name="Content Placeholder 2"/>
          <p:cNvSpPr>
            <a:spLocks noGrp="1"/>
          </p:cNvSpPr>
          <p:nvPr>
            <p:ph idx="1"/>
          </p:nvPr>
        </p:nvSpPr>
        <p:spPr/>
        <p:txBody>
          <a:bodyPr>
            <a:normAutofit fontScale="85000" lnSpcReduction="20000"/>
          </a:bodyPr>
          <a:lstStyle/>
          <a:p>
            <a:pPr eaLnBrk="1" hangingPunct="1">
              <a:lnSpc>
                <a:spcPct val="90000"/>
              </a:lnSpc>
              <a:defRPr/>
            </a:pPr>
            <a:r>
              <a:rPr lang="en-US" dirty="0" smtClean="0"/>
              <a:t>Portland wants to regulate broadband providers</a:t>
            </a:r>
          </a:p>
          <a:p>
            <a:pPr eaLnBrk="1" hangingPunct="1">
              <a:lnSpc>
                <a:spcPct val="90000"/>
              </a:lnSpc>
              <a:defRPr/>
            </a:pPr>
            <a:r>
              <a:rPr lang="en-US" dirty="0" smtClean="0"/>
              <a:t>Industry says they are telecommunications providers, thus not subject to local regulation</a:t>
            </a:r>
          </a:p>
          <a:p>
            <a:pPr lvl="1" eaLnBrk="1" hangingPunct="1">
              <a:lnSpc>
                <a:spcPct val="90000"/>
              </a:lnSpc>
              <a:defRPr/>
            </a:pPr>
            <a:r>
              <a:rPr lang="en-US" dirty="0" smtClean="0"/>
              <a:t>9th Cir agrees that they are telecommunications providers</a:t>
            </a:r>
          </a:p>
          <a:p>
            <a:pPr eaLnBrk="1" hangingPunct="1">
              <a:lnSpc>
                <a:spcPct val="90000"/>
              </a:lnSpc>
              <a:defRPr/>
            </a:pPr>
            <a:r>
              <a:rPr lang="en-US" dirty="0" smtClean="0"/>
              <a:t>FCC then promulgates a rule defining broadband providers as information services, which can be regulated by the local government, in conflict with the appeals court.</a:t>
            </a:r>
          </a:p>
          <a:p>
            <a:pPr lvl="1" eaLnBrk="1" hangingPunct="1">
              <a:lnSpc>
                <a:spcPct val="90000"/>
              </a:lnSpc>
              <a:defRPr/>
            </a:pPr>
            <a:r>
              <a:rPr lang="en-US" dirty="0" smtClean="0"/>
              <a:t>What did the Appeals Court say?</a:t>
            </a:r>
          </a:p>
          <a:p>
            <a:pPr lvl="1" eaLnBrk="1" hangingPunct="1">
              <a:lnSpc>
                <a:spcPct val="90000"/>
              </a:lnSpc>
              <a:defRPr/>
            </a:pPr>
            <a:r>
              <a:rPr lang="en-US" dirty="0" smtClean="0"/>
              <a:t>Did the United States Supreme Court agree that it was the 9th Cir's call?</a:t>
            </a:r>
          </a:p>
          <a:p>
            <a:pPr eaLnBrk="1" hangingPunct="1">
              <a:lnSpc>
                <a:spcPct val="90000"/>
              </a:lnSpc>
              <a:defRPr/>
            </a:pPr>
            <a:r>
              <a:rPr lang="en-US" dirty="0" smtClean="0"/>
              <a:t>Why didn't the earlier case bind the agency and prevent the rule?</a:t>
            </a:r>
            <a:endParaRPr lang="en-US" dirty="0"/>
          </a:p>
        </p:txBody>
      </p:sp>
      <p:sp>
        <p:nvSpPr>
          <p:cNvPr id="71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0902AB-9D70-46BE-B4E3-22BF2E7EAFB2}"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0DCC3E-8151-4E7D-B47E-3C49760DED54}"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Leading up to </a:t>
            </a:r>
            <a:r>
              <a:rPr lang="en-US" i="1" dirty="0" smtClean="0"/>
              <a:t>Mead: Christensen v. Harris County</a:t>
            </a:r>
            <a:r>
              <a:rPr lang="en-US" dirty="0" smtClean="0"/>
              <a:t>, 529 U.S. 576 (2000) </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What did the court rule?</a:t>
            </a:r>
          </a:p>
          <a:p>
            <a:pPr lvl="1" eaLnBrk="1" hangingPunct="1">
              <a:lnSpc>
                <a:spcPct val="90000"/>
              </a:lnSpc>
            </a:pPr>
            <a:r>
              <a:rPr lang="en-US" sz="2800" dirty="0" smtClean="0"/>
              <a:t>“Here . . . we confront an interpretation contained in an opinion letter, not one arrived at after, for example, a formal adjudication or notice-and-comment rulemaking. Interpretations such as those in opinion letters--like interpretations contained in policy statements, agency manuals, and enforcement guidelines, all of which lack the force of law--do not warrant </a:t>
            </a:r>
            <a:r>
              <a:rPr lang="en-US" sz="2800" i="1" dirty="0" smtClean="0">
                <a:hlinkClick r:id="rId2"/>
              </a:rPr>
              <a:t>Chevron</a:t>
            </a:r>
            <a:r>
              <a:rPr lang="en-US" sz="2800" dirty="0" smtClean="0"/>
              <a:t>-style deference.”  </a:t>
            </a:r>
          </a:p>
          <a:p>
            <a:pPr eaLnBrk="1" hangingPunct="1">
              <a:lnSpc>
                <a:spcPct val="90000"/>
              </a:lnSpc>
            </a:pPr>
            <a:r>
              <a:rPr lang="en-US" sz="2800" dirty="0" smtClean="0"/>
              <a:t>Why is this consistent with our definition of a guidance document?</a:t>
            </a:r>
          </a:p>
        </p:txBody>
      </p:sp>
    </p:spTree>
    <p:extLst>
      <p:ext uri="{BB962C8B-B14F-4D97-AF65-F5344CB8AC3E}">
        <p14:creationId xmlns:p14="http://schemas.microsoft.com/office/powerpoint/2010/main" val="4287734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5B39BC-CBE6-4054-A902-ECB9C5DEC153}" type="slidenum">
              <a:rPr lang="en-US" smtClean="0"/>
              <a:pPr/>
              <a:t>7</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When does Chevron Apply? </a:t>
            </a:r>
            <a:r>
              <a:rPr lang="en-US" i="1" dirty="0" smtClean="0"/>
              <a:t>- United States v. Mead</a:t>
            </a:r>
            <a:r>
              <a:rPr lang="en-US" dirty="0" smtClean="0"/>
              <a:t>, 533 U.S. 218 (2001) </a:t>
            </a:r>
          </a:p>
        </p:txBody>
      </p:sp>
      <p:sp>
        <p:nvSpPr>
          <p:cNvPr id="12292" name="Rectangle 3"/>
          <p:cNvSpPr>
            <a:spLocks noGrp="1" noChangeArrowheads="1"/>
          </p:cNvSpPr>
          <p:nvPr>
            <p:ph type="body" idx="1"/>
          </p:nvPr>
        </p:nvSpPr>
        <p:spPr/>
        <p:txBody>
          <a:bodyPr/>
          <a:lstStyle/>
          <a:p>
            <a:pPr eaLnBrk="1" hangingPunct="1"/>
            <a:r>
              <a:rPr lang="en-US" sz="2800" i="1" dirty="0" smtClean="0"/>
              <a:t>Chevron</a:t>
            </a:r>
            <a:r>
              <a:rPr lang="en-US" sz="2800" dirty="0" smtClean="0"/>
              <a:t> was a notice and comment rule</a:t>
            </a:r>
          </a:p>
          <a:p>
            <a:pPr lvl="1" eaLnBrk="1" hangingPunct="1"/>
            <a:r>
              <a:rPr lang="en-US" sz="2800" dirty="0" smtClean="0"/>
              <a:t>Why does the notice and comment process better assure that an agency legal interpretation is sound?</a:t>
            </a:r>
          </a:p>
          <a:p>
            <a:pPr eaLnBrk="1" hangingPunct="1"/>
            <a:r>
              <a:rPr lang="en-US" sz="2800" i="1" dirty="0" smtClean="0"/>
              <a:t>Mead</a:t>
            </a:r>
            <a:r>
              <a:rPr lang="en-US" sz="2800" dirty="0" smtClean="0"/>
              <a:t> is a letter ruling on the classification of a product for tariff purposes (</a:t>
            </a:r>
            <a:r>
              <a:rPr lang="en-US" sz="2800" dirty="0" err="1" smtClean="0"/>
              <a:t>Daytimer</a:t>
            </a:r>
            <a:r>
              <a:rPr lang="en-US" sz="2800" dirty="0" smtClean="0"/>
              <a:t> calendars)</a:t>
            </a:r>
          </a:p>
          <a:p>
            <a:pPr lvl="1" eaLnBrk="1" hangingPunct="1"/>
            <a:r>
              <a:rPr lang="en-US" sz="2800" dirty="0" smtClean="0"/>
              <a:t>No notice and comment, thus no vetting</a:t>
            </a:r>
          </a:p>
          <a:p>
            <a:pPr lvl="1" eaLnBrk="1" hangingPunct="1"/>
            <a:r>
              <a:rPr lang="en-US" sz="2800" dirty="0" smtClean="0"/>
              <a:t>Can be changed at a later date without notice and comment - does not bind the agency</a:t>
            </a:r>
          </a:p>
          <a:p>
            <a:pPr eaLnBrk="1" hangingPunct="1"/>
            <a:r>
              <a:rPr lang="en-US" sz="2800" dirty="0" smtClean="0"/>
              <a:t>Should this letter ruling get </a:t>
            </a:r>
            <a:r>
              <a:rPr lang="en-US" sz="2800" i="1" dirty="0" smtClean="0"/>
              <a:t>Chevron</a:t>
            </a:r>
            <a:r>
              <a:rPr lang="en-US" sz="2800" dirty="0" smtClean="0"/>
              <a:t> deference?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E699C6-B7B2-4F15-8CE3-0F252977E42C}" type="slidenum">
              <a:rPr lang="en-US" smtClean="0"/>
              <a:pPr/>
              <a:t>8</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a:t>
            </a:r>
            <a:r>
              <a:rPr lang="en-US" i="1" dirty="0" smtClean="0"/>
              <a:t>Mead</a:t>
            </a:r>
            <a:r>
              <a:rPr lang="en-US" dirty="0" smtClean="0"/>
              <a:t> Test</a:t>
            </a:r>
          </a:p>
        </p:txBody>
      </p:sp>
      <p:sp>
        <p:nvSpPr>
          <p:cNvPr id="133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...administrative implementation of a particular statutory provision qualifies for Chevron deference when it appears that Congress delegated authority to the agency generally to make rules carrying the force of law, and that the agency interpretation claiming deference was promulgated in the exercise of that authority.</a:t>
            </a:r>
          </a:p>
          <a:p>
            <a:pPr eaLnBrk="1" hangingPunct="1">
              <a:lnSpc>
                <a:spcPct val="90000"/>
              </a:lnSpc>
            </a:pPr>
            <a:r>
              <a:rPr lang="en-US" dirty="0" smtClean="0"/>
              <a:t>Remanded for </a:t>
            </a:r>
            <a:r>
              <a:rPr lang="en-US" i="1" dirty="0" smtClean="0"/>
              <a:t>Skidmore</a:t>
            </a:r>
            <a:r>
              <a:rPr lang="en-US" dirty="0" smtClean="0"/>
              <a:t> analysis.</a:t>
            </a:r>
          </a:p>
          <a:p>
            <a:pPr eaLnBrk="1" hangingPunct="1">
              <a:lnSpc>
                <a:spcPct val="90000"/>
              </a:lnSpc>
            </a:pPr>
            <a:r>
              <a:rPr lang="en-US" dirty="0" smtClean="0"/>
              <a:t>What would you look for to decide if </a:t>
            </a:r>
            <a:r>
              <a:rPr lang="en-US" i="1" dirty="0" smtClean="0"/>
              <a:t>Mead</a:t>
            </a:r>
            <a:r>
              <a:rPr lang="en-US" dirty="0" smtClean="0"/>
              <a:t> applied?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02944C7-4B92-46EA-AC97-6DB4B00A49C3}" type="slidenum">
              <a:rPr lang="en-US" smtClean="0"/>
              <a:pPr/>
              <a:t>9</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Back to Persuasiveness (Skidmore)? - </a:t>
            </a:r>
            <a:r>
              <a:rPr lang="en-US" i="1" dirty="0" smtClean="0"/>
              <a:t>Barnhart v. Walton</a:t>
            </a:r>
            <a:r>
              <a:rPr lang="en-US" dirty="0" smtClean="0"/>
              <a:t>, 535 U.S. 212 (2002) </a:t>
            </a:r>
          </a:p>
        </p:txBody>
      </p:sp>
      <p:sp>
        <p:nvSpPr>
          <p:cNvPr id="14340" name="Rectangle 3"/>
          <p:cNvSpPr>
            <a:spLocks noGrp="1" noChangeArrowheads="1"/>
          </p:cNvSpPr>
          <p:nvPr>
            <p:ph type="body" idx="1"/>
          </p:nvPr>
        </p:nvSpPr>
        <p:spPr/>
        <p:txBody>
          <a:bodyPr/>
          <a:lstStyle/>
          <a:p>
            <a:pPr eaLnBrk="1" hangingPunct="1"/>
            <a:r>
              <a:rPr lang="en-US" dirty="0" smtClean="0"/>
              <a:t>This is a SSA interpretation of a statute that is in various guidance documents.</a:t>
            </a:r>
          </a:p>
          <a:p>
            <a:pPr eaLnBrk="1" hangingPunct="1"/>
            <a:r>
              <a:rPr lang="en-US" dirty="0" smtClean="0"/>
              <a:t>This is post-</a:t>
            </a:r>
            <a:r>
              <a:rPr lang="en-US" i="1" dirty="0" smtClean="0"/>
              <a:t>Mead</a:t>
            </a:r>
            <a:r>
              <a:rPr lang="en-US" dirty="0" smtClean="0"/>
              <a:t>, so the court is now fleshing out how to do </a:t>
            </a:r>
            <a:r>
              <a:rPr lang="en-US" i="1" dirty="0" smtClean="0"/>
              <a:t>Skidmore</a:t>
            </a:r>
            <a:r>
              <a:rPr lang="en-US" dirty="0" smtClean="0"/>
              <a:t> analysis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3731</TotalTime>
  <Words>1339</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Blends</vt:lpstr>
      <vt:lpstr>Chapter 7</vt:lpstr>
      <vt:lpstr>Gonzales v. Oregon, 546 U.S. 243 (2006)</vt:lpstr>
      <vt:lpstr>Does the CSA give the AG Authority over Assisted Suicide?</vt:lpstr>
      <vt:lpstr>Example - Court/Agency Conflicts in Interpretation</vt:lpstr>
      <vt:lpstr>Brand X - 545 U.S. 967 (2005)</vt:lpstr>
      <vt:lpstr>Leading up to Mead: Christensen v. Harris County, 529 U.S. 576 (2000) </vt:lpstr>
      <vt:lpstr>When does Chevron Apply? - United States v. Mead, 533 U.S. 218 (2001) </vt:lpstr>
      <vt:lpstr>The Mead Test</vt:lpstr>
      <vt:lpstr>Back to Persuasiveness (Skidmore)? - Barnhart v. Walton, 535 U.S. 212 (2002) </vt:lpstr>
      <vt:lpstr>The Barnhart Factors</vt:lpstr>
      <vt:lpstr>Applying Barnhart</vt:lpstr>
      <vt:lpstr>Public Citizen v. U.S. Dept. of Health and Human Services, 332 F.3d 654 (D.C. Cir. 2003) </vt:lpstr>
      <vt:lpstr>Whitman v. American Trucking Assns., 531 U.S. 457 (2001)</vt:lpstr>
      <vt:lpstr>Interpretation of an Agency's Own Rules</vt:lpstr>
      <vt:lpstr>Implications of Seminole Rock /Auer</vt:lpstr>
      <vt:lpstr>What has Changed Since Seminole Rock?</vt:lpstr>
      <vt:lpstr>Do the Courts Really Follow Chevron/Mead?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181</cp:revision>
  <dcterms:created xsi:type="dcterms:W3CDTF">2005-10-25T15:38:21Z</dcterms:created>
  <dcterms:modified xsi:type="dcterms:W3CDTF">2013-04-02T23:32:52Z</dcterms:modified>
</cp:coreProperties>
</file>