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0"/>
  </p:notesMasterIdLst>
  <p:sldIdLst>
    <p:sldId id="294" r:id="rId2"/>
    <p:sldId id="349" r:id="rId3"/>
    <p:sldId id="350" r:id="rId4"/>
    <p:sldId id="351" r:id="rId5"/>
    <p:sldId id="352" r:id="rId6"/>
    <p:sldId id="353" r:id="rId7"/>
    <p:sldId id="354" r:id="rId8"/>
    <p:sldId id="363" r:id="rId9"/>
    <p:sldId id="355" r:id="rId10"/>
    <p:sldId id="356" r:id="rId11"/>
    <p:sldId id="357" r:id="rId12"/>
    <p:sldId id="358" r:id="rId13"/>
    <p:sldId id="359" r:id="rId14"/>
    <p:sldId id="360" r:id="rId15"/>
    <p:sldId id="364" r:id="rId16"/>
    <p:sldId id="361" r:id="rId17"/>
    <p:sldId id="362" r:id="rId18"/>
    <p:sldId id="334" r:id="rId19"/>
    <p:sldId id="348" r:id="rId20"/>
    <p:sldId id="335" r:id="rId21"/>
    <p:sldId id="336" r:id="rId22"/>
    <p:sldId id="338" r:id="rId23"/>
    <p:sldId id="339" r:id="rId24"/>
    <p:sldId id="340" r:id="rId25"/>
    <p:sldId id="341" r:id="rId26"/>
    <p:sldId id="342" r:id="rId27"/>
    <p:sldId id="343" r:id="rId28"/>
    <p:sldId id="347"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varScale="1">
        <p:scale>
          <a:sx n="87" d="100"/>
          <a:sy n="87" d="100"/>
        </p:scale>
        <p:origin x="-96" y="-210"/>
      </p:cViewPr>
      <p:guideLst>
        <p:guide orient="horz" pos="2160"/>
        <p:guide pos="2880"/>
      </p:guideLst>
    </p:cSldViewPr>
  </p:slideViewPr>
  <p:outlineViewPr>
    <p:cViewPr>
      <p:scale>
        <a:sx n="33" d="100"/>
        <a:sy n="33" d="100"/>
      </p:scale>
      <p:origin x="0" y="9488"/>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34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34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4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34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CF850635-371E-4B45-AEC8-3B63240AFA2F}" type="slidenum">
              <a:rPr lang="en-US"/>
              <a:pPr>
                <a:defRPr/>
              </a:pPr>
              <a:t>‹#›</a:t>
            </a:fld>
            <a:endParaRPr lang="en-US"/>
          </a:p>
        </p:txBody>
      </p:sp>
    </p:spTree>
    <p:extLst>
      <p:ext uri="{BB962C8B-B14F-4D97-AF65-F5344CB8AC3E}">
        <p14:creationId xmlns:p14="http://schemas.microsoft.com/office/powerpoint/2010/main" val="3008539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2A56CFC-D9F7-4598-A845-827B5AB3C1C4}" type="slidenum">
              <a:rPr lang="en-US"/>
              <a:pPr>
                <a:defRPr/>
              </a:pPr>
              <a:t>‹#›</a:t>
            </a:fld>
            <a:endParaRPr lang="en-US"/>
          </a:p>
        </p:txBody>
      </p:sp>
    </p:spTree>
    <p:extLst>
      <p:ext uri="{BB962C8B-B14F-4D97-AF65-F5344CB8AC3E}">
        <p14:creationId xmlns:p14="http://schemas.microsoft.com/office/powerpoint/2010/main" val="2791216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8107C9D-1BF0-4946-926D-A7A29D0A0D98}" type="slidenum">
              <a:rPr lang="en-US"/>
              <a:pPr>
                <a:defRPr/>
              </a:pPr>
              <a:t>‹#›</a:t>
            </a:fld>
            <a:endParaRPr lang="en-US"/>
          </a:p>
        </p:txBody>
      </p:sp>
    </p:spTree>
    <p:extLst>
      <p:ext uri="{BB962C8B-B14F-4D97-AF65-F5344CB8AC3E}">
        <p14:creationId xmlns:p14="http://schemas.microsoft.com/office/powerpoint/2010/main" val="2227190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FD4071A-6914-44DE-9A1A-2ADFE768A412}" type="slidenum">
              <a:rPr lang="en-US"/>
              <a:pPr>
                <a:defRPr/>
              </a:pPr>
              <a:t>‹#›</a:t>
            </a:fld>
            <a:endParaRPr lang="en-US"/>
          </a:p>
        </p:txBody>
      </p:sp>
    </p:spTree>
    <p:extLst>
      <p:ext uri="{BB962C8B-B14F-4D97-AF65-F5344CB8AC3E}">
        <p14:creationId xmlns:p14="http://schemas.microsoft.com/office/powerpoint/2010/main" val="3660609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16C8FB0-355B-47A8-956A-7C13DBC2CA59}" type="slidenum">
              <a:rPr lang="en-US"/>
              <a:pPr>
                <a:defRPr/>
              </a:pPr>
              <a:t>‹#›</a:t>
            </a:fld>
            <a:endParaRPr lang="en-US"/>
          </a:p>
        </p:txBody>
      </p:sp>
    </p:spTree>
    <p:extLst>
      <p:ext uri="{BB962C8B-B14F-4D97-AF65-F5344CB8AC3E}">
        <p14:creationId xmlns:p14="http://schemas.microsoft.com/office/powerpoint/2010/main" val="796249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B333C9C-DA96-4640-99F9-A702A5C6A13B}" type="slidenum">
              <a:rPr lang="en-US"/>
              <a:pPr>
                <a:defRPr/>
              </a:pPr>
              <a:t>‹#›</a:t>
            </a:fld>
            <a:endParaRPr lang="en-US"/>
          </a:p>
        </p:txBody>
      </p:sp>
    </p:spTree>
    <p:extLst>
      <p:ext uri="{BB962C8B-B14F-4D97-AF65-F5344CB8AC3E}">
        <p14:creationId xmlns:p14="http://schemas.microsoft.com/office/powerpoint/2010/main" val="808595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7718065-2296-45AC-856A-6F2660C68486}" type="slidenum">
              <a:rPr lang="en-US"/>
              <a:pPr>
                <a:defRPr/>
              </a:pPr>
              <a:t>‹#›</a:t>
            </a:fld>
            <a:endParaRPr lang="en-US"/>
          </a:p>
        </p:txBody>
      </p:sp>
    </p:spTree>
    <p:extLst>
      <p:ext uri="{BB962C8B-B14F-4D97-AF65-F5344CB8AC3E}">
        <p14:creationId xmlns:p14="http://schemas.microsoft.com/office/powerpoint/2010/main" val="99159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3C0006FF-3963-4EE2-B52F-14A408B7E293}" type="slidenum">
              <a:rPr lang="en-US"/>
              <a:pPr>
                <a:defRPr/>
              </a:pPr>
              <a:t>‹#›</a:t>
            </a:fld>
            <a:endParaRPr lang="en-US"/>
          </a:p>
        </p:txBody>
      </p:sp>
    </p:spTree>
    <p:extLst>
      <p:ext uri="{BB962C8B-B14F-4D97-AF65-F5344CB8AC3E}">
        <p14:creationId xmlns:p14="http://schemas.microsoft.com/office/powerpoint/2010/main" val="1407102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6FB5CB25-5AF6-430B-ACE4-C7744697B9C5}" type="slidenum">
              <a:rPr lang="en-US"/>
              <a:pPr>
                <a:defRPr/>
              </a:pPr>
              <a:t>‹#›</a:t>
            </a:fld>
            <a:endParaRPr lang="en-US"/>
          </a:p>
        </p:txBody>
      </p:sp>
    </p:spTree>
    <p:extLst>
      <p:ext uri="{BB962C8B-B14F-4D97-AF65-F5344CB8AC3E}">
        <p14:creationId xmlns:p14="http://schemas.microsoft.com/office/powerpoint/2010/main" val="391074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F7835BCA-8B87-4E64-925E-B0EC02C90B2C}" type="slidenum">
              <a:rPr lang="en-US"/>
              <a:pPr>
                <a:defRPr/>
              </a:pPr>
              <a:t>‹#›</a:t>
            </a:fld>
            <a:endParaRPr lang="en-US"/>
          </a:p>
        </p:txBody>
      </p:sp>
    </p:spTree>
    <p:extLst>
      <p:ext uri="{BB962C8B-B14F-4D97-AF65-F5344CB8AC3E}">
        <p14:creationId xmlns:p14="http://schemas.microsoft.com/office/powerpoint/2010/main" val="1134827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C99F0203-B310-4F23-8AAE-49C9D58245CC}" type="slidenum">
              <a:rPr lang="en-US"/>
              <a:pPr>
                <a:defRPr/>
              </a:pPr>
              <a:t>‹#›</a:t>
            </a:fld>
            <a:endParaRPr lang="en-US"/>
          </a:p>
        </p:txBody>
      </p:sp>
    </p:spTree>
    <p:extLst>
      <p:ext uri="{BB962C8B-B14F-4D97-AF65-F5344CB8AC3E}">
        <p14:creationId xmlns:p14="http://schemas.microsoft.com/office/powerpoint/2010/main" val="1590179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79ACD63-18AD-4F0E-BE9A-DB5D79655360}" type="slidenum">
              <a:rPr lang="en-US"/>
              <a:pPr>
                <a:defRPr/>
              </a:pPr>
              <a:t>‹#›</a:t>
            </a:fld>
            <a:endParaRPr lang="en-US"/>
          </a:p>
        </p:txBody>
      </p:sp>
    </p:spTree>
    <p:extLst>
      <p:ext uri="{BB962C8B-B14F-4D97-AF65-F5344CB8AC3E}">
        <p14:creationId xmlns:p14="http://schemas.microsoft.com/office/powerpoint/2010/main" val="2026694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AEF849B7-829E-4300-A105-754922F8418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52"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biotech.law.lsu.edu/Courses/study_aids/adlaw/557.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biotech.law.lsu.edu/Courses/study_aids/adlaw/557.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biotech.law.lsu.edu/Courses/study_aids/adlaw/554.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biotech.law.lsu.edu/Courses/study_aids/adlaw/558.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biotech.law.lsu.edu/cases/la/adlaw/apa/LAAPA16.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Chapter 3</a:t>
            </a:r>
            <a:br>
              <a:rPr lang="en-US" dirty="0" smtClean="0"/>
            </a:br>
            <a:r>
              <a:rPr lang="en-US" dirty="0" smtClean="0"/>
              <a:t>Introduction to Adjudications</a:t>
            </a:r>
          </a:p>
        </p:txBody>
      </p:sp>
      <p:sp>
        <p:nvSpPr>
          <p:cNvPr id="3075" name="Rectangle 3"/>
          <p:cNvSpPr>
            <a:spLocks noGrp="1" noChangeArrowheads="1"/>
          </p:cNvSpPr>
          <p:nvPr>
            <p:ph type="subTitle" idx="1"/>
          </p:nvPr>
        </p:nvSpPr>
        <p:spPr/>
        <p:txBody>
          <a:bodyPr/>
          <a:lstStyle/>
          <a:p>
            <a:pPr eaLnBrk="1" hangingPunct="1">
              <a:lnSpc>
                <a:spcPct val="90000"/>
              </a:lnSpc>
            </a:pPr>
            <a:r>
              <a:rPr lang="en-US" sz="2800" smtClean="0"/>
              <a:t>Part II</a:t>
            </a:r>
            <a:endParaRPr lang="en-US"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Rules of Evidence in Administrative Proceedings (Formal and Informal)</a:t>
            </a:r>
          </a:p>
        </p:txBody>
      </p:sp>
      <p:sp>
        <p:nvSpPr>
          <p:cNvPr id="28675" name="Content Placeholder 2"/>
          <p:cNvSpPr>
            <a:spLocks noGrp="1"/>
          </p:cNvSpPr>
          <p:nvPr>
            <p:ph idx="1"/>
          </p:nvPr>
        </p:nvSpPr>
        <p:spPr/>
        <p:txBody>
          <a:bodyPr/>
          <a:lstStyle/>
          <a:p>
            <a:pPr eaLnBrk="1" hangingPunct="1"/>
            <a:r>
              <a:rPr lang="en-US" smtClean="0"/>
              <a:t>What is the purpose of the rules of evidence in Article III trials?</a:t>
            </a:r>
          </a:p>
          <a:p>
            <a:pPr lvl="1" eaLnBrk="1" hangingPunct="1"/>
            <a:r>
              <a:rPr lang="en-US" smtClean="0"/>
              <a:t>What is the underlying theory of the rules?</a:t>
            </a:r>
          </a:p>
          <a:p>
            <a:pPr lvl="1" eaLnBrk="1" hangingPunct="1"/>
            <a:r>
              <a:rPr lang="en-US" smtClean="0"/>
              <a:t>How does this change when there is no jury?</a:t>
            </a:r>
          </a:p>
          <a:p>
            <a:pPr eaLnBrk="1" hangingPunct="1"/>
            <a:r>
              <a:rPr lang="en-US" smtClean="0"/>
              <a:t>Why would this be different in an inquisitorial proceeding?</a:t>
            </a:r>
          </a:p>
          <a:p>
            <a:pPr eaLnBrk="1" hangingPunct="1"/>
            <a:r>
              <a:rPr lang="en-US" smtClean="0"/>
              <a:t>Does the APA set the standard of evidence?</a:t>
            </a:r>
          </a:p>
          <a:p>
            <a:pPr lvl="1" eaLnBrk="1" hangingPunct="1"/>
            <a:r>
              <a:rPr lang="en-US" smtClean="0"/>
              <a:t>Do all agencies use the same standards?</a:t>
            </a:r>
          </a:p>
        </p:txBody>
      </p:sp>
      <p:sp>
        <p:nvSpPr>
          <p:cNvPr id="28676" name="Slide Number Placeholder 3"/>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3AB3317A-676B-45DB-8FFF-598761EF4645}" type="slidenum">
              <a:rPr lang="en-US" smtClean="0"/>
              <a:pPr/>
              <a:t>10</a:t>
            </a:fld>
            <a:endParaRPr lang="en-US" smtClean="0"/>
          </a:p>
        </p:txBody>
      </p:sp>
    </p:spTree>
    <p:extLst>
      <p:ext uri="{BB962C8B-B14F-4D97-AF65-F5344CB8AC3E}">
        <p14:creationId xmlns:p14="http://schemas.microsoft.com/office/powerpoint/2010/main" val="277889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75CFA681-D8A7-440B-A3D1-A786EFF0EB79}" type="slidenum">
              <a:rPr lang="en-US" smtClean="0"/>
              <a:pPr/>
              <a:t>11</a:t>
            </a:fld>
            <a:endParaRPr lang="en-US" smtClean="0"/>
          </a:p>
        </p:txBody>
      </p:sp>
      <p:sp>
        <p:nvSpPr>
          <p:cNvPr id="29699" name="Rectangle 2"/>
          <p:cNvSpPr>
            <a:spLocks noGrp="1" noChangeArrowheads="1"/>
          </p:cNvSpPr>
          <p:nvPr>
            <p:ph type="title"/>
          </p:nvPr>
        </p:nvSpPr>
        <p:spPr/>
        <p:txBody>
          <a:bodyPr/>
          <a:lstStyle/>
          <a:p>
            <a:pPr eaLnBrk="1" hangingPunct="1">
              <a:lnSpc>
                <a:spcPct val="80000"/>
              </a:lnSpc>
            </a:pPr>
            <a:r>
              <a:rPr lang="en-US" smtClean="0"/>
              <a:t>Hearsay</a:t>
            </a:r>
          </a:p>
        </p:txBody>
      </p:sp>
      <p:sp>
        <p:nvSpPr>
          <p:cNvPr id="30724" name="Rectangle 3"/>
          <p:cNvSpPr>
            <a:spLocks noGrp="1" noChangeArrowheads="1"/>
          </p:cNvSpPr>
          <p:nvPr>
            <p:ph type="body" idx="1"/>
          </p:nvPr>
        </p:nvSpPr>
        <p:spPr/>
        <p:txBody>
          <a:bodyPr>
            <a:normAutofit fontScale="92500" lnSpcReduction="10000"/>
          </a:bodyPr>
          <a:lstStyle/>
          <a:p>
            <a:pPr eaLnBrk="1" hangingPunct="1">
              <a:lnSpc>
                <a:spcPct val="90000"/>
              </a:lnSpc>
              <a:defRPr/>
            </a:pPr>
            <a:r>
              <a:rPr lang="en-US" sz="2800" dirty="0" smtClean="0"/>
              <a:t>What is hearsay?</a:t>
            </a:r>
          </a:p>
          <a:p>
            <a:pPr lvl="1" eaLnBrk="1" hangingPunct="1">
              <a:lnSpc>
                <a:spcPct val="90000"/>
              </a:lnSpc>
              <a:defRPr/>
            </a:pPr>
            <a:r>
              <a:rPr lang="en-US" sz="2800" dirty="0" smtClean="0"/>
              <a:t>Why is it excluded in the rules of evidence, except for the zillion exceptions?</a:t>
            </a:r>
          </a:p>
          <a:p>
            <a:pPr lvl="1" eaLnBrk="1" hangingPunct="1">
              <a:lnSpc>
                <a:spcPct val="90000"/>
              </a:lnSpc>
              <a:defRPr/>
            </a:pPr>
            <a:r>
              <a:rPr lang="en-US" sz="2800" dirty="0" smtClean="0"/>
              <a:t>Why would the hearsay rule not be as important in an agency proceeding?</a:t>
            </a:r>
          </a:p>
          <a:p>
            <a:pPr eaLnBrk="1" hangingPunct="1">
              <a:lnSpc>
                <a:spcPct val="90000"/>
              </a:lnSpc>
              <a:defRPr/>
            </a:pPr>
            <a:r>
              <a:rPr lang="en-US" sz="2800" dirty="0" smtClean="0"/>
              <a:t>The Residuum Rule</a:t>
            </a:r>
          </a:p>
          <a:p>
            <a:pPr lvl="1" eaLnBrk="1" hangingPunct="1">
              <a:lnSpc>
                <a:spcPct val="90000"/>
              </a:lnSpc>
              <a:defRPr/>
            </a:pPr>
            <a:r>
              <a:rPr lang="en-US" sz="2800" dirty="0" smtClean="0"/>
              <a:t>Once prevented adjudications from being based solely on hearsay evidence</a:t>
            </a:r>
          </a:p>
          <a:p>
            <a:pPr lvl="1" eaLnBrk="1" hangingPunct="1">
              <a:lnSpc>
                <a:spcPct val="90000"/>
              </a:lnSpc>
              <a:defRPr/>
            </a:pPr>
            <a:r>
              <a:rPr lang="en-US" sz="2800" dirty="0" smtClean="0"/>
              <a:t>This has been replaced by the "substantial evidence" standard used for all agency evidence</a:t>
            </a:r>
          </a:p>
          <a:p>
            <a:pPr lvl="1" eaLnBrk="1" hangingPunct="1">
              <a:lnSpc>
                <a:spcPct val="90000"/>
              </a:lnSpc>
              <a:defRPr/>
            </a:pPr>
            <a:r>
              <a:rPr lang="en-US" sz="2800" dirty="0" smtClean="0"/>
              <a:t>LA uses "sufficient evidence" - may not be the exactly same standard.</a:t>
            </a:r>
          </a:p>
        </p:txBody>
      </p:sp>
    </p:spTree>
    <p:extLst>
      <p:ext uri="{BB962C8B-B14F-4D97-AF65-F5344CB8AC3E}">
        <p14:creationId xmlns:p14="http://schemas.microsoft.com/office/powerpoint/2010/main" val="2756558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4DE4E810-D275-4B57-BBB6-129DD2E331B5}" type="slidenum">
              <a:rPr lang="en-US" smtClean="0"/>
              <a:pPr/>
              <a:t>12</a:t>
            </a:fld>
            <a:endParaRPr lang="en-US" smtClean="0"/>
          </a:p>
        </p:txBody>
      </p:sp>
      <p:sp>
        <p:nvSpPr>
          <p:cNvPr id="30723" name="Rectangle 2"/>
          <p:cNvSpPr>
            <a:spLocks noGrp="1" noChangeArrowheads="1"/>
          </p:cNvSpPr>
          <p:nvPr>
            <p:ph type="title"/>
          </p:nvPr>
        </p:nvSpPr>
        <p:spPr/>
        <p:txBody>
          <a:bodyPr/>
          <a:lstStyle/>
          <a:p>
            <a:pPr eaLnBrk="1" hangingPunct="1"/>
            <a:r>
              <a:rPr lang="en-US" smtClean="0"/>
              <a:t>Discovery</a:t>
            </a:r>
          </a:p>
        </p:txBody>
      </p:sp>
      <p:sp>
        <p:nvSpPr>
          <p:cNvPr id="30724" name="Rectangle 3"/>
          <p:cNvSpPr>
            <a:spLocks noGrp="1" noChangeArrowheads="1"/>
          </p:cNvSpPr>
          <p:nvPr>
            <p:ph type="body" idx="1"/>
          </p:nvPr>
        </p:nvSpPr>
        <p:spPr/>
        <p:txBody>
          <a:bodyPr/>
          <a:lstStyle/>
          <a:p>
            <a:pPr eaLnBrk="1" hangingPunct="1">
              <a:lnSpc>
                <a:spcPct val="90000"/>
              </a:lnSpc>
            </a:pPr>
            <a:r>
              <a:rPr lang="en-US" sz="2800" dirty="0" smtClean="0"/>
              <a:t>Not provided for by the APA</a:t>
            </a:r>
          </a:p>
          <a:p>
            <a:pPr lvl="1" eaLnBrk="1" hangingPunct="1">
              <a:lnSpc>
                <a:spcPct val="90000"/>
              </a:lnSpc>
            </a:pPr>
            <a:r>
              <a:rPr lang="en-US" sz="2800" dirty="0" smtClean="0"/>
              <a:t>Some agencies allow discovery</a:t>
            </a:r>
          </a:p>
          <a:p>
            <a:pPr lvl="1" eaLnBrk="1" hangingPunct="1">
              <a:lnSpc>
                <a:spcPct val="90000"/>
              </a:lnSpc>
            </a:pPr>
            <a:r>
              <a:rPr lang="en-US" sz="2800" dirty="0" smtClean="0"/>
              <a:t>Why is it less of an issue than in Art. III trials?</a:t>
            </a:r>
          </a:p>
          <a:p>
            <a:pPr lvl="1" eaLnBrk="1" hangingPunct="1">
              <a:lnSpc>
                <a:spcPct val="90000"/>
              </a:lnSpc>
            </a:pPr>
            <a:r>
              <a:rPr lang="en-US" sz="2800" dirty="0" smtClean="0"/>
              <a:t>Freedom of information/Open Records Acts</a:t>
            </a:r>
          </a:p>
          <a:p>
            <a:pPr eaLnBrk="1" hangingPunct="1">
              <a:lnSpc>
                <a:spcPct val="90000"/>
              </a:lnSpc>
            </a:pPr>
            <a:r>
              <a:rPr lang="en-US" sz="2800" dirty="0" smtClean="0"/>
              <a:t>Parties may also be entitled to have the agency use its subpoena power on their behalf, if the agency can order discovery for itself.</a:t>
            </a:r>
          </a:p>
        </p:txBody>
      </p:sp>
    </p:spTree>
    <p:extLst>
      <p:ext uri="{BB962C8B-B14F-4D97-AF65-F5344CB8AC3E}">
        <p14:creationId xmlns:p14="http://schemas.microsoft.com/office/powerpoint/2010/main" val="4264602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Federal ALJs</a:t>
            </a:r>
          </a:p>
        </p:txBody>
      </p:sp>
      <p:sp>
        <p:nvSpPr>
          <p:cNvPr id="3" name="Content Placeholder 2"/>
          <p:cNvSpPr>
            <a:spLocks noGrp="1"/>
          </p:cNvSpPr>
          <p:nvPr>
            <p:ph idx="1"/>
          </p:nvPr>
        </p:nvSpPr>
        <p:spPr/>
        <p:txBody>
          <a:bodyPr>
            <a:normAutofit fontScale="92500" lnSpcReduction="10000"/>
          </a:bodyPr>
          <a:lstStyle/>
          <a:p>
            <a:pPr>
              <a:defRPr/>
            </a:pPr>
            <a:r>
              <a:rPr lang="en-US" dirty="0" smtClean="0"/>
              <a:t>What do most (75%) of federal ALJs do?</a:t>
            </a:r>
          </a:p>
          <a:p>
            <a:pPr lvl="1">
              <a:defRPr/>
            </a:pPr>
            <a:r>
              <a:rPr lang="en-US" dirty="0" smtClean="0"/>
              <a:t>Why the growth in this area?</a:t>
            </a:r>
          </a:p>
          <a:p>
            <a:pPr lvl="1">
              <a:defRPr/>
            </a:pPr>
            <a:r>
              <a:rPr lang="en-US" dirty="0" smtClean="0"/>
              <a:t>What do you think is happening during this prolonged recession?</a:t>
            </a:r>
          </a:p>
          <a:p>
            <a:pPr lvl="1">
              <a:defRPr/>
            </a:pPr>
            <a:r>
              <a:rPr lang="en-US" dirty="0" smtClean="0"/>
              <a:t>This is the major due process problem/issue in government benefits adjudications.</a:t>
            </a:r>
          </a:p>
          <a:p>
            <a:pPr>
              <a:defRPr/>
            </a:pPr>
            <a:r>
              <a:rPr lang="en-US" dirty="0" smtClean="0"/>
              <a:t>ALJs are such a “PIA/protective of individual rights” that they become another reason agencies try to use informal adjudications as much as possible.</a:t>
            </a:r>
            <a:endParaRPr lang="en-US" dirty="0"/>
          </a:p>
        </p:txBody>
      </p:sp>
      <p:sp>
        <p:nvSpPr>
          <p:cNvPr id="31748" name="Slide Number Placeholder 3"/>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24733D2D-1A8E-4AEC-948B-F8EF7F7FEB2E}" type="slidenum">
              <a:rPr lang="en-US" smtClean="0"/>
              <a:pPr/>
              <a:t>13</a:t>
            </a:fld>
            <a:endParaRPr lang="en-US" smtClean="0"/>
          </a:p>
        </p:txBody>
      </p:sp>
    </p:spTree>
    <p:extLst>
      <p:ext uri="{BB962C8B-B14F-4D97-AF65-F5344CB8AC3E}">
        <p14:creationId xmlns:p14="http://schemas.microsoft.com/office/powerpoint/2010/main" val="3069664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92F92997-7000-482F-AB7C-9520041F53C4}" type="slidenum">
              <a:rPr lang="en-US" smtClean="0"/>
              <a:pPr/>
              <a:t>14</a:t>
            </a:fld>
            <a:endParaRPr lang="en-US" smtClean="0"/>
          </a:p>
        </p:txBody>
      </p:sp>
      <p:sp>
        <p:nvSpPr>
          <p:cNvPr id="32771" name="Rectangle 2"/>
          <p:cNvSpPr>
            <a:spLocks noGrp="1" noChangeArrowheads="1"/>
          </p:cNvSpPr>
          <p:nvPr>
            <p:ph type="title"/>
          </p:nvPr>
        </p:nvSpPr>
        <p:spPr/>
        <p:txBody>
          <a:bodyPr/>
          <a:lstStyle/>
          <a:p>
            <a:pPr eaLnBrk="1" hangingPunct="1"/>
            <a:r>
              <a:rPr lang="en-US" smtClean="0"/>
              <a:t>What is the Legal Status of an ALJ's Opinion?</a:t>
            </a:r>
          </a:p>
        </p:txBody>
      </p:sp>
      <p:sp>
        <p:nvSpPr>
          <p:cNvPr id="32772" name="Rectangle 3"/>
          <p:cNvSpPr>
            <a:spLocks noGrp="1" noChangeArrowheads="1"/>
          </p:cNvSpPr>
          <p:nvPr>
            <p:ph type="body" idx="1"/>
          </p:nvPr>
        </p:nvSpPr>
        <p:spPr/>
        <p:txBody>
          <a:bodyPr/>
          <a:lstStyle/>
          <a:p>
            <a:pPr eaLnBrk="1" hangingPunct="1"/>
            <a:r>
              <a:rPr lang="en-US" dirty="0" smtClean="0"/>
              <a:t>What is an initial decision, in contrast to a recommended decision?</a:t>
            </a:r>
          </a:p>
          <a:p>
            <a:pPr lvl="1" eaLnBrk="1" hangingPunct="1"/>
            <a:r>
              <a:rPr lang="en-US" dirty="0" smtClean="0">
                <a:hlinkClick r:id="rId2"/>
              </a:rPr>
              <a:t>557(b)</a:t>
            </a:r>
            <a:endParaRPr lang="en-US" dirty="0" smtClean="0"/>
          </a:p>
          <a:p>
            <a:pPr eaLnBrk="1" hangingPunct="1"/>
            <a:r>
              <a:rPr lang="en-US" dirty="0" smtClean="0"/>
              <a:t>Why did the EPA switch to allowing ALJ decisions to be final decisions if the agency did not act and there were no internal appeals in 45 days?</a:t>
            </a:r>
          </a:p>
          <a:p>
            <a:pPr eaLnBrk="1" hangingPunct="1"/>
            <a:r>
              <a:rPr lang="en-US" dirty="0" smtClean="0"/>
              <a:t>We will discuss agency rejection of ALJ opinions in the chapter on judicial review.</a:t>
            </a:r>
          </a:p>
        </p:txBody>
      </p:sp>
    </p:spTree>
    <p:extLst>
      <p:ext uri="{BB962C8B-B14F-4D97-AF65-F5344CB8AC3E}">
        <p14:creationId xmlns:p14="http://schemas.microsoft.com/office/powerpoint/2010/main" val="2613418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Stopped here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416C8FB0-355B-47A8-956A-7C13DBC2CA59}" type="slidenum">
              <a:rPr lang="en-US" smtClean="0"/>
              <a:pPr>
                <a:defRPr/>
              </a:pPr>
              <a:t>15</a:t>
            </a:fld>
            <a:endParaRPr lang="en-US"/>
          </a:p>
        </p:txBody>
      </p:sp>
    </p:spTree>
    <p:extLst>
      <p:ext uri="{BB962C8B-B14F-4D97-AF65-F5344CB8AC3E}">
        <p14:creationId xmlns:p14="http://schemas.microsoft.com/office/powerpoint/2010/main" val="1057069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3743550D-60DC-4FA4-B355-392C0F7B7427}" type="slidenum">
              <a:rPr lang="en-US" smtClean="0"/>
              <a:pPr/>
              <a:t>16</a:t>
            </a:fld>
            <a:endParaRPr lang="en-US" smtClean="0"/>
          </a:p>
        </p:txBody>
      </p:sp>
      <p:sp>
        <p:nvSpPr>
          <p:cNvPr id="33795" name="Rectangle 2"/>
          <p:cNvSpPr>
            <a:spLocks noGrp="1" noChangeArrowheads="1"/>
          </p:cNvSpPr>
          <p:nvPr>
            <p:ph type="title"/>
          </p:nvPr>
        </p:nvSpPr>
        <p:spPr/>
        <p:txBody>
          <a:bodyPr/>
          <a:lstStyle/>
          <a:p>
            <a:pPr eaLnBrk="1" hangingPunct="1"/>
            <a:r>
              <a:rPr lang="en-US" smtClean="0"/>
              <a:t>Ex Parte Communications</a:t>
            </a:r>
            <a:br>
              <a:rPr lang="en-US" smtClean="0"/>
            </a:br>
            <a:r>
              <a:rPr lang="en-US" smtClean="0"/>
              <a:t>Art III Trials v. Adjudications</a:t>
            </a:r>
          </a:p>
        </p:txBody>
      </p:sp>
      <p:sp>
        <p:nvSpPr>
          <p:cNvPr id="33796" name="Rectangle 3"/>
          <p:cNvSpPr>
            <a:spLocks noGrp="1" noChangeArrowheads="1"/>
          </p:cNvSpPr>
          <p:nvPr>
            <p:ph type="body" idx="1"/>
          </p:nvPr>
        </p:nvSpPr>
        <p:spPr/>
        <p:txBody>
          <a:bodyPr/>
          <a:lstStyle/>
          <a:p>
            <a:pPr eaLnBrk="1" hangingPunct="1"/>
            <a:r>
              <a:rPr lang="en-US" smtClean="0"/>
              <a:t>Why are these forbidden in Article III trials?</a:t>
            </a:r>
          </a:p>
          <a:p>
            <a:pPr eaLnBrk="1" hangingPunct="1"/>
            <a:r>
              <a:rPr lang="en-US" smtClean="0"/>
              <a:t>Why are they less of a problem in agency proceedings?</a:t>
            </a:r>
          </a:p>
          <a:p>
            <a:pPr lvl="1" eaLnBrk="1" hangingPunct="1"/>
            <a:r>
              <a:rPr lang="en-US" smtClean="0"/>
              <a:t>How is the relationship between a litigant and the court different between a litigant and an agency?</a:t>
            </a:r>
          </a:p>
          <a:p>
            <a:pPr lvl="1" eaLnBrk="1" hangingPunct="1"/>
            <a:r>
              <a:rPr lang="en-US" smtClean="0"/>
              <a:t>Why is knowledge by the judge of the issues and parties treated differently from a trial?</a:t>
            </a:r>
          </a:p>
        </p:txBody>
      </p:sp>
    </p:spTree>
    <p:extLst>
      <p:ext uri="{BB962C8B-B14F-4D97-AF65-F5344CB8AC3E}">
        <p14:creationId xmlns:p14="http://schemas.microsoft.com/office/powerpoint/2010/main" val="2332650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CD14AD11-ED94-4091-BFAC-E37DA3295EB9}" type="slidenum">
              <a:rPr lang="en-US" smtClean="0"/>
              <a:pPr/>
              <a:t>17</a:t>
            </a:fld>
            <a:endParaRPr lang="en-US" smtClean="0"/>
          </a:p>
        </p:txBody>
      </p:sp>
      <p:sp>
        <p:nvSpPr>
          <p:cNvPr id="34819" name="Rectangle 2"/>
          <p:cNvSpPr>
            <a:spLocks noGrp="1" noChangeArrowheads="1"/>
          </p:cNvSpPr>
          <p:nvPr>
            <p:ph type="title"/>
          </p:nvPr>
        </p:nvSpPr>
        <p:spPr/>
        <p:txBody>
          <a:bodyPr/>
          <a:lstStyle/>
          <a:p>
            <a:pPr eaLnBrk="1" hangingPunct="1"/>
            <a:r>
              <a:rPr lang="en-US" smtClean="0"/>
              <a:t>Ex parte Communications in Formal Adjudications</a:t>
            </a:r>
          </a:p>
        </p:txBody>
      </p:sp>
      <p:sp>
        <p:nvSpPr>
          <p:cNvPr id="34820" name="Rectangle 3"/>
          <p:cNvSpPr>
            <a:spLocks noGrp="1" noChangeArrowheads="1"/>
          </p:cNvSpPr>
          <p:nvPr>
            <p:ph type="body" idx="1"/>
          </p:nvPr>
        </p:nvSpPr>
        <p:spPr/>
        <p:txBody>
          <a:bodyPr/>
          <a:lstStyle/>
          <a:p>
            <a:pPr eaLnBrk="1" hangingPunct="1">
              <a:lnSpc>
                <a:spcPct val="90000"/>
              </a:lnSpc>
            </a:pPr>
            <a:r>
              <a:rPr lang="en-US" dirty="0" smtClean="0"/>
              <a:t>No ex parte communications - </a:t>
            </a:r>
            <a:r>
              <a:rPr lang="en-US" dirty="0" smtClean="0">
                <a:hlinkClick r:id="rId2"/>
              </a:rPr>
              <a:t>557(d)</a:t>
            </a:r>
            <a:endParaRPr lang="en-US" dirty="0" smtClean="0"/>
          </a:p>
          <a:p>
            <a:pPr lvl="1" eaLnBrk="1" hangingPunct="1">
              <a:lnSpc>
                <a:spcPct val="90000"/>
              </a:lnSpc>
            </a:pPr>
            <a:r>
              <a:rPr lang="en-US" dirty="0" smtClean="0"/>
              <a:t>What is the extreme sanction for a party who violated this ban?</a:t>
            </a:r>
          </a:p>
          <a:p>
            <a:pPr eaLnBrk="1" hangingPunct="1">
              <a:lnSpc>
                <a:spcPct val="90000"/>
              </a:lnSpc>
            </a:pPr>
            <a:r>
              <a:rPr lang="en-US" dirty="0" smtClean="0"/>
              <a:t>What is the loophole for agency personnel?</a:t>
            </a:r>
          </a:p>
          <a:p>
            <a:pPr lvl="1" eaLnBrk="1" hangingPunct="1">
              <a:lnSpc>
                <a:spcPct val="90000"/>
              </a:lnSpc>
            </a:pPr>
            <a:r>
              <a:rPr lang="en-US" dirty="0" smtClean="0"/>
              <a:t> ex parte communication prohibition only applies to communications with interested persons </a:t>
            </a:r>
            <a:r>
              <a:rPr lang="en-US" i="1" dirty="0" smtClean="0"/>
              <a:t>outside the agency</a:t>
            </a:r>
            <a:r>
              <a:rPr lang="en-US" dirty="0" smtClean="0"/>
              <a:t> </a:t>
            </a:r>
          </a:p>
          <a:p>
            <a:pPr lvl="1" eaLnBrk="1" hangingPunct="1">
              <a:lnSpc>
                <a:spcPct val="90000"/>
              </a:lnSpc>
            </a:pPr>
            <a:r>
              <a:rPr lang="en-US" dirty="0" smtClean="0"/>
              <a:t>Are agency personnel like adverse parties in a trial?</a:t>
            </a:r>
          </a:p>
        </p:txBody>
      </p:sp>
    </p:spTree>
    <p:extLst>
      <p:ext uri="{BB962C8B-B14F-4D97-AF65-F5344CB8AC3E}">
        <p14:creationId xmlns:p14="http://schemas.microsoft.com/office/powerpoint/2010/main" val="3480797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15B5A4D4-5B1F-45DB-ABC9-1C1473334644}" type="slidenum">
              <a:rPr lang="en-US" smtClean="0"/>
              <a:pPr/>
              <a:t>18</a:t>
            </a:fld>
            <a:endParaRPr lang="en-US" smtClean="0"/>
          </a:p>
        </p:txBody>
      </p:sp>
      <p:sp>
        <p:nvSpPr>
          <p:cNvPr id="35843" name="Rectangle 2"/>
          <p:cNvSpPr>
            <a:spLocks noGrp="1" noChangeArrowheads="1"/>
          </p:cNvSpPr>
          <p:nvPr>
            <p:ph type="title"/>
          </p:nvPr>
        </p:nvSpPr>
        <p:spPr/>
        <p:txBody>
          <a:bodyPr/>
          <a:lstStyle/>
          <a:p>
            <a:pPr eaLnBrk="1" hangingPunct="1"/>
            <a:r>
              <a:rPr lang="en-US" smtClean="0"/>
              <a:t>Separation of Functions</a:t>
            </a:r>
          </a:p>
        </p:txBody>
      </p:sp>
      <p:sp>
        <p:nvSpPr>
          <p:cNvPr id="34820" name="Rectangle 3"/>
          <p:cNvSpPr>
            <a:spLocks noGrp="1" noChangeArrowheads="1"/>
          </p:cNvSpPr>
          <p:nvPr>
            <p:ph type="body" idx="1"/>
          </p:nvPr>
        </p:nvSpPr>
        <p:spPr/>
        <p:txBody>
          <a:bodyPr>
            <a:normAutofit fontScale="92500" lnSpcReduction="10000"/>
          </a:bodyPr>
          <a:lstStyle/>
          <a:p>
            <a:pPr eaLnBrk="1" hangingPunct="1">
              <a:lnSpc>
                <a:spcPct val="90000"/>
              </a:lnSpc>
              <a:defRPr/>
            </a:pPr>
            <a:r>
              <a:rPr lang="en-US" dirty="0" smtClean="0"/>
              <a:t>What is </a:t>
            </a:r>
            <a:r>
              <a:rPr lang="en-US" dirty="0" smtClean="0"/>
              <a:t>separation </a:t>
            </a:r>
            <a:r>
              <a:rPr lang="en-US" dirty="0" smtClean="0"/>
              <a:t>of functions?</a:t>
            </a:r>
          </a:p>
          <a:p>
            <a:pPr lvl="1" eaLnBrk="1" hangingPunct="1">
              <a:lnSpc>
                <a:spcPct val="90000"/>
              </a:lnSpc>
              <a:defRPr/>
            </a:pPr>
            <a:r>
              <a:rPr lang="en-US" dirty="0" smtClean="0"/>
              <a:t>How does this mitigate the loophole of communication with agency personnel?</a:t>
            </a:r>
          </a:p>
          <a:p>
            <a:pPr lvl="1" eaLnBrk="1" hangingPunct="1">
              <a:lnSpc>
                <a:spcPct val="90000"/>
              </a:lnSpc>
              <a:defRPr/>
            </a:pPr>
            <a:r>
              <a:rPr lang="en-US" dirty="0" smtClean="0"/>
              <a:t>Why do we care?</a:t>
            </a:r>
          </a:p>
          <a:p>
            <a:pPr eaLnBrk="1" hangingPunct="1">
              <a:lnSpc>
                <a:spcPct val="90000"/>
              </a:lnSpc>
              <a:defRPr/>
            </a:pPr>
            <a:r>
              <a:rPr lang="en-US" dirty="0" smtClean="0"/>
              <a:t>Separation of function has very different results in a large federal agency than in small state agencies</a:t>
            </a:r>
          </a:p>
          <a:p>
            <a:pPr lvl="1" eaLnBrk="1" hangingPunct="1">
              <a:lnSpc>
                <a:spcPct val="90000"/>
              </a:lnSpc>
              <a:defRPr/>
            </a:pPr>
            <a:r>
              <a:rPr lang="en-US" dirty="0" smtClean="0"/>
              <a:t>Federal - still in the agency and focused in one area</a:t>
            </a:r>
          </a:p>
          <a:p>
            <a:pPr lvl="1" eaLnBrk="1" hangingPunct="1">
              <a:lnSpc>
                <a:spcPct val="90000"/>
              </a:lnSpc>
              <a:defRPr/>
            </a:pPr>
            <a:r>
              <a:rPr lang="en-US" dirty="0" smtClean="0"/>
              <a:t>States - often outside the agency (central panel), losing all expertise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U.S.C. §554(d)</a:t>
            </a:r>
            <a:endParaRPr lang="en-US" dirty="0"/>
          </a:p>
        </p:txBody>
      </p:sp>
      <p:sp>
        <p:nvSpPr>
          <p:cNvPr id="3" name="Content Placeholder 2"/>
          <p:cNvSpPr>
            <a:spLocks noGrp="1"/>
          </p:cNvSpPr>
          <p:nvPr>
            <p:ph idx="1"/>
          </p:nvPr>
        </p:nvSpPr>
        <p:spPr/>
        <p:txBody>
          <a:bodyPr/>
          <a:lstStyle/>
          <a:p>
            <a:r>
              <a:rPr lang="en-US" dirty="0" smtClean="0">
                <a:hlinkClick r:id="rId2"/>
              </a:rPr>
              <a:t>http://biotech.law.lsu.edu/Courses/study_aids/adlaw/554.htm</a:t>
            </a:r>
            <a:endParaRPr lang="en-US" dirty="0" smtClean="0"/>
          </a:p>
          <a:p>
            <a:r>
              <a:rPr lang="en-US" dirty="0" smtClean="0"/>
              <a:t>What </a:t>
            </a:r>
            <a:r>
              <a:rPr lang="en-US" dirty="0" smtClean="0"/>
              <a:t>proceedings are exempt from section (d)?</a:t>
            </a:r>
            <a:endParaRPr lang="en-US" dirty="0"/>
          </a:p>
        </p:txBody>
      </p:sp>
      <p:sp>
        <p:nvSpPr>
          <p:cNvPr id="4" name="Slide Number Placeholder 3"/>
          <p:cNvSpPr>
            <a:spLocks noGrp="1"/>
          </p:cNvSpPr>
          <p:nvPr>
            <p:ph type="sldNum" sz="quarter" idx="12"/>
          </p:nvPr>
        </p:nvSpPr>
        <p:spPr/>
        <p:txBody>
          <a:bodyPr/>
          <a:lstStyle/>
          <a:p>
            <a:pPr>
              <a:defRPr/>
            </a:pPr>
            <a:fld id="{416C8FB0-355B-47A8-956A-7C13DBC2CA59}" type="slidenum">
              <a:rPr lang="en-US" smtClean="0"/>
              <a:pPr>
                <a:defRPr/>
              </a:pPr>
              <a:t>19</a:t>
            </a:fld>
            <a:endParaRPr lang="en-US"/>
          </a:p>
        </p:txBody>
      </p:sp>
    </p:spTree>
    <p:extLst>
      <p:ext uri="{BB962C8B-B14F-4D97-AF65-F5344CB8AC3E}">
        <p14:creationId xmlns:p14="http://schemas.microsoft.com/office/powerpoint/2010/main" val="3973729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pPr eaLnBrk="1" hangingPunct="1"/>
            <a:r>
              <a:rPr lang="en-US" smtClean="0"/>
              <a:t>Adjudication Procedure</a:t>
            </a:r>
          </a:p>
        </p:txBody>
      </p:sp>
      <p:sp>
        <p:nvSpPr>
          <p:cNvPr id="24579" name="Rectangle 3"/>
          <p:cNvSpPr>
            <a:spLocks noGrp="1" noChangeArrowheads="1"/>
          </p:cNvSpPr>
          <p:nvPr>
            <p:ph type="subTitle" idx="1"/>
          </p:nvPr>
        </p:nvSpPr>
        <p:spPr/>
        <p:txBody>
          <a:bodyPr/>
          <a:lstStyle/>
          <a:p>
            <a:pPr eaLnBrk="1" hangingPunct="1"/>
            <a:endParaRPr lang="en-US" smtClean="0"/>
          </a:p>
        </p:txBody>
      </p:sp>
    </p:spTree>
    <p:extLst>
      <p:ext uri="{BB962C8B-B14F-4D97-AF65-F5344CB8AC3E}">
        <p14:creationId xmlns:p14="http://schemas.microsoft.com/office/powerpoint/2010/main" val="29871857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BBC51029-5B88-45AC-B2F6-14C46F9DEEDF}" type="slidenum">
              <a:rPr lang="en-US" smtClean="0"/>
              <a:pPr/>
              <a:t>20</a:t>
            </a:fld>
            <a:endParaRPr lang="en-US" smtClean="0"/>
          </a:p>
        </p:txBody>
      </p:sp>
      <p:sp>
        <p:nvSpPr>
          <p:cNvPr id="36867" name="Rectangle 2"/>
          <p:cNvSpPr>
            <a:spLocks noGrp="1" noChangeArrowheads="1"/>
          </p:cNvSpPr>
          <p:nvPr>
            <p:ph type="title"/>
          </p:nvPr>
        </p:nvSpPr>
        <p:spPr/>
        <p:txBody>
          <a:bodyPr/>
          <a:lstStyle/>
          <a:p>
            <a:pPr eaLnBrk="1" hangingPunct="1"/>
            <a:r>
              <a:rPr lang="en-US" dirty="0" smtClean="0"/>
              <a:t>EPA Example</a:t>
            </a:r>
          </a:p>
        </p:txBody>
      </p:sp>
      <p:sp>
        <p:nvSpPr>
          <p:cNvPr id="36868" name="Rectangle 3"/>
          <p:cNvSpPr>
            <a:spLocks noGrp="1" noChangeArrowheads="1"/>
          </p:cNvSpPr>
          <p:nvPr>
            <p:ph type="body" idx="1"/>
          </p:nvPr>
        </p:nvSpPr>
        <p:spPr/>
        <p:txBody>
          <a:bodyPr/>
          <a:lstStyle/>
          <a:p>
            <a:pPr eaLnBrk="1" hangingPunct="1">
              <a:lnSpc>
                <a:spcPct val="90000"/>
              </a:lnSpc>
            </a:pPr>
            <a:r>
              <a:rPr lang="en-US" sz="2800" dirty="0" smtClean="0"/>
              <a:t>Can the EPA ALJ consult with an EPA scientist to better understand a case?</a:t>
            </a:r>
          </a:p>
          <a:p>
            <a:pPr lvl="1" eaLnBrk="1" hangingPunct="1">
              <a:lnSpc>
                <a:spcPct val="90000"/>
              </a:lnSpc>
            </a:pPr>
            <a:r>
              <a:rPr lang="en-US" sz="2800" dirty="0" smtClean="0"/>
              <a:t>What if it is about advice on facts in issue?</a:t>
            </a:r>
          </a:p>
          <a:p>
            <a:pPr eaLnBrk="1" hangingPunct="1">
              <a:lnSpc>
                <a:spcPct val="90000"/>
              </a:lnSpc>
            </a:pPr>
            <a:r>
              <a:rPr lang="en-US" sz="2800" dirty="0" smtClean="0"/>
              <a:t>Can the EPA ALJ consult with an agency lawyer about law?</a:t>
            </a:r>
          </a:p>
          <a:p>
            <a:pPr lvl="1" eaLnBrk="1" hangingPunct="1">
              <a:lnSpc>
                <a:spcPct val="90000"/>
              </a:lnSpc>
            </a:pPr>
            <a:r>
              <a:rPr lang="en-US" sz="2800" dirty="0" smtClean="0"/>
              <a:t>What about the lawyer prosecuting the case?</a:t>
            </a:r>
          </a:p>
          <a:p>
            <a:pPr eaLnBrk="1" hangingPunct="1">
              <a:lnSpc>
                <a:spcPct val="90000"/>
              </a:lnSpc>
            </a:pPr>
            <a:r>
              <a:rPr lang="en-US" sz="2800" dirty="0" smtClean="0"/>
              <a:t>Can the ALJ consult with a party in the case, outside of the proceeding, to get additional facts?</a:t>
            </a:r>
          </a:p>
          <a:p>
            <a:pPr lvl="1" eaLnBrk="1" hangingPunct="1">
              <a:lnSpc>
                <a:spcPct val="90000"/>
              </a:lnSpc>
            </a:pPr>
            <a:r>
              <a:rPr lang="en-US" sz="2800" dirty="0" smtClean="0"/>
              <a:t>How can these consultations be accomplished - what would you do in an Article III trial?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5FD898BB-9BCE-459C-B84F-1322B565A5A9}" type="slidenum">
              <a:rPr lang="en-US" smtClean="0"/>
              <a:pPr/>
              <a:t>21</a:t>
            </a:fld>
            <a:endParaRPr lang="en-US" smtClean="0"/>
          </a:p>
        </p:txBody>
      </p:sp>
      <p:sp>
        <p:nvSpPr>
          <p:cNvPr id="37891" name="Rectangle 2"/>
          <p:cNvSpPr>
            <a:spLocks noGrp="1" noChangeArrowheads="1"/>
          </p:cNvSpPr>
          <p:nvPr>
            <p:ph type="title"/>
          </p:nvPr>
        </p:nvSpPr>
        <p:spPr/>
        <p:txBody>
          <a:bodyPr/>
          <a:lstStyle/>
          <a:p>
            <a:pPr eaLnBrk="1" hangingPunct="1"/>
            <a:r>
              <a:rPr lang="en-US" smtClean="0"/>
              <a:t>Consumer Product Safety Commission Example</a:t>
            </a:r>
          </a:p>
        </p:txBody>
      </p:sp>
      <p:sp>
        <p:nvSpPr>
          <p:cNvPr id="37892" name="Rectangle 3"/>
          <p:cNvSpPr>
            <a:spLocks noGrp="1" noChangeArrowheads="1"/>
          </p:cNvSpPr>
          <p:nvPr>
            <p:ph type="body" idx="1"/>
          </p:nvPr>
        </p:nvSpPr>
        <p:spPr/>
        <p:txBody>
          <a:bodyPr/>
          <a:lstStyle/>
          <a:p>
            <a:pPr eaLnBrk="1" hangingPunct="1">
              <a:lnSpc>
                <a:spcPct val="80000"/>
              </a:lnSpc>
            </a:pPr>
            <a:r>
              <a:rPr lang="en-US" sz="2800" dirty="0" smtClean="0"/>
              <a:t>Can the commissioner consult with his staff?</a:t>
            </a:r>
          </a:p>
          <a:p>
            <a:pPr lvl="1" eaLnBrk="1" hangingPunct="1">
              <a:lnSpc>
                <a:spcPct val="80000"/>
              </a:lnSpc>
            </a:pPr>
            <a:r>
              <a:rPr lang="en-US" sz="2800" dirty="0" smtClean="0"/>
              <a:t>Are they considered legally the same person?</a:t>
            </a:r>
          </a:p>
          <a:p>
            <a:pPr eaLnBrk="1" hangingPunct="1">
              <a:lnSpc>
                <a:spcPct val="80000"/>
              </a:lnSpc>
            </a:pPr>
            <a:r>
              <a:rPr lang="en-US" sz="2800" dirty="0" smtClean="0"/>
              <a:t>What about the head of the prosecution staff?</a:t>
            </a:r>
          </a:p>
          <a:p>
            <a:pPr lvl="1" eaLnBrk="1" hangingPunct="1">
              <a:lnSpc>
                <a:spcPct val="80000"/>
              </a:lnSpc>
            </a:pPr>
            <a:r>
              <a:rPr lang="en-US" sz="2800" dirty="0" smtClean="0"/>
              <a:t>What is the key question?</a:t>
            </a:r>
          </a:p>
          <a:p>
            <a:pPr eaLnBrk="1" hangingPunct="1">
              <a:lnSpc>
                <a:spcPct val="80000"/>
              </a:lnSpc>
            </a:pPr>
            <a:r>
              <a:rPr lang="en-US" sz="2800" dirty="0" smtClean="0"/>
              <a:t>What about consulting with the heads of companies not currently before the agency?</a:t>
            </a:r>
          </a:p>
          <a:p>
            <a:pPr lvl="1" eaLnBrk="1" hangingPunct="1">
              <a:lnSpc>
                <a:spcPct val="80000"/>
              </a:lnSpc>
            </a:pPr>
            <a:r>
              <a:rPr lang="en-US" sz="2800" dirty="0" smtClean="0"/>
              <a:t>Can ex parte contacts occur before a proceeding?</a:t>
            </a:r>
          </a:p>
          <a:p>
            <a:pPr eaLnBrk="1" hangingPunct="1">
              <a:lnSpc>
                <a:spcPct val="80000"/>
              </a:lnSpc>
            </a:pPr>
            <a:r>
              <a:rPr lang="en-US" sz="2800" dirty="0" smtClean="0"/>
              <a:t>Why should the agency be cautious about ex parte contacts?</a:t>
            </a:r>
          </a:p>
          <a:p>
            <a:pPr lvl="1" eaLnBrk="1" hangingPunct="1">
              <a:lnSpc>
                <a:spcPct val="80000"/>
              </a:lnSpc>
            </a:pPr>
            <a:r>
              <a:rPr lang="en-US" sz="2800" dirty="0" smtClean="0"/>
              <a:t>Why do they invite remand from the courts?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F129E788-52B1-4E4F-997C-8518C3395F39}" type="slidenum">
              <a:rPr lang="en-US" smtClean="0"/>
              <a:pPr/>
              <a:t>22</a:t>
            </a:fld>
            <a:endParaRPr lang="en-US" smtClean="0"/>
          </a:p>
        </p:txBody>
      </p:sp>
      <p:sp>
        <p:nvSpPr>
          <p:cNvPr id="38915" name="Rectangle 2"/>
          <p:cNvSpPr>
            <a:spLocks noGrp="1" noChangeArrowheads="1"/>
          </p:cNvSpPr>
          <p:nvPr>
            <p:ph type="title"/>
          </p:nvPr>
        </p:nvSpPr>
        <p:spPr/>
        <p:txBody>
          <a:bodyPr/>
          <a:lstStyle/>
          <a:p>
            <a:pPr eaLnBrk="1" hangingPunct="1"/>
            <a:r>
              <a:rPr lang="en-US" dirty="0" smtClean="0"/>
              <a:t>Licensing and Permitting as Non-Trial Adjudications</a:t>
            </a:r>
          </a:p>
        </p:txBody>
      </p:sp>
      <p:sp>
        <p:nvSpPr>
          <p:cNvPr id="38916" name="Rectangle 3"/>
          <p:cNvSpPr>
            <a:spLocks noGrp="1" noChangeArrowheads="1"/>
          </p:cNvSpPr>
          <p:nvPr>
            <p:ph type="body" idx="1"/>
          </p:nvPr>
        </p:nvSpPr>
        <p:spPr/>
        <p:txBody>
          <a:bodyPr/>
          <a:lstStyle/>
          <a:p>
            <a:pPr eaLnBrk="1" hangingPunct="1"/>
            <a:r>
              <a:rPr lang="en-US" dirty="0" smtClean="0"/>
              <a:t>A license is defined as an agency permit, certificate, approval, registration, charter, membership, statutory exception, or other form of permission. ... In short, licensing is the process by which someone obtains, is denied, or has revoked any form of federal agency permission.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dirty="0" smtClean="0"/>
              <a:t>Administrative Cost Issues</a:t>
            </a:r>
          </a:p>
        </p:txBody>
      </p:sp>
      <p:sp>
        <p:nvSpPr>
          <p:cNvPr id="3" name="Content Placeholder 2"/>
          <p:cNvSpPr>
            <a:spLocks noGrp="1"/>
          </p:cNvSpPr>
          <p:nvPr>
            <p:ph idx="1"/>
          </p:nvPr>
        </p:nvSpPr>
        <p:spPr/>
        <p:txBody>
          <a:bodyPr>
            <a:normAutofit fontScale="92500" lnSpcReduction="20000"/>
          </a:bodyPr>
          <a:lstStyle/>
          <a:p>
            <a:pPr eaLnBrk="1" hangingPunct="1">
              <a:defRPr/>
            </a:pPr>
            <a:r>
              <a:rPr lang="en-US" dirty="0" smtClean="0"/>
              <a:t>What are the enforcement advantages of requiring a license as compared to having the agency look for violations in an ongoing activity?</a:t>
            </a:r>
          </a:p>
          <a:p>
            <a:pPr lvl="1" eaLnBrk="1" hangingPunct="1">
              <a:defRPr/>
            </a:pPr>
            <a:r>
              <a:rPr lang="en-US" dirty="0" smtClean="0"/>
              <a:t>Health food supplements v. drugs?</a:t>
            </a:r>
          </a:p>
          <a:p>
            <a:pPr eaLnBrk="1" hangingPunct="1">
              <a:defRPr/>
            </a:pPr>
            <a:r>
              <a:rPr lang="en-US" dirty="0" smtClean="0"/>
              <a:t>Dangerous dogs</a:t>
            </a:r>
          </a:p>
          <a:p>
            <a:pPr lvl="1" eaLnBrk="1" hangingPunct="1">
              <a:defRPr/>
            </a:pPr>
            <a:r>
              <a:rPr lang="en-US" dirty="0" smtClean="0"/>
              <a:t>Law allows the agency </a:t>
            </a:r>
            <a:r>
              <a:rPr lang="en-US" dirty="0" smtClean="0"/>
              <a:t>to put </a:t>
            </a:r>
            <a:r>
              <a:rPr lang="en-US" dirty="0" smtClean="0"/>
              <a:t>special restrictions on dangerous dogs, but </a:t>
            </a:r>
            <a:r>
              <a:rPr lang="en-US" dirty="0" smtClean="0"/>
              <a:t>whether a dog is dangerous is decided case by case.</a:t>
            </a:r>
            <a:endParaRPr lang="en-US" dirty="0" smtClean="0"/>
          </a:p>
          <a:p>
            <a:pPr lvl="1" eaLnBrk="1" hangingPunct="1">
              <a:defRPr/>
            </a:pPr>
            <a:r>
              <a:rPr lang="en-US" dirty="0" smtClean="0"/>
              <a:t>Law provides for special restrictions on pit bulls</a:t>
            </a:r>
          </a:p>
          <a:p>
            <a:pPr eaLnBrk="1" hangingPunct="1">
              <a:defRPr/>
            </a:pPr>
            <a:r>
              <a:rPr lang="en-US" dirty="0" smtClean="0"/>
              <a:t>How is the cost of enforcement different?</a:t>
            </a:r>
          </a:p>
        </p:txBody>
      </p:sp>
      <p:sp>
        <p:nvSpPr>
          <p:cNvPr id="39940" name="Slide Number Placeholder 3"/>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58B8E255-98C2-412D-A9E5-AA52531D525A}" type="slidenum">
              <a:rPr lang="en-US" smtClean="0"/>
              <a:pPr/>
              <a:t>23</a:t>
            </a:fld>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1B420845-32E2-4095-AA2E-DA1B73F787F9}" type="slidenum">
              <a:rPr lang="en-US" smtClean="0"/>
              <a:pPr/>
              <a:t>24</a:t>
            </a:fld>
            <a:endParaRPr lang="en-US" smtClean="0"/>
          </a:p>
        </p:txBody>
      </p:sp>
      <p:sp>
        <p:nvSpPr>
          <p:cNvPr id="40963" name="Rectangle 2"/>
          <p:cNvSpPr>
            <a:spLocks noGrp="1" noChangeArrowheads="1"/>
          </p:cNvSpPr>
          <p:nvPr>
            <p:ph type="title"/>
          </p:nvPr>
        </p:nvSpPr>
        <p:spPr/>
        <p:txBody>
          <a:bodyPr/>
          <a:lstStyle/>
          <a:p>
            <a:pPr eaLnBrk="1" hangingPunct="1"/>
            <a:r>
              <a:rPr lang="en-US" smtClean="0"/>
              <a:t>Licensing under the APA</a:t>
            </a:r>
          </a:p>
        </p:txBody>
      </p:sp>
      <p:sp>
        <p:nvSpPr>
          <p:cNvPr id="40964" name="Rectangle 3"/>
          <p:cNvSpPr>
            <a:spLocks noGrp="1" noChangeArrowheads="1"/>
          </p:cNvSpPr>
          <p:nvPr>
            <p:ph type="body" idx="1"/>
          </p:nvPr>
        </p:nvSpPr>
        <p:spPr/>
        <p:txBody>
          <a:bodyPr/>
          <a:lstStyle/>
          <a:p>
            <a:pPr eaLnBrk="1" hangingPunct="1">
              <a:lnSpc>
                <a:spcPct val="90000"/>
              </a:lnSpc>
            </a:pPr>
            <a:r>
              <a:rPr lang="en-US" sz="2800" dirty="0" smtClean="0"/>
              <a:t>How are the legal standards for initial licensing different from a license review or revocation?</a:t>
            </a:r>
          </a:p>
          <a:p>
            <a:pPr lvl="1" eaLnBrk="1" hangingPunct="1">
              <a:lnSpc>
                <a:spcPct val="90000"/>
              </a:lnSpc>
            </a:pPr>
            <a:r>
              <a:rPr lang="en-US" sz="2800" dirty="0" smtClean="0"/>
              <a:t>Why? - (Who is the movant?)</a:t>
            </a:r>
          </a:p>
          <a:p>
            <a:pPr eaLnBrk="1" hangingPunct="1">
              <a:lnSpc>
                <a:spcPct val="90000"/>
              </a:lnSpc>
            </a:pPr>
            <a:r>
              <a:rPr lang="en-US" sz="2800" dirty="0" smtClean="0"/>
              <a:t>How are the potential parties different for a law license than for a TV station license?</a:t>
            </a:r>
          </a:p>
          <a:p>
            <a:pPr lvl="1" eaLnBrk="1" hangingPunct="1">
              <a:lnSpc>
                <a:spcPct val="90000"/>
              </a:lnSpc>
            </a:pPr>
            <a:r>
              <a:rPr lang="en-US" sz="2800" dirty="0" smtClean="0"/>
              <a:t>Competitive licensing</a:t>
            </a:r>
          </a:p>
          <a:p>
            <a:pPr lvl="1" eaLnBrk="1" hangingPunct="1">
              <a:lnSpc>
                <a:spcPct val="90000"/>
              </a:lnSpc>
            </a:pPr>
            <a:r>
              <a:rPr lang="en-US" sz="2800" dirty="0" smtClean="0"/>
              <a:t>How does this change the adjudication?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FAFED689-E77E-46C9-9AC0-2768CDC8BF4E}" type="slidenum">
              <a:rPr lang="en-US" smtClean="0"/>
              <a:pPr/>
              <a:t>25</a:t>
            </a:fld>
            <a:endParaRPr lang="en-US" smtClean="0"/>
          </a:p>
        </p:txBody>
      </p:sp>
      <p:sp>
        <p:nvSpPr>
          <p:cNvPr id="41987" name="Rectangle 2"/>
          <p:cNvSpPr>
            <a:spLocks noGrp="1" noChangeArrowheads="1"/>
          </p:cNvSpPr>
          <p:nvPr>
            <p:ph type="title"/>
          </p:nvPr>
        </p:nvSpPr>
        <p:spPr/>
        <p:txBody>
          <a:bodyPr/>
          <a:lstStyle/>
          <a:p>
            <a:pPr eaLnBrk="1" hangingPunct="1"/>
            <a:r>
              <a:rPr lang="en-US" smtClean="0"/>
              <a:t>Disciplining License Holders - Section 558</a:t>
            </a:r>
          </a:p>
        </p:txBody>
      </p:sp>
      <p:sp>
        <p:nvSpPr>
          <p:cNvPr id="41988" name="Rectangle 3"/>
          <p:cNvSpPr>
            <a:spLocks noGrp="1" noChangeArrowheads="1"/>
          </p:cNvSpPr>
          <p:nvPr>
            <p:ph type="body" idx="1"/>
          </p:nvPr>
        </p:nvSpPr>
        <p:spPr/>
        <p:txBody>
          <a:bodyPr/>
          <a:lstStyle/>
          <a:p>
            <a:pPr eaLnBrk="1" hangingPunct="1"/>
            <a:r>
              <a:rPr lang="en-US" sz="2800" dirty="0" smtClean="0">
                <a:hlinkClick r:id="rId2"/>
              </a:rPr>
              <a:t>Section 558 applies to licensing</a:t>
            </a:r>
            <a:endParaRPr lang="en-US" sz="2800" dirty="0" smtClean="0"/>
          </a:p>
          <a:p>
            <a:pPr lvl="1" eaLnBrk="1" hangingPunct="1"/>
            <a:r>
              <a:rPr lang="en-US" sz="2800" dirty="0" smtClean="0"/>
              <a:t>Notice and a hearing before revocation</a:t>
            </a:r>
          </a:p>
          <a:p>
            <a:pPr lvl="1" eaLnBrk="1" hangingPunct="1"/>
            <a:r>
              <a:rPr lang="en-US" sz="2800" dirty="0" smtClean="0"/>
              <a:t>Exception for imminent threats to public health and safety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2C160854-FDCB-4ACD-A099-A1913F064123}" type="slidenum">
              <a:rPr lang="en-US" smtClean="0"/>
              <a:pPr/>
              <a:t>26</a:t>
            </a:fld>
            <a:endParaRPr lang="en-US" smtClean="0"/>
          </a:p>
        </p:txBody>
      </p:sp>
      <p:sp>
        <p:nvSpPr>
          <p:cNvPr id="44035" name="Rectangle 2"/>
          <p:cNvSpPr>
            <a:spLocks noGrp="1" noChangeArrowheads="1"/>
          </p:cNvSpPr>
          <p:nvPr>
            <p:ph type="title"/>
          </p:nvPr>
        </p:nvSpPr>
        <p:spPr/>
        <p:txBody>
          <a:bodyPr/>
          <a:lstStyle/>
          <a:p>
            <a:pPr eaLnBrk="1" hangingPunct="1"/>
            <a:r>
              <a:rPr lang="en-US" dirty="0" smtClean="0">
                <a:hlinkClick r:id="rId2"/>
              </a:rPr>
              <a:t>LA Law Note - Title 49, Chapter 13, §961. Licenses</a:t>
            </a:r>
            <a:endParaRPr lang="en-US" dirty="0" smtClean="0"/>
          </a:p>
        </p:txBody>
      </p:sp>
      <p:sp>
        <p:nvSpPr>
          <p:cNvPr id="44036" name="Rectangle 3"/>
          <p:cNvSpPr>
            <a:spLocks noGrp="1" noChangeArrowheads="1"/>
          </p:cNvSpPr>
          <p:nvPr>
            <p:ph type="body" idx="1"/>
          </p:nvPr>
        </p:nvSpPr>
        <p:spPr>
          <a:xfrm>
            <a:off x="304800" y="2057400"/>
            <a:ext cx="8534400" cy="4800600"/>
          </a:xfrm>
        </p:spPr>
        <p:txBody>
          <a:bodyPr/>
          <a:lstStyle/>
          <a:p>
            <a:pPr eaLnBrk="1" hangingPunct="1">
              <a:lnSpc>
                <a:spcPct val="80000"/>
              </a:lnSpc>
            </a:pPr>
            <a:r>
              <a:rPr lang="en-US" sz="2800" smtClean="0"/>
              <a:t>C. No revocation, suspension, annulment, or withdrawal of any license is lawful unless, prior to the institution of agency proceedings, the agency gives notice by mail to the licensee of facts or conduct which warrant the intended action, and the licensee is given an opportunity to show compliance with all lawful requirements for the retention of the license. </a:t>
            </a:r>
            <a:r>
              <a:rPr lang="en-US" sz="2800" i="1" smtClean="0"/>
              <a:t>If the agency finds that public health, safety, or welfare imperatively requires emergency action, and incorporates a finding to that effect in its order, summary suspension of a license may be ordered pending proceedings for revocation or other action.</a:t>
            </a:r>
            <a:r>
              <a:rPr lang="en-US" sz="2800" smtClean="0"/>
              <a:t> These proceedings shall be promptly instituted and determined.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smtClean="0"/>
              <a:t>Bias in Licensing Boards</a:t>
            </a:r>
          </a:p>
        </p:txBody>
      </p:sp>
      <p:sp>
        <p:nvSpPr>
          <p:cNvPr id="45059" name="Content Placeholder 2"/>
          <p:cNvSpPr>
            <a:spLocks noGrp="1"/>
          </p:cNvSpPr>
          <p:nvPr>
            <p:ph idx="1"/>
          </p:nvPr>
        </p:nvSpPr>
        <p:spPr/>
        <p:txBody>
          <a:bodyPr/>
          <a:lstStyle/>
          <a:p>
            <a:pPr eaLnBrk="1" hangingPunct="1"/>
            <a:r>
              <a:rPr lang="en-US" sz="2800" smtClean="0"/>
              <a:t>Who sits on state licensing boards?</a:t>
            </a:r>
          </a:p>
          <a:p>
            <a:pPr lvl="1" eaLnBrk="1" hangingPunct="1"/>
            <a:r>
              <a:rPr lang="en-US" sz="2800" smtClean="0"/>
              <a:t>What about the ones for small industries?</a:t>
            </a:r>
          </a:p>
          <a:p>
            <a:pPr eaLnBrk="1" hangingPunct="1"/>
            <a:r>
              <a:rPr lang="en-US" sz="2800" smtClean="0"/>
              <a:t>Why does the nature of state licensing boards potentially lead to bias?</a:t>
            </a:r>
          </a:p>
          <a:p>
            <a:pPr lvl="1" eaLnBrk="1" hangingPunct="1"/>
            <a:r>
              <a:rPr lang="en-US" sz="2800" smtClean="0"/>
              <a:t>What due process problems does this pose?</a:t>
            </a:r>
            <a:endParaRPr lang="en-US" smtClean="0"/>
          </a:p>
        </p:txBody>
      </p:sp>
      <p:sp>
        <p:nvSpPr>
          <p:cNvPr id="45060" name="Slide Number Placeholder 3"/>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611676DC-6F3F-49C4-8491-3F15798888CF}" type="slidenum">
              <a:rPr lang="en-US" smtClean="0"/>
              <a:pPr/>
              <a:t>27</a:t>
            </a:fld>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mtClean="0"/>
              <a:t>Law Licenses</a:t>
            </a:r>
          </a:p>
        </p:txBody>
      </p:sp>
      <p:sp>
        <p:nvSpPr>
          <p:cNvPr id="43011" name="Content Placeholder 2"/>
          <p:cNvSpPr>
            <a:spLocks noGrp="1"/>
          </p:cNvSpPr>
          <p:nvPr>
            <p:ph idx="1"/>
          </p:nvPr>
        </p:nvSpPr>
        <p:spPr/>
        <p:txBody>
          <a:bodyPr/>
          <a:lstStyle/>
          <a:p>
            <a:pPr eaLnBrk="1" hangingPunct="1"/>
            <a:r>
              <a:rPr lang="en-US" dirty="0" smtClean="0"/>
              <a:t>Using lawyers as an example, what are the basic legal requirements for getting a license?</a:t>
            </a:r>
          </a:p>
          <a:p>
            <a:pPr eaLnBrk="1" hangingPunct="1"/>
            <a:r>
              <a:rPr lang="en-US" dirty="0" smtClean="0"/>
              <a:t>Are there opportunities for due process hearings?</a:t>
            </a:r>
          </a:p>
          <a:p>
            <a:pPr lvl="1" eaLnBrk="1" hangingPunct="1"/>
            <a:r>
              <a:rPr lang="en-US" dirty="0" smtClean="0"/>
              <a:t>What if you flunk the bar?</a:t>
            </a:r>
          </a:p>
          <a:p>
            <a:pPr lvl="1" eaLnBrk="1" hangingPunct="1"/>
            <a:r>
              <a:rPr lang="en-US" dirty="0" smtClean="0"/>
              <a:t>What if they decide you do not have the character and fitness to take the bar?</a:t>
            </a:r>
          </a:p>
        </p:txBody>
      </p:sp>
      <p:sp>
        <p:nvSpPr>
          <p:cNvPr id="43012" name="Slide Number Placeholder 3"/>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26B9981F-608F-49CA-9733-2E6C3CFE2E48}" type="slidenum">
              <a:rPr lang="en-US" smtClean="0"/>
              <a:pPr/>
              <a:t>28</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9D1C1395-AAF4-47DF-A07C-8C379A915FBB}" type="slidenum">
              <a:rPr lang="en-US" smtClean="0"/>
              <a:pPr/>
              <a:t>3</a:t>
            </a:fld>
            <a:endParaRPr lang="en-US" smtClean="0"/>
          </a:p>
        </p:txBody>
      </p:sp>
      <p:sp>
        <p:nvSpPr>
          <p:cNvPr id="6147" name="Rectangle 2"/>
          <p:cNvSpPr>
            <a:spLocks noGrp="1" noChangeArrowheads="1"/>
          </p:cNvSpPr>
          <p:nvPr>
            <p:ph type="title"/>
          </p:nvPr>
        </p:nvSpPr>
        <p:spPr/>
        <p:txBody>
          <a:bodyPr/>
          <a:lstStyle/>
          <a:p>
            <a:pPr eaLnBrk="1" hangingPunct="1"/>
            <a:r>
              <a:rPr lang="en-US" smtClean="0"/>
              <a:t>Federal Agency Adjudications versus Article III Trials</a:t>
            </a:r>
          </a:p>
        </p:txBody>
      </p:sp>
      <p:sp>
        <p:nvSpPr>
          <p:cNvPr id="6148" name="Rectangle 3"/>
          <p:cNvSpPr>
            <a:spLocks noGrp="1" noChangeArrowheads="1"/>
          </p:cNvSpPr>
          <p:nvPr>
            <p:ph type="body" idx="1"/>
          </p:nvPr>
        </p:nvSpPr>
        <p:spPr/>
        <p:txBody>
          <a:bodyPr/>
          <a:lstStyle/>
          <a:p>
            <a:pPr eaLnBrk="1" hangingPunct="1"/>
            <a:r>
              <a:rPr lang="en-US" sz="2800" dirty="0" smtClean="0"/>
              <a:t>Inquisitorial rather than adversarial</a:t>
            </a:r>
          </a:p>
          <a:p>
            <a:pPr lvl="1" eaLnBrk="1" hangingPunct="1"/>
            <a:r>
              <a:rPr lang="en-US" sz="2800" dirty="0" smtClean="0"/>
              <a:t>What does this mean?</a:t>
            </a:r>
          </a:p>
          <a:p>
            <a:pPr lvl="1" eaLnBrk="1" hangingPunct="1"/>
            <a:r>
              <a:rPr lang="en-US" sz="2800" dirty="0" smtClean="0"/>
              <a:t>How does this change the nature of trials?</a:t>
            </a:r>
          </a:p>
          <a:p>
            <a:pPr lvl="1" eaLnBrk="1" hangingPunct="1"/>
            <a:r>
              <a:rPr lang="en-US" sz="2800" dirty="0" smtClean="0"/>
              <a:t>Why is the norm internationally?</a:t>
            </a:r>
          </a:p>
          <a:p>
            <a:pPr eaLnBrk="1" hangingPunct="1"/>
            <a:r>
              <a:rPr lang="en-US" sz="2800" dirty="0" smtClean="0"/>
              <a:t>Expertise versus impartiality/cluelessness </a:t>
            </a:r>
          </a:p>
          <a:p>
            <a:pPr lvl="1" eaLnBrk="1" hangingPunct="1"/>
            <a:r>
              <a:rPr lang="en-US" sz="2800" dirty="0" smtClean="0"/>
              <a:t>Do we choose federal judges based on expertise in the matter before them?</a:t>
            </a:r>
          </a:p>
          <a:p>
            <a:pPr lvl="1" eaLnBrk="1" hangingPunct="1"/>
            <a:r>
              <a:rPr lang="en-US" sz="2800" dirty="0" smtClean="0"/>
              <a:t>How does an expert judge and an inquisitorial system change the nature of trials?</a:t>
            </a:r>
          </a:p>
        </p:txBody>
      </p:sp>
    </p:spTree>
    <p:extLst>
      <p:ext uri="{BB962C8B-B14F-4D97-AF65-F5344CB8AC3E}">
        <p14:creationId xmlns:p14="http://schemas.microsoft.com/office/powerpoint/2010/main" val="680779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6"/>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07621A3D-8EAC-4CD0-9365-367C46E8497B}" type="slidenum">
              <a:rPr lang="en-US" smtClean="0"/>
              <a:pPr/>
              <a:t>4</a:t>
            </a:fld>
            <a:endParaRPr lang="en-US" smtClean="0"/>
          </a:p>
        </p:txBody>
      </p:sp>
      <p:sp>
        <p:nvSpPr>
          <p:cNvPr id="8195" name="Rectangle 2"/>
          <p:cNvSpPr>
            <a:spLocks noGrp="1" noChangeArrowheads="1"/>
          </p:cNvSpPr>
          <p:nvPr>
            <p:ph type="title"/>
          </p:nvPr>
        </p:nvSpPr>
        <p:spPr/>
        <p:txBody>
          <a:bodyPr/>
          <a:lstStyle/>
          <a:p>
            <a:pPr eaLnBrk="1" hangingPunct="1"/>
            <a:r>
              <a:rPr lang="en-US" smtClean="0"/>
              <a:t>ALJs versus Article III Judges</a:t>
            </a:r>
          </a:p>
        </p:txBody>
      </p:sp>
      <p:sp>
        <p:nvSpPr>
          <p:cNvPr id="8196" name="Rectangle 3"/>
          <p:cNvSpPr>
            <a:spLocks noGrp="1" noChangeArrowheads="1"/>
          </p:cNvSpPr>
          <p:nvPr>
            <p:ph type="body" sz="half" idx="1"/>
          </p:nvPr>
        </p:nvSpPr>
        <p:spPr/>
        <p:txBody>
          <a:bodyPr/>
          <a:lstStyle/>
          <a:p>
            <a:pPr eaLnBrk="1" hangingPunct="1">
              <a:lnSpc>
                <a:spcPct val="90000"/>
              </a:lnSpc>
            </a:pPr>
            <a:r>
              <a:rPr lang="en-US" sz="2400" smtClean="0"/>
              <a:t>Article III Judges</a:t>
            </a:r>
          </a:p>
          <a:p>
            <a:pPr eaLnBrk="1" hangingPunct="1">
              <a:lnSpc>
                <a:spcPct val="90000"/>
              </a:lnSpc>
            </a:pPr>
            <a:r>
              <a:rPr lang="en-US" sz="2400" smtClean="0"/>
              <a:t>Protections</a:t>
            </a:r>
          </a:p>
          <a:p>
            <a:pPr lvl="1" eaLnBrk="1" hangingPunct="1">
              <a:lnSpc>
                <a:spcPct val="90000"/>
              </a:lnSpc>
            </a:pPr>
            <a:r>
              <a:rPr lang="en-US" smtClean="0"/>
              <a:t>Lifetime tenure</a:t>
            </a:r>
          </a:p>
          <a:p>
            <a:pPr lvl="1" eaLnBrk="1" hangingPunct="1">
              <a:lnSpc>
                <a:spcPct val="90000"/>
              </a:lnSpc>
            </a:pPr>
            <a:r>
              <a:rPr lang="en-US" smtClean="0"/>
              <a:t>Cannot reduce salary</a:t>
            </a:r>
          </a:p>
          <a:p>
            <a:pPr lvl="1" eaLnBrk="1" hangingPunct="1">
              <a:lnSpc>
                <a:spcPct val="90000"/>
              </a:lnSpc>
            </a:pPr>
            <a:r>
              <a:rPr lang="en-US" smtClean="0"/>
              <a:t>Cannot fire, only impeach</a:t>
            </a:r>
          </a:p>
          <a:p>
            <a:pPr lvl="1" eaLnBrk="1" hangingPunct="1">
              <a:lnSpc>
                <a:spcPct val="90000"/>
              </a:lnSpc>
            </a:pPr>
            <a:r>
              <a:rPr lang="en-US" smtClean="0"/>
              <a:t>Cannot discipline</a:t>
            </a:r>
          </a:p>
          <a:p>
            <a:pPr eaLnBrk="1" hangingPunct="1">
              <a:lnSpc>
                <a:spcPct val="90000"/>
              </a:lnSpc>
            </a:pPr>
            <a:r>
              <a:rPr lang="en-US" sz="2400" smtClean="0"/>
              <a:t>Why do we have these protections?</a:t>
            </a:r>
          </a:p>
          <a:p>
            <a:pPr eaLnBrk="1" hangingPunct="1">
              <a:lnSpc>
                <a:spcPct val="90000"/>
              </a:lnSpc>
            </a:pPr>
            <a:r>
              <a:rPr lang="en-US" sz="2400" smtClean="0"/>
              <a:t>How are state judges different?</a:t>
            </a:r>
          </a:p>
        </p:txBody>
      </p:sp>
      <p:sp>
        <p:nvSpPr>
          <p:cNvPr id="8197" name="Rectangle 4"/>
          <p:cNvSpPr>
            <a:spLocks noGrp="1" noChangeArrowheads="1"/>
          </p:cNvSpPr>
          <p:nvPr>
            <p:ph type="body" sz="half" idx="2"/>
          </p:nvPr>
        </p:nvSpPr>
        <p:spPr/>
        <p:txBody>
          <a:bodyPr/>
          <a:lstStyle/>
          <a:p>
            <a:pPr eaLnBrk="1" hangingPunct="1">
              <a:lnSpc>
                <a:spcPct val="90000"/>
              </a:lnSpc>
            </a:pPr>
            <a:r>
              <a:rPr lang="en-US" sz="2400" smtClean="0"/>
              <a:t>ALJs</a:t>
            </a:r>
          </a:p>
          <a:p>
            <a:pPr eaLnBrk="1" hangingPunct="1">
              <a:lnSpc>
                <a:spcPct val="90000"/>
              </a:lnSpc>
            </a:pPr>
            <a:r>
              <a:rPr lang="en-US" sz="2400" smtClean="0"/>
              <a:t>Civil service protections</a:t>
            </a:r>
          </a:p>
          <a:p>
            <a:pPr lvl="1" eaLnBrk="1" hangingPunct="1">
              <a:lnSpc>
                <a:spcPct val="90000"/>
              </a:lnSpc>
            </a:pPr>
            <a:r>
              <a:rPr lang="en-US" smtClean="0"/>
              <a:t>Can be fired</a:t>
            </a:r>
          </a:p>
          <a:p>
            <a:pPr lvl="1" eaLnBrk="1" hangingPunct="1">
              <a:lnSpc>
                <a:spcPct val="90000"/>
              </a:lnSpc>
            </a:pPr>
            <a:r>
              <a:rPr lang="en-US" smtClean="0"/>
              <a:t>Can have salary lowered, but hard to do this</a:t>
            </a:r>
          </a:p>
          <a:p>
            <a:pPr lvl="1" eaLnBrk="1" hangingPunct="1">
              <a:lnSpc>
                <a:spcPct val="90000"/>
              </a:lnSpc>
            </a:pPr>
            <a:r>
              <a:rPr lang="en-US" smtClean="0"/>
              <a:t>Can set work standards and discipline</a:t>
            </a:r>
          </a:p>
          <a:p>
            <a:pPr eaLnBrk="1" hangingPunct="1">
              <a:lnSpc>
                <a:spcPct val="90000"/>
              </a:lnSpc>
            </a:pPr>
            <a:r>
              <a:rPr lang="en-US" sz="2400" smtClean="0"/>
              <a:t>How are the pressures different than those on an Article III judge?</a:t>
            </a:r>
          </a:p>
          <a:p>
            <a:pPr eaLnBrk="1" hangingPunct="1">
              <a:lnSpc>
                <a:spcPct val="90000"/>
              </a:lnSpc>
            </a:pPr>
            <a:r>
              <a:rPr lang="en-US" sz="2400" smtClean="0"/>
              <a:t>What about contract ALJs that some states use?</a:t>
            </a:r>
            <a:endParaRPr lang="en-US" smtClean="0"/>
          </a:p>
        </p:txBody>
      </p:sp>
    </p:spTree>
    <p:extLst>
      <p:ext uri="{BB962C8B-B14F-4D97-AF65-F5344CB8AC3E}">
        <p14:creationId xmlns:p14="http://schemas.microsoft.com/office/powerpoint/2010/main" val="4015614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6F716550-2BDC-4863-B59B-5789A351FA6C}" type="slidenum">
              <a:rPr lang="en-US" smtClean="0"/>
              <a:pPr/>
              <a:t>5</a:t>
            </a:fld>
            <a:endParaRPr lang="en-US" smtClean="0"/>
          </a:p>
        </p:txBody>
      </p:sp>
      <p:sp>
        <p:nvSpPr>
          <p:cNvPr id="7171" name="Rectangle 2"/>
          <p:cNvSpPr>
            <a:spLocks noGrp="1" noChangeArrowheads="1"/>
          </p:cNvSpPr>
          <p:nvPr>
            <p:ph type="title"/>
          </p:nvPr>
        </p:nvSpPr>
        <p:spPr/>
        <p:txBody>
          <a:bodyPr/>
          <a:lstStyle/>
          <a:p>
            <a:pPr eaLnBrk="1" hangingPunct="1"/>
            <a:r>
              <a:rPr lang="en-US" smtClean="0"/>
              <a:t>The Core Importance of Expertise in Understanding Agencies</a:t>
            </a:r>
          </a:p>
        </p:txBody>
      </p:sp>
      <p:sp>
        <p:nvSpPr>
          <p:cNvPr id="7172" name="Rectangle 3"/>
          <p:cNvSpPr>
            <a:spLocks noGrp="1" noChangeArrowheads="1"/>
          </p:cNvSpPr>
          <p:nvPr>
            <p:ph type="body" idx="1"/>
          </p:nvPr>
        </p:nvSpPr>
        <p:spPr/>
        <p:txBody>
          <a:bodyPr>
            <a:normAutofit lnSpcReduction="10000"/>
          </a:bodyPr>
          <a:lstStyle/>
          <a:p>
            <a:pPr eaLnBrk="1" hangingPunct="1">
              <a:lnSpc>
                <a:spcPct val="80000"/>
              </a:lnSpc>
              <a:defRPr/>
            </a:pPr>
            <a:r>
              <a:rPr lang="en-US" sz="2800" dirty="0" smtClean="0"/>
              <a:t>A primary reason for congress delegating rulemaking powers to agencies is that the agency has experts in the subject matter</a:t>
            </a:r>
          </a:p>
          <a:p>
            <a:pPr eaLnBrk="1" hangingPunct="1">
              <a:lnSpc>
                <a:spcPct val="80000"/>
              </a:lnSpc>
              <a:defRPr/>
            </a:pPr>
            <a:r>
              <a:rPr lang="en-US" sz="2800" dirty="0" smtClean="0"/>
              <a:t>As we will see later in the section on judicial review, the courts generally defer to agencies. This is based in part on agency expertise.</a:t>
            </a:r>
          </a:p>
          <a:p>
            <a:pPr eaLnBrk="1" hangingPunct="1">
              <a:lnSpc>
                <a:spcPct val="80000"/>
              </a:lnSpc>
              <a:defRPr/>
            </a:pPr>
            <a:r>
              <a:rPr lang="en-US" sz="2800" dirty="0" smtClean="0"/>
              <a:t>Agency adjudications have very different procedures and due process requirements from Article III trials because the decision is being made based on the judge's expertise, not just the presentation of materials by the parties.</a:t>
            </a:r>
          </a:p>
          <a:p>
            <a:pPr eaLnBrk="1" hangingPunct="1">
              <a:lnSpc>
                <a:spcPct val="80000"/>
              </a:lnSpc>
              <a:defRPr/>
            </a:pPr>
            <a:r>
              <a:rPr lang="en-US" sz="2800" dirty="0" smtClean="0"/>
              <a:t>We will see how state efforts to make ALJs impartial undermine this core value.</a:t>
            </a:r>
          </a:p>
        </p:txBody>
      </p:sp>
    </p:spTree>
    <p:extLst>
      <p:ext uri="{BB962C8B-B14F-4D97-AF65-F5344CB8AC3E}">
        <p14:creationId xmlns:p14="http://schemas.microsoft.com/office/powerpoint/2010/main" val="868607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98C48882-D5E0-44F0-BBF8-AEBE33B971A7}" type="slidenum">
              <a:rPr lang="en-US" smtClean="0"/>
              <a:pPr/>
              <a:t>6</a:t>
            </a:fld>
            <a:endParaRPr lang="en-US" smtClean="0"/>
          </a:p>
        </p:txBody>
      </p:sp>
      <p:sp>
        <p:nvSpPr>
          <p:cNvPr id="25603" name="Rectangle 2"/>
          <p:cNvSpPr>
            <a:spLocks noGrp="1" noChangeArrowheads="1"/>
          </p:cNvSpPr>
          <p:nvPr>
            <p:ph type="title"/>
          </p:nvPr>
        </p:nvSpPr>
        <p:spPr/>
        <p:txBody>
          <a:bodyPr/>
          <a:lstStyle/>
          <a:p>
            <a:pPr eaLnBrk="1" hangingPunct="1"/>
            <a:r>
              <a:rPr lang="en-US" smtClean="0"/>
              <a:t>Notice</a:t>
            </a:r>
          </a:p>
        </p:txBody>
      </p:sp>
      <p:sp>
        <p:nvSpPr>
          <p:cNvPr id="25604" name="Rectangle 3"/>
          <p:cNvSpPr>
            <a:spLocks noGrp="1" noChangeArrowheads="1"/>
          </p:cNvSpPr>
          <p:nvPr>
            <p:ph type="body" idx="1"/>
          </p:nvPr>
        </p:nvSpPr>
        <p:spPr/>
        <p:txBody>
          <a:bodyPr/>
          <a:lstStyle/>
          <a:p>
            <a:pPr eaLnBrk="1" hangingPunct="1"/>
            <a:r>
              <a:rPr lang="en-US" smtClean="0"/>
              <a:t>What is notice?</a:t>
            </a:r>
          </a:p>
          <a:p>
            <a:pPr eaLnBrk="1" hangingPunct="1"/>
            <a:r>
              <a:rPr lang="en-US" smtClean="0"/>
              <a:t>Why is it required?</a:t>
            </a:r>
          </a:p>
          <a:p>
            <a:pPr eaLnBrk="1" hangingPunct="1"/>
            <a:r>
              <a:rPr lang="en-US" smtClean="0"/>
              <a:t>What has to be provided in the notice?</a:t>
            </a:r>
          </a:p>
          <a:p>
            <a:pPr eaLnBrk="1" hangingPunct="1"/>
            <a:r>
              <a:rPr lang="en-US" smtClean="0"/>
              <a:t>What can complicate notice?</a:t>
            </a:r>
          </a:p>
          <a:p>
            <a:pPr lvl="1" eaLnBrk="1" hangingPunct="1"/>
            <a:r>
              <a:rPr lang="en-US" smtClean="0"/>
              <a:t>What about in immigration?</a:t>
            </a:r>
          </a:p>
          <a:p>
            <a:pPr lvl="1" eaLnBrk="1" hangingPunct="1"/>
            <a:r>
              <a:rPr lang="en-US" smtClean="0"/>
              <a:t>Welfare benefits?</a:t>
            </a:r>
          </a:p>
        </p:txBody>
      </p:sp>
    </p:spTree>
    <p:extLst>
      <p:ext uri="{BB962C8B-B14F-4D97-AF65-F5344CB8AC3E}">
        <p14:creationId xmlns:p14="http://schemas.microsoft.com/office/powerpoint/2010/main" val="915679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71BCEFFF-7A99-49E8-9F48-186234F580FB}" type="slidenum">
              <a:rPr lang="en-US" smtClean="0"/>
              <a:pPr/>
              <a:t>7</a:t>
            </a:fld>
            <a:endParaRPr lang="en-US" smtClean="0"/>
          </a:p>
        </p:txBody>
      </p:sp>
      <p:sp>
        <p:nvSpPr>
          <p:cNvPr id="26627" name="Rectangle 2"/>
          <p:cNvSpPr>
            <a:spLocks noGrp="1" noChangeArrowheads="1"/>
          </p:cNvSpPr>
          <p:nvPr>
            <p:ph type="title"/>
          </p:nvPr>
        </p:nvSpPr>
        <p:spPr/>
        <p:txBody>
          <a:bodyPr/>
          <a:lstStyle/>
          <a:p>
            <a:pPr eaLnBrk="1" hangingPunct="1"/>
            <a:r>
              <a:rPr lang="en-US" smtClean="0"/>
              <a:t>Burden of Proof </a:t>
            </a:r>
          </a:p>
        </p:txBody>
      </p:sp>
      <p:sp>
        <p:nvSpPr>
          <p:cNvPr id="26628" name="Rectangle 3"/>
          <p:cNvSpPr>
            <a:spLocks noGrp="1" noChangeArrowheads="1"/>
          </p:cNvSpPr>
          <p:nvPr>
            <p:ph type="body" idx="1"/>
          </p:nvPr>
        </p:nvSpPr>
        <p:spPr>
          <a:xfrm>
            <a:off x="304800" y="2057400"/>
            <a:ext cx="8534400" cy="4572000"/>
          </a:xfrm>
        </p:spPr>
        <p:txBody>
          <a:bodyPr/>
          <a:lstStyle/>
          <a:p>
            <a:pPr eaLnBrk="1" hangingPunct="1">
              <a:lnSpc>
                <a:spcPct val="90000"/>
              </a:lnSpc>
            </a:pPr>
            <a:r>
              <a:rPr lang="en-US" sz="2800" smtClean="0"/>
              <a:t>Who has the burden of proof in an administrative proceeding?</a:t>
            </a:r>
          </a:p>
          <a:p>
            <a:pPr lvl="1" eaLnBrk="1" hangingPunct="1">
              <a:lnSpc>
                <a:spcPct val="90000"/>
              </a:lnSpc>
            </a:pPr>
            <a:r>
              <a:rPr lang="en-US" sz="2800" smtClean="0"/>
              <a:t>What is the Social Security Disability example?</a:t>
            </a:r>
          </a:p>
          <a:p>
            <a:pPr lvl="1" eaLnBrk="1" hangingPunct="1">
              <a:lnSpc>
                <a:spcPct val="90000"/>
              </a:lnSpc>
            </a:pPr>
            <a:r>
              <a:rPr lang="en-US" sz="2800" smtClean="0"/>
              <a:t>What is the order in this example?</a:t>
            </a:r>
          </a:p>
          <a:p>
            <a:pPr lvl="1" eaLnBrk="1" hangingPunct="1">
              <a:lnSpc>
                <a:spcPct val="90000"/>
              </a:lnSpc>
            </a:pPr>
            <a:r>
              <a:rPr lang="en-US" sz="2800" smtClean="0"/>
              <a:t>Sometimes the movant is not clear - SSI recertification</a:t>
            </a:r>
          </a:p>
          <a:p>
            <a:pPr eaLnBrk="1" hangingPunct="1">
              <a:lnSpc>
                <a:spcPct val="90000"/>
              </a:lnSpc>
            </a:pPr>
            <a:r>
              <a:rPr lang="en-US" sz="2800" smtClean="0"/>
              <a:t>This follows the judicial notion of burden of persuasion, which can be different from the burden of going forward or the burden of production.</a:t>
            </a:r>
          </a:p>
        </p:txBody>
      </p:sp>
    </p:spTree>
    <p:extLst>
      <p:ext uri="{BB962C8B-B14F-4D97-AF65-F5344CB8AC3E}">
        <p14:creationId xmlns:p14="http://schemas.microsoft.com/office/powerpoint/2010/main" val="14927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Shifting the Burden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Old welfare system - </a:t>
            </a:r>
            <a:r>
              <a:rPr lang="en-US" i="1" dirty="0" smtClean="0"/>
              <a:t>Goldberg</a:t>
            </a:r>
          </a:p>
          <a:p>
            <a:pPr lvl="1"/>
            <a:r>
              <a:rPr lang="en-US" dirty="0" smtClean="0"/>
              <a:t>Beneficiary gets benefit until agency moves to disqualify</a:t>
            </a:r>
          </a:p>
          <a:p>
            <a:r>
              <a:rPr lang="en-US" dirty="0" smtClean="0"/>
              <a:t>New system - TANF</a:t>
            </a:r>
          </a:p>
          <a:p>
            <a:pPr lvl="1"/>
            <a:r>
              <a:rPr lang="en-US" dirty="0" smtClean="0"/>
              <a:t>Benefits have limited term</a:t>
            </a:r>
          </a:p>
          <a:p>
            <a:pPr lvl="1"/>
            <a:r>
              <a:rPr lang="en-US" dirty="0" smtClean="0"/>
              <a:t>No action necessary to terminate benefits.</a:t>
            </a:r>
          </a:p>
          <a:p>
            <a:r>
              <a:rPr lang="en-US" dirty="0" smtClean="0"/>
              <a:t>Recertification schedules</a:t>
            </a:r>
          </a:p>
          <a:p>
            <a:pPr lvl="1"/>
            <a:r>
              <a:rPr lang="en-US" dirty="0" smtClean="0"/>
              <a:t>Shift the burden to recipient to show qualifications.</a:t>
            </a:r>
          </a:p>
          <a:p>
            <a:pPr lvl="1"/>
            <a:r>
              <a:rPr lang="en-US" dirty="0" smtClean="0"/>
              <a:t>License renewals can do the same.</a:t>
            </a:r>
          </a:p>
          <a:p>
            <a:pPr lvl="1"/>
            <a:endParaRPr lang="en-US" dirty="0"/>
          </a:p>
        </p:txBody>
      </p:sp>
      <p:sp>
        <p:nvSpPr>
          <p:cNvPr id="4" name="Slide Number Placeholder 3"/>
          <p:cNvSpPr>
            <a:spLocks noGrp="1"/>
          </p:cNvSpPr>
          <p:nvPr>
            <p:ph type="sldNum" sz="quarter" idx="12"/>
          </p:nvPr>
        </p:nvSpPr>
        <p:spPr/>
        <p:txBody>
          <a:bodyPr/>
          <a:lstStyle/>
          <a:p>
            <a:pPr>
              <a:defRPr/>
            </a:pPr>
            <a:fld id="{416C8FB0-355B-47A8-956A-7C13DBC2CA59}" type="slidenum">
              <a:rPr lang="en-US" smtClean="0"/>
              <a:pPr>
                <a:defRPr/>
              </a:pPr>
              <a:t>8</a:t>
            </a:fld>
            <a:endParaRPr lang="en-US"/>
          </a:p>
        </p:txBody>
      </p:sp>
    </p:spTree>
    <p:extLst>
      <p:ext uri="{BB962C8B-B14F-4D97-AF65-F5344CB8AC3E}">
        <p14:creationId xmlns:p14="http://schemas.microsoft.com/office/powerpoint/2010/main" val="2995005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Standard of Proof </a:t>
            </a:r>
          </a:p>
        </p:txBody>
      </p:sp>
      <p:sp>
        <p:nvSpPr>
          <p:cNvPr id="3" name="Content Placeholder 2"/>
          <p:cNvSpPr>
            <a:spLocks noGrp="1"/>
          </p:cNvSpPr>
          <p:nvPr>
            <p:ph idx="1"/>
          </p:nvPr>
        </p:nvSpPr>
        <p:spPr/>
        <p:txBody>
          <a:bodyPr>
            <a:normAutofit fontScale="92500" lnSpcReduction="20000"/>
          </a:bodyPr>
          <a:lstStyle/>
          <a:p>
            <a:pPr eaLnBrk="1" hangingPunct="1">
              <a:lnSpc>
                <a:spcPct val="90000"/>
              </a:lnSpc>
              <a:defRPr/>
            </a:pPr>
            <a:r>
              <a:rPr lang="en-US" dirty="0" smtClean="0"/>
              <a:t>What is the standard of proof required in an agency proceeding, unless otherwise specified in the law?</a:t>
            </a:r>
          </a:p>
          <a:p>
            <a:pPr eaLnBrk="1" hangingPunct="1">
              <a:lnSpc>
                <a:spcPct val="90000"/>
              </a:lnSpc>
              <a:defRPr/>
            </a:pPr>
            <a:r>
              <a:rPr lang="en-US" dirty="0" smtClean="0"/>
              <a:t>Are there other standards in administrative proceedings?</a:t>
            </a:r>
          </a:p>
          <a:p>
            <a:pPr lvl="1" eaLnBrk="1" hangingPunct="1">
              <a:lnSpc>
                <a:spcPct val="90000"/>
              </a:lnSpc>
              <a:defRPr/>
            </a:pPr>
            <a:r>
              <a:rPr lang="en-US" dirty="0" smtClean="0"/>
              <a:t>The United States Supreme Court has upheld a clear and convincing standard in mental health commitments.</a:t>
            </a:r>
          </a:p>
          <a:p>
            <a:pPr lvl="1" eaLnBrk="1" hangingPunct="1">
              <a:lnSpc>
                <a:spcPct val="90000"/>
              </a:lnSpc>
              <a:defRPr/>
            </a:pPr>
            <a:r>
              <a:rPr lang="en-US" dirty="0" smtClean="0"/>
              <a:t>Congress is free to require even higher standards of proof.</a:t>
            </a:r>
          </a:p>
          <a:p>
            <a:pPr eaLnBrk="1" hangingPunct="1">
              <a:lnSpc>
                <a:spcPct val="90000"/>
              </a:lnSpc>
              <a:defRPr/>
            </a:pPr>
            <a:r>
              <a:rPr lang="en-US" dirty="0" smtClean="0"/>
              <a:t>When we learn about judicial deference to agencies, we will rethink what preponderance of the evidence really means.</a:t>
            </a:r>
            <a:endParaRPr lang="en-US" dirty="0"/>
          </a:p>
        </p:txBody>
      </p:sp>
      <p:sp>
        <p:nvSpPr>
          <p:cNvPr id="27652" name="Slide Number Placeholder 3"/>
          <p:cNvSpPr>
            <a:spLocks noGrp="1"/>
          </p:cNvSpPr>
          <p:nvPr>
            <p:ph type="sldNum" sz="quarter" idx="12"/>
          </p:nvPr>
        </p:nvSpPr>
        <p:spPr>
          <a:noFill/>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fld id="{4F75FE0B-FC82-4F4F-9EE7-617A10C7CD47}" type="slidenum">
              <a:rPr lang="en-US" smtClean="0"/>
              <a:pPr/>
              <a:t>9</a:t>
            </a:fld>
            <a:endParaRPr lang="en-US" smtClean="0"/>
          </a:p>
        </p:txBody>
      </p:sp>
    </p:spTree>
    <p:extLst>
      <p:ext uri="{BB962C8B-B14F-4D97-AF65-F5344CB8AC3E}">
        <p14:creationId xmlns:p14="http://schemas.microsoft.com/office/powerpoint/2010/main" val="303568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 - modified</Template>
  <TotalTime>3045</TotalTime>
  <Words>1658</Words>
  <Application>Microsoft Office PowerPoint</Application>
  <PresentationFormat>On-screen Show (4:3)</PresentationFormat>
  <Paragraphs>187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Blends</vt:lpstr>
      <vt:lpstr>Chapter 3 Introduction to Adjudications</vt:lpstr>
      <vt:lpstr>Adjudication Procedure</vt:lpstr>
      <vt:lpstr>Federal Agency Adjudications versus Article III Trials</vt:lpstr>
      <vt:lpstr>ALJs versus Article III Judges</vt:lpstr>
      <vt:lpstr>The Core Importance of Expertise in Understanding Agencies</vt:lpstr>
      <vt:lpstr>Notice</vt:lpstr>
      <vt:lpstr>Burden of Proof </vt:lpstr>
      <vt:lpstr>Shifting the Burden</vt:lpstr>
      <vt:lpstr>Standard of Proof </vt:lpstr>
      <vt:lpstr>Rules of Evidence in Administrative Proceedings (Formal and Informal)</vt:lpstr>
      <vt:lpstr>Hearsay</vt:lpstr>
      <vt:lpstr>Discovery</vt:lpstr>
      <vt:lpstr>Federal ALJs</vt:lpstr>
      <vt:lpstr>What is the Legal Status of an ALJ's Opinion?</vt:lpstr>
      <vt:lpstr>Stopped here</vt:lpstr>
      <vt:lpstr>Ex Parte Communications Art III Trials v. Adjudications</vt:lpstr>
      <vt:lpstr>Ex parte Communications in Formal Adjudications</vt:lpstr>
      <vt:lpstr>Separation of Functions</vt:lpstr>
      <vt:lpstr>5 U.S.C. §554(d)</vt:lpstr>
      <vt:lpstr>EPA Example</vt:lpstr>
      <vt:lpstr>Consumer Product Safety Commission Example</vt:lpstr>
      <vt:lpstr>Licensing and Permitting as Non-Trial Adjudications</vt:lpstr>
      <vt:lpstr>Administrative Cost Issues</vt:lpstr>
      <vt:lpstr>Licensing under the APA</vt:lpstr>
      <vt:lpstr>Disciplining License Holders - Section 558</vt:lpstr>
      <vt:lpstr>LA Law Note - Title 49, Chapter 13, §961. Licenses</vt:lpstr>
      <vt:lpstr>Bias in Licensing Boards</vt:lpstr>
      <vt:lpstr>Law Licenses</vt:lpstr>
    </vt:vector>
  </TitlesOfParts>
  <Company>Law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 P Richards</dc:creator>
  <cp:lastModifiedBy>Edward P Richards</cp:lastModifiedBy>
  <cp:revision>223</cp:revision>
  <dcterms:created xsi:type="dcterms:W3CDTF">2005-09-15T17:44:08Z</dcterms:created>
  <dcterms:modified xsi:type="dcterms:W3CDTF">2013-02-21T15:05:40Z</dcterms:modified>
</cp:coreProperties>
</file>