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sldIdLst>
    <p:sldId id="256" r:id="rId2"/>
    <p:sldId id="293" r:id="rId3"/>
    <p:sldId id="288" r:id="rId4"/>
    <p:sldId id="289" r:id="rId5"/>
    <p:sldId id="290" r:id="rId6"/>
    <p:sldId id="291" r:id="rId7"/>
    <p:sldId id="292" r:id="rId8"/>
    <p:sldId id="259" r:id="rId9"/>
    <p:sldId id="260" r:id="rId10"/>
    <p:sldId id="261" r:id="rId11"/>
    <p:sldId id="306" r:id="rId12"/>
    <p:sldId id="278" r:id="rId13"/>
    <p:sldId id="294" r:id="rId14"/>
    <p:sldId id="295" r:id="rId15"/>
    <p:sldId id="297" r:id="rId16"/>
    <p:sldId id="296" r:id="rId17"/>
    <p:sldId id="298" r:id="rId18"/>
    <p:sldId id="299" r:id="rId19"/>
    <p:sldId id="300" r:id="rId20"/>
    <p:sldId id="301" r:id="rId21"/>
    <p:sldId id="307" r:id="rId22"/>
    <p:sldId id="302" r:id="rId23"/>
    <p:sldId id="303" r:id="rId24"/>
    <p:sldId id="304" r:id="rId25"/>
    <p:sldId id="305"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36" autoAdjust="0"/>
    <p:restoredTop sz="86369" autoAdjust="0"/>
  </p:normalViewPr>
  <p:slideViewPr>
    <p:cSldViewPr>
      <p:cViewPr varScale="1">
        <p:scale>
          <a:sx n="68" d="100"/>
          <a:sy n="68" d="100"/>
        </p:scale>
        <p:origin x="-9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C2F8EF-C0CA-4667-8780-1B4900FADE51}" type="datetimeFigureOut">
              <a:rPr lang="en-US" smtClean="0"/>
              <a:t>4/23/2013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06303F-5C77-4402-A3F5-2B76A0655B25}" type="slidenum">
              <a:rPr lang="en-US" smtClean="0"/>
              <a:t>‹#›</a:t>
            </a:fld>
            <a:endParaRPr lang="en-US"/>
          </a:p>
        </p:txBody>
      </p:sp>
    </p:spTree>
    <p:extLst>
      <p:ext uri="{BB962C8B-B14F-4D97-AF65-F5344CB8AC3E}">
        <p14:creationId xmlns:p14="http://schemas.microsoft.com/office/powerpoint/2010/main" val="2735789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D791345-3EF0-4D88-BEA8-C85F4F264AA2}" type="slidenum">
              <a:rPr lang="en-US">
                <a:latin typeface="Arial" charset="0"/>
              </a:rPr>
              <a:pPr/>
              <a:t>22</a:t>
            </a:fld>
            <a:endParaRPr lang="en-US">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r>
              <a:rPr lang="en-US" smtClean="0"/>
              <a:t>Berkovitz</a:t>
            </a:r>
          </a:p>
          <a:p>
            <a:pPr eaLnBrk="1" hangingPunct="1"/>
            <a:endParaRPr lang="en-US" smtClean="0"/>
          </a:p>
          <a:p>
            <a:pPr eaLnBrk="1" hangingPunct="1"/>
            <a:r>
              <a:rPr lang="en-US" smtClean="0"/>
              <a:t>25% of the oysters were consumed at the table.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1B0C58D2-4F3B-4E69-A191-BE90F68B7F9F}" type="slidenum">
              <a:rPr lang="en-US"/>
              <a:pPr>
                <a:defRPr/>
              </a:pPr>
              <a:t>‹#›</a:t>
            </a:fld>
            <a:endParaRPr lang="en-US"/>
          </a:p>
        </p:txBody>
      </p:sp>
    </p:spTree>
    <p:extLst>
      <p:ext uri="{BB962C8B-B14F-4D97-AF65-F5344CB8AC3E}">
        <p14:creationId xmlns:p14="http://schemas.microsoft.com/office/powerpoint/2010/main" val="4054161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9BDDEA3-2385-4CD5-91B1-2A799646C9CB}" type="slidenum">
              <a:rPr lang="en-US"/>
              <a:pPr>
                <a:defRPr/>
              </a:pPr>
              <a:t>‹#›</a:t>
            </a:fld>
            <a:endParaRPr lang="en-US"/>
          </a:p>
        </p:txBody>
      </p:sp>
    </p:spTree>
    <p:extLst>
      <p:ext uri="{BB962C8B-B14F-4D97-AF65-F5344CB8AC3E}">
        <p14:creationId xmlns:p14="http://schemas.microsoft.com/office/powerpoint/2010/main" val="1130106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214313"/>
            <a:ext cx="2159000" cy="6338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14313"/>
            <a:ext cx="6327775" cy="6338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A53EB1C-7AB8-4DFC-A7DD-622944821F19}" type="slidenum">
              <a:rPr lang="en-US"/>
              <a:pPr>
                <a:defRPr/>
              </a:pPr>
              <a:t>‹#›</a:t>
            </a:fld>
            <a:endParaRPr lang="en-US"/>
          </a:p>
        </p:txBody>
      </p:sp>
    </p:spTree>
    <p:extLst>
      <p:ext uri="{BB962C8B-B14F-4D97-AF65-F5344CB8AC3E}">
        <p14:creationId xmlns:p14="http://schemas.microsoft.com/office/powerpoint/2010/main" val="2483712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1D2D980-354E-473A-B743-3601F9D26891}" type="slidenum">
              <a:rPr lang="en-US"/>
              <a:pPr>
                <a:defRPr/>
              </a:pPr>
              <a:t>‹#›</a:t>
            </a:fld>
            <a:endParaRPr lang="en-US"/>
          </a:p>
        </p:txBody>
      </p:sp>
    </p:spTree>
    <p:extLst>
      <p:ext uri="{BB962C8B-B14F-4D97-AF65-F5344CB8AC3E}">
        <p14:creationId xmlns:p14="http://schemas.microsoft.com/office/powerpoint/2010/main" val="419691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B03238D-5FE5-4C5E-85A9-51BC7C7B7B51}" type="slidenum">
              <a:rPr lang="en-US"/>
              <a:pPr>
                <a:defRPr/>
              </a:pPr>
              <a:t>‹#›</a:t>
            </a:fld>
            <a:endParaRPr lang="en-US"/>
          </a:p>
        </p:txBody>
      </p:sp>
    </p:spTree>
    <p:extLst>
      <p:ext uri="{BB962C8B-B14F-4D97-AF65-F5344CB8AC3E}">
        <p14:creationId xmlns:p14="http://schemas.microsoft.com/office/powerpoint/2010/main" val="401398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7ADF528A-12F2-4C96-8FD3-F58FA51BA629}" type="slidenum">
              <a:rPr lang="en-US"/>
              <a:pPr>
                <a:defRPr/>
              </a:pPr>
              <a:t>‹#›</a:t>
            </a:fld>
            <a:endParaRPr lang="en-US"/>
          </a:p>
        </p:txBody>
      </p:sp>
    </p:spTree>
    <p:extLst>
      <p:ext uri="{BB962C8B-B14F-4D97-AF65-F5344CB8AC3E}">
        <p14:creationId xmlns:p14="http://schemas.microsoft.com/office/powerpoint/2010/main" val="49925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C53D4AE5-D23F-4699-AED0-04F5F523E457}" type="slidenum">
              <a:rPr lang="en-US"/>
              <a:pPr>
                <a:defRPr/>
              </a:pPr>
              <a:t>‹#›</a:t>
            </a:fld>
            <a:endParaRPr lang="en-US"/>
          </a:p>
        </p:txBody>
      </p:sp>
    </p:spTree>
    <p:extLst>
      <p:ext uri="{BB962C8B-B14F-4D97-AF65-F5344CB8AC3E}">
        <p14:creationId xmlns:p14="http://schemas.microsoft.com/office/powerpoint/2010/main" val="281241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13C304E9-F46C-4F64-8420-5DA1E473C4C9}" type="slidenum">
              <a:rPr lang="en-US"/>
              <a:pPr>
                <a:defRPr/>
              </a:pPr>
              <a:t>‹#›</a:t>
            </a:fld>
            <a:endParaRPr lang="en-US"/>
          </a:p>
        </p:txBody>
      </p:sp>
    </p:spTree>
    <p:extLst>
      <p:ext uri="{BB962C8B-B14F-4D97-AF65-F5344CB8AC3E}">
        <p14:creationId xmlns:p14="http://schemas.microsoft.com/office/powerpoint/2010/main" val="3700999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C92DD868-F4E5-423E-942F-0549F7ADF494}" type="slidenum">
              <a:rPr lang="en-US"/>
              <a:pPr>
                <a:defRPr/>
              </a:pPr>
              <a:t>‹#›</a:t>
            </a:fld>
            <a:endParaRPr lang="en-US"/>
          </a:p>
        </p:txBody>
      </p:sp>
    </p:spTree>
    <p:extLst>
      <p:ext uri="{BB962C8B-B14F-4D97-AF65-F5344CB8AC3E}">
        <p14:creationId xmlns:p14="http://schemas.microsoft.com/office/powerpoint/2010/main" val="792175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E9C7533-C745-4116-9FD2-B54FBC68727F}" type="slidenum">
              <a:rPr lang="en-US"/>
              <a:pPr>
                <a:defRPr/>
              </a:pPr>
              <a:t>‹#›</a:t>
            </a:fld>
            <a:endParaRPr lang="en-US"/>
          </a:p>
        </p:txBody>
      </p:sp>
    </p:spTree>
    <p:extLst>
      <p:ext uri="{BB962C8B-B14F-4D97-AF65-F5344CB8AC3E}">
        <p14:creationId xmlns:p14="http://schemas.microsoft.com/office/powerpoint/2010/main" val="4039167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2B91C5B0-9F21-47BA-A767-40FC1BB3466C}" type="slidenum">
              <a:rPr lang="en-US"/>
              <a:pPr>
                <a:defRPr/>
              </a:pPr>
              <a:t>‹#›</a:t>
            </a:fld>
            <a:endParaRPr lang="en-US"/>
          </a:p>
        </p:txBody>
      </p:sp>
    </p:spTree>
    <p:extLst>
      <p:ext uri="{BB962C8B-B14F-4D97-AF65-F5344CB8AC3E}">
        <p14:creationId xmlns:p14="http://schemas.microsoft.com/office/powerpoint/2010/main" val="2302255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304800" y="2057400"/>
            <a:ext cx="853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2DE71E6F-2DE4-467F-ADFE-259404FCB42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3200" b="1">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Tahoma" pitchFamily="34" charset="0"/>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Tahoma" pitchFamily="34" charset="0"/>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hrsa.gov/vaccinecompensation/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Suing the Federal Government</a:t>
            </a:r>
          </a:p>
        </p:txBody>
      </p:sp>
      <p:sp>
        <p:nvSpPr>
          <p:cNvPr id="3075" name="Rectangle 3"/>
          <p:cNvSpPr>
            <a:spLocks noGrp="1" noChangeArrowheads="1"/>
          </p:cNvSpPr>
          <p:nvPr>
            <p:ph type="subTitle" idx="1"/>
          </p:nvPr>
        </p:nvSpPr>
        <p:spPr/>
        <p:txBody>
          <a:bodyPr/>
          <a:lstStyle/>
          <a:p>
            <a:pPr eaLnBrk="1" hangingPunct="1"/>
            <a:r>
              <a:rPr lang="en-US" dirty="0" smtClean="0"/>
              <a:t>FTCA II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Agency Liability</a:t>
            </a:r>
          </a:p>
        </p:txBody>
      </p:sp>
      <p:sp>
        <p:nvSpPr>
          <p:cNvPr id="22531" name="Rectangle 3"/>
          <p:cNvSpPr>
            <a:spLocks noGrp="1" noChangeArrowheads="1"/>
          </p:cNvSpPr>
          <p:nvPr>
            <p:ph type="body" idx="1"/>
          </p:nvPr>
        </p:nvSpPr>
        <p:spPr/>
        <p:txBody>
          <a:bodyPr/>
          <a:lstStyle/>
          <a:p>
            <a:pPr eaLnBrk="1" hangingPunct="1"/>
            <a:r>
              <a:rPr lang="en-US" sz="3600" dirty="0" smtClean="0"/>
              <a:t>Why was the FDA liable in </a:t>
            </a:r>
            <a:r>
              <a:rPr lang="en-US" sz="3600" i="1" dirty="0" err="1" smtClean="0"/>
              <a:t>Berkovitz</a:t>
            </a:r>
            <a:r>
              <a:rPr lang="en-US" sz="3600" dirty="0" smtClean="0"/>
              <a:t>?</a:t>
            </a:r>
          </a:p>
          <a:p>
            <a:pPr eaLnBrk="1" hangingPunct="1"/>
            <a:r>
              <a:rPr lang="en-US" sz="3600" dirty="0" smtClean="0"/>
              <a:t>How could the FDA have worded the regulations to avoid this sort of liability?</a:t>
            </a:r>
          </a:p>
          <a:p>
            <a:pPr eaLnBrk="1" hangingPunct="1"/>
            <a:r>
              <a:rPr lang="en-US" sz="3600" dirty="0" smtClean="0"/>
              <a:t>Why might that have raised a red flag during notice and comment?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Epilog</a:t>
            </a:r>
            <a:endParaRPr lang="en-US" dirty="0"/>
          </a:p>
        </p:txBody>
      </p:sp>
      <p:sp>
        <p:nvSpPr>
          <p:cNvPr id="3" name="Content Placeholder 2"/>
          <p:cNvSpPr>
            <a:spLocks noGrp="1"/>
          </p:cNvSpPr>
          <p:nvPr>
            <p:ph idx="1"/>
          </p:nvPr>
        </p:nvSpPr>
        <p:spPr/>
        <p:txBody>
          <a:bodyPr/>
          <a:lstStyle/>
          <a:p>
            <a:r>
              <a:rPr lang="en-US" dirty="0" smtClean="0">
                <a:hlinkClick r:id="rId2"/>
              </a:rPr>
              <a:t>National Childhood Vaccine Injury Compensation Act</a:t>
            </a:r>
            <a:endParaRPr lang="en-US" dirty="0" smtClean="0"/>
          </a:p>
          <a:p>
            <a:r>
              <a:rPr lang="en-US" dirty="0" smtClean="0"/>
              <a:t>Autism Scam</a:t>
            </a:r>
          </a:p>
          <a:p>
            <a:pPr lvl="1"/>
            <a:r>
              <a:rPr lang="en-US" dirty="0" smtClean="0"/>
              <a:t>Based on fraudulent research</a:t>
            </a:r>
          </a:p>
          <a:p>
            <a:pPr lvl="1"/>
            <a:r>
              <a:rPr lang="en-US" dirty="0" smtClean="0"/>
              <a:t>Tries to get around the act by blaming the preservative</a:t>
            </a:r>
          </a:p>
          <a:p>
            <a:r>
              <a:rPr lang="en-US" dirty="0" smtClean="0"/>
              <a:t>Attacks on adult vaccines like anthrax</a:t>
            </a:r>
          </a:p>
          <a:p>
            <a:r>
              <a:rPr lang="en-US" dirty="0" smtClean="0"/>
              <a:t>Undermined the vaccine law system</a:t>
            </a:r>
            <a:endParaRPr lang="en-US" dirty="0"/>
          </a:p>
        </p:txBody>
      </p:sp>
    </p:spTree>
    <p:extLst>
      <p:ext uri="{BB962C8B-B14F-4D97-AF65-F5344CB8AC3E}">
        <p14:creationId xmlns:p14="http://schemas.microsoft.com/office/powerpoint/2010/main" val="36264022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Pandemic Flu Vaccines</a:t>
            </a:r>
          </a:p>
        </p:txBody>
      </p:sp>
      <p:sp>
        <p:nvSpPr>
          <p:cNvPr id="48131" name="Rectangle 3"/>
          <p:cNvSpPr>
            <a:spLocks noGrp="1" noChangeArrowheads="1"/>
          </p:cNvSpPr>
          <p:nvPr>
            <p:ph type="body" idx="1"/>
          </p:nvPr>
        </p:nvSpPr>
        <p:spPr/>
        <p:txBody>
          <a:bodyPr>
            <a:normAutofit fontScale="92500" lnSpcReduction="10000"/>
          </a:bodyPr>
          <a:lstStyle/>
          <a:p>
            <a:pPr eaLnBrk="1" hangingPunct="1">
              <a:lnSpc>
                <a:spcPct val="90000"/>
              </a:lnSpc>
              <a:defRPr/>
            </a:pPr>
            <a:r>
              <a:rPr lang="en-US" dirty="0" smtClean="0"/>
              <a:t>What are the legal issues?</a:t>
            </a:r>
          </a:p>
          <a:p>
            <a:pPr eaLnBrk="1" hangingPunct="1">
              <a:lnSpc>
                <a:spcPct val="90000"/>
              </a:lnSpc>
              <a:defRPr/>
            </a:pPr>
            <a:r>
              <a:rPr lang="en-US" dirty="0" smtClean="0"/>
              <a:t>How can the feds deal with these?</a:t>
            </a:r>
          </a:p>
          <a:p>
            <a:pPr eaLnBrk="1" hangingPunct="1">
              <a:lnSpc>
                <a:spcPct val="90000"/>
              </a:lnSpc>
              <a:defRPr/>
            </a:pPr>
            <a:r>
              <a:rPr lang="en-US" dirty="0" smtClean="0"/>
              <a:t>What about rolling out an experimental vaccine?</a:t>
            </a:r>
          </a:p>
          <a:p>
            <a:pPr eaLnBrk="1" hangingPunct="1">
              <a:lnSpc>
                <a:spcPct val="90000"/>
              </a:lnSpc>
              <a:defRPr/>
            </a:pPr>
            <a:r>
              <a:rPr lang="en-US" dirty="0" smtClean="0"/>
              <a:t>What if the feds make you take the experimental vaccine?</a:t>
            </a:r>
          </a:p>
          <a:p>
            <a:pPr lvl="1" eaLnBrk="1" hangingPunct="1">
              <a:lnSpc>
                <a:spcPct val="90000"/>
              </a:lnSpc>
              <a:defRPr/>
            </a:pPr>
            <a:r>
              <a:rPr lang="en-US" dirty="0" smtClean="0"/>
              <a:t>And it harms you?</a:t>
            </a:r>
          </a:p>
          <a:p>
            <a:pPr lvl="1" eaLnBrk="1" hangingPunct="1">
              <a:lnSpc>
                <a:spcPct val="90000"/>
              </a:lnSpc>
              <a:defRPr/>
            </a:pPr>
            <a:r>
              <a:rPr lang="en-US" dirty="0" smtClean="0"/>
              <a:t>What does Allen tell us?</a:t>
            </a:r>
          </a:p>
          <a:p>
            <a:pPr eaLnBrk="1" hangingPunct="1">
              <a:lnSpc>
                <a:spcPct val="90000"/>
              </a:lnSpc>
              <a:defRPr/>
            </a:pPr>
            <a:r>
              <a:rPr lang="en-US" dirty="0" smtClean="0"/>
              <a:t>Public Readiness and Emergency Preparedness Act</a:t>
            </a:r>
          </a:p>
          <a:p>
            <a:pPr lvl="1" eaLnBrk="1" hangingPunct="1">
              <a:lnSpc>
                <a:spcPct val="90000"/>
              </a:lnSpc>
              <a:defRPr/>
            </a:pPr>
            <a:r>
              <a:rPr lang="en-US" dirty="0" smtClean="0"/>
              <a:t>Creates broad immunity for government and private contractors</a:t>
            </a:r>
          </a:p>
          <a:p>
            <a:pPr eaLnBrk="1" hangingPunct="1">
              <a:lnSpc>
                <a:spcPct val="90000"/>
              </a:lnSpc>
              <a:defRPr/>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Tort Claims in Louisiana</a:t>
            </a:r>
          </a:p>
        </p:txBody>
      </p:sp>
      <p:sp>
        <p:nvSpPr>
          <p:cNvPr id="3075" name="Rectangle 4"/>
          <p:cNvSpPr>
            <a:spLocks noGrp="1" noChangeArrowheads="1"/>
          </p:cNvSpPr>
          <p:nvPr>
            <p:ph type="subTitle" idx="1"/>
          </p:nvPr>
        </p:nvSpPr>
        <p:spPr/>
        <p:txBody>
          <a:bodyPr/>
          <a:lstStyle/>
          <a:p>
            <a:pPr eaLnBrk="1" hangingPunct="1"/>
            <a:endParaRPr lang="en-US" smtClean="0"/>
          </a:p>
        </p:txBody>
      </p:sp>
    </p:spTree>
    <p:extLst>
      <p:ext uri="{BB962C8B-B14F-4D97-AF65-F5344CB8AC3E}">
        <p14:creationId xmlns:p14="http://schemas.microsoft.com/office/powerpoint/2010/main" val="462989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6E30E94-28A6-4C80-965A-449335BC9F8C}" type="slidenum">
              <a:rPr lang="en-US"/>
              <a:pPr/>
              <a:t>14</a:t>
            </a:fld>
            <a:endParaRPr lang="en-US"/>
          </a:p>
        </p:txBody>
      </p:sp>
      <p:sp>
        <p:nvSpPr>
          <p:cNvPr id="4099" name="Rectangle 2"/>
          <p:cNvSpPr>
            <a:spLocks noGrp="1" noChangeArrowheads="1"/>
          </p:cNvSpPr>
          <p:nvPr>
            <p:ph type="title"/>
          </p:nvPr>
        </p:nvSpPr>
        <p:spPr/>
        <p:txBody>
          <a:bodyPr/>
          <a:lstStyle/>
          <a:p>
            <a:pPr eaLnBrk="1" hangingPunct="1"/>
            <a:r>
              <a:rPr lang="en-US" smtClean="0"/>
              <a:t>Raw Oysters</a:t>
            </a:r>
          </a:p>
        </p:txBody>
      </p:sp>
      <p:sp>
        <p:nvSpPr>
          <p:cNvPr id="4100" name="Rectangle 3"/>
          <p:cNvSpPr>
            <a:spLocks noGrp="1" noChangeArrowheads="1"/>
          </p:cNvSpPr>
          <p:nvPr>
            <p:ph type="body" idx="1"/>
          </p:nvPr>
        </p:nvSpPr>
        <p:spPr/>
        <p:txBody>
          <a:bodyPr/>
          <a:lstStyle/>
          <a:p>
            <a:pPr eaLnBrk="1" hangingPunct="1">
              <a:lnSpc>
                <a:spcPct val="90000"/>
              </a:lnSpc>
            </a:pPr>
            <a:r>
              <a:rPr lang="en-US" smtClean="0"/>
              <a:t>What do oysters eat?</a:t>
            </a:r>
          </a:p>
          <a:p>
            <a:pPr eaLnBrk="1" hangingPunct="1">
              <a:lnSpc>
                <a:spcPct val="90000"/>
              </a:lnSpc>
            </a:pPr>
            <a:r>
              <a:rPr lang="en-US" smtClean="0"/>
              <a:t>Hepatitis A - traditional</a:t>
            </a:r>
          </a:p>
          <a:p>
            <a:pPr lvl="1" eaLnBrk="1" hangingPunct="1">
              <a:lnSpc>
                <a:spcPct val="90000"/>
              </a:lnSpc>
            </a:pPr>
            <a:r>
              <a:rPr lang="en-US" smtClean="0"/>
              <a:t>Liver disease</a:t>
            </a:r>
          </a:p>
          <a:p>
            <a:pPr lvl="1" eaLnBrk="1" hangingPunct="1">
              <a:lnSpc>
                <a:spcPct val="90000"/>
              </a:lnSpc>
            </a:pPr>
            <a:r>
              <a:rPr lang="en-US" smtClean="0"/>
              <a:t>some die</a:t>
            </a:r>
          </a:p>
          <a:p>
            <a:pPr eaLnBrk="1" hangingPunct="1">
              <a:lnSpc>
                <a:spcPct val="90000"/>
              </a:lnSpc>
            </a:pPr>
            <a:r>
              <a:rPr lang="en-US" smtClean="0"/>
              <a:t>vibrio vulnificus - the new threat</a:t>
            </a:r>
          </a:p>
          <a:p>
            <a:pPr lvl="1" eaLnBrk="1" hangingPunct="1">
              <a:lnSpc>
                <a:spcPct val="90000"/>
              </a:lnSpc>
            </a:pPr>
            <a:r>
              <a:rPr lang="en-US" smtClean="0"/>
              <a:t>acute liver disease and failure</a:t>
            </a:r>
          </a:p>
          <a:p>
            <a:pPr eaLnBrk="1" hangingPunct="1">
              <a:lnSpc>
                <a:spcPct val="90000"/>
              </a:lnSpc>
            </a:pPr>
            <a:r>
              <a:rPr lang="en-US" smtClean="0"/>
              <a:t>various other nasty vibrios</a:t>
            </a:r>
          </a:p>
          <a:p>
            <a:pPr eaLnBrk="1" hangingPunct="1">
              <a:lnSpc>
                <a:spcPct val="90000"/>
              </a:lnSpc>
            </a:pPr>
            <a:r>
              <a:rPr lang="en-US" smtClean="0"/>
              <a:t>This is why God made deep fat fryers</a:t>
            </a:r>
          </a:p>
        </p:txBody>
      </p:sp>
    </p:spTree>
    <p:extLst>
      <p:ext uri="{BB962C8B-B14F-4D97-AF65-F5344CB8AC3E}">
        <p14:creationId xmlns:p14="http://schemas.microsoft.com/office/powerpoint/2010/main" val="989424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DF7BEDE-DA47-4A47-8C5F-AC38DA895275}" type="slidenum">
              <a:rPr lang="en-US"/>
              <a:pPr/>
              <a:t>15</a:t>
            </a:fld>
            <a:endParaRPr lang="en-US"/>
          </a:p>
        </p:txBody>
      </p:sp>
      <p:sp>
        <p:nvSpPr>
          <p:cNvPr id="6147" name="Rectangle 2"/>
          <p:cNvSpPr>
            <a:spLocks noGrp="1" noChangeArrowheads="1"/>
          </p:cNvSpPr>
          <p:nvPr>
            <p:ph type="title"/>
          </p:nvPr>
        </p:nvSpPr>
        <p:spPr/>
        <p:txBody>
          <a:bodyPr/>
          <a:lstStyle/>
          <a:p>
            <a:pPr eaLnBrk="1" hangingPunct="1"/>
            <a:r>
              <a:rPr lang="en-US" smtClean="0"/>
              <a:t>State Warning</a:t>
            </a:r>
          </a:p>
        </p:txBody>
      </p:sp>
      <p:sp>
        <p:nvSpPr>
          <p:cNvPr id="6148" name="Rectangle 3"/>
          <p:cNvSpPr>
            <a:spLocks noGrp="1" noChangeArrowheads="1"/>
          </p:cNvSpPr>
          <p:nvPr>
            <p:ph type="body" idx="1"/>
          </p:nvPr>
        </p:nvSpPr>
        <p:spPr/>
        <p:txBody>
          <a:bodyPr/>
          <a:lstStyle/>
          <a:p>
            <a:pPr eaLnBrk="1" hangingPunct="1"/>
            <a:r>
              <a:rPr lang="en-US" smtClean="0"/>
              <a:t>THERE MAY BE A RISK ASSOCIATED WITH CONSUMING RAW SHELLFISH AS IS THE CASE WITH OTHER RAW PROTEIN PRODUCTS. IF YOU SUFFER FROM CHRONIC ILLNESS OF THE LIVER, STOMACH OR BLOOD OR HAVE OTHER IMMUNE DISORDERS, YOU SHOULD EAT THESE PRODUCTS FULLY COOKED. </a:t>
            </a:r>
          </a:p>
        </p:txBody>
      </p:sp>
    </p:spTree>
    <p:extLst>
      <p:ext uri="{BB962C8B-B14F-4D97-AF65-F5344CB8AC3E}">
        <p14:creationId xmlns:p14="http://schemas.microsoft.com/office/powerpoint/2010/main" val="39749984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BE7727E-B404-4E01-8807-BE8EB9BA40DE}" type="slidenum">
              <a:rPr lang="en-US"/>
              <a:pPr/>
              <a:t>16</a:t>
            </a:fld>
            <a:endParaRPr lang="en-US"/>
          </a:p>
        </p:txBody>
      </p:sp>
      <p:sp>
        <p:nvSpPr>
          <p:cNvPr id="5123" name="Rectangle 2"/>
          <p:cNvSpPr>
            <a:spLocks noGrp="1" noChangeArrowheads="1"/>
          </p:cNvSpPr>
          <p:nvPr>
            <p:ph type="title"/>
          </p:nvPr>
        </p:nvSpPr>
        <p:spPr/>
        <p:txBody>
          <a:bodyPr/>
          <a:lstStyle/>
          <a:p>
            <a:pPr eaLnBrk="1" hangingPunct="1"/>
            <a:r>
              <a:rPr lang="en-US" smtClean="0"/>
              <a:t>The Oyster Industry and Warnings</a:t>
            </a:r>
          </a:p>
        </p:txBody>
      </p:sp>
      <p:sp>
        <p:nvSpPr>
          <p:cNvPr id="5124" name="Rectangle 3"/>
          <p:cNvSpPr>
            <a:spLocks noGrp="1" noChangeArrowheads="1"/>
          </p:cNvSpPr>
          <p:nvPr>
            <p:ph type="body" idx="1"/>
          </p:nvPr>
        </p:nvSpPr>
        <p:spPr/>
        <p:txBody>
          <a:bodyPr/>
          <a:lstStyle/>
          <a:p>
            <a:pPr eaLnBrk="1" hangingPunct="1"/>
            <a:r>
              <a:rPr lang="en-US" smtClean="0"/>
              <a:t>Did they support the reporting regulations?</a:t>
            </a:r>
          </a:p>
          <a:p>
            <a:pPr eaLnBrk="1" hangingPunct="1"/>
            <a:r>
              <a:rPr lang="en-US" smtClean="0"/>
              <a:t>What was their concern?</a:t>
            </a:r>
          </a:p>
          <a:p>
            <a:pPr eaLnBrk="1" hangingPunct="1"/>
            <a:r>
              <a:rPr lang="en-US" smtClean="0"/>
              <a:t>What would you tell them as a products liability lawyer?</a:t>
            </a:r>
          </a:p>
          <a:p>
            <a:pPr eaLnBrk="1" hangingPunct="1"/>
            <a:r>
              <a:rPr lang="en-US" smtClean="0"/>
              <a:t>How did their position affect the final form of the law?</a:t>
            </a:r>
          </a:p>
          <a:p>
            <a:pPr eaLnBrk="1" hangingPunct="1"/>
            <a:r>
              <a:rPr lang="en-US" smtClean="0"/>
              <a:t>What should it really say?</a:t>
            </a:r>
          </a:p>
          <a:p>
            <a:pPr eaLnBrk="1" hangingPunct="1"/>
            <a:r>
              <a:rPr lang="en-US" smtClean="0"/>
              <a:t>Is this like fugu - puffer fish - sushi?</a:t>
            </a:r>
          </a:p>
        </p:txBody>
      </p:sp>
    </p:spTree>
    <p:extLst>
      <p:ext uri="{BB962C8B-B14F-4D97-AF65-F5344CB8AC3E}">
        <p14:creationId xmlns:p14="http://schemas.microsoft.com/office/powerpoint/2010/main" val="51743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6875274-13CD-4427-ACEB-C3E4CFF71120}" type="slidenum">
              <a:rPr lang="en-US"/>
              <a:pPr/>
              <a:t>17</a:t>
            </a:fld>
            <a:endParaRPr lang="en-US"/>
          </a:p>
        </p:txBody>
      </p:sp>
      <p:sp>
        <p:nvSpPr>
          <p:cNvPr id="7171" name="Rectangle 2"/>
          <p:cNvSpPr>
            <a:spLocks noGrp="1" noChangeArrowheads="1"/>
          </p:cNvSpPr>
          <p:nvPr>
            <p:ph type="title"/>
          </p:nvPr>
        </p:nvSpPr>
        <p:spPr/>
        <p:txBody>
          <a:bodyPr/>
          <a:lstStyle/>
          <a:p>
            <a:pPr eaLnBrk="1" hangingPunct="1"/>
            <a:r>
              <a:rPr lang="en-US" smtClean="0"/>
              <a:t>Where Does the Warning Have to be Posted??</a:t>
            </a:r>
          </a:p>
        </p:txBody>
      </p:sp>
      <p:sp>
        <p:nvSpPr>
          <p:cNvPr id="7172" name="Rectangle 3"/>
          <p:cNvSpPr>
            <a:spLocks noGrp="1" noChangeArrowheads="1"/>
          </p:cNvSpPr>
          <p:nvPr>
            <p:ph type="body" idx="1"/>
          </p:nvPr>
        </p:nvSpPr>
        <p:spPr/>
        <p:txBody>
          <a:bodyPr/>
          <a:lstStyle/>
          <a:p>
            <a:pPr eaLnBrk="1" hangingPunct="1">
              <a:lnSpc>
                <a:spcPct val="90000"/>
              </a:lnSpc>
            </a:pPr>
            <a:r>
              <a:rPr lang="en-US" smtClean="0"/>
              <a:t>Section 23:006-4 of the Sanitary Code requires that all "establishments that sell or serve raw oysters must display" a prescribed warning "at point of sale." The establishment has discretion in determining what method may be used to convey the warning because the warning can be conveyed by a sign, menu notice, table tent or other clearly visible message. </a:t>
            </a:r>
          </a:p>
          <a:p>
            <a:pPr eaLnBrk="1" hangingPunct="1">
              <a:lnSpc>
                <a:spcPct val="90000"/>
              </a:lnSpc>
            </a:pPr>
            <a:r>
              <a:rPr lang="en-US" smtClean="0"/>
              <a:t>What is the critical language?</a:t>
            </a:r>
          </a:p>
        </p:txBody>
      </p:sp>
    </p:spTree>
    <p:extLst>
      <p:ext uri="{BB962C8B-B14F-4D97-AF65-F5344CB8AC3E}">
        <p14:creationId xmlns:p14="http://schemas.microsoft.com/office/powerpoint/2010/main" val="8367026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805D1D4-B401-48A1-A02C-BCF2A1F89064}" type="slidenum">
              <a:rPr lang="en-US"/>
              <a:pPr/>
              <a:t>18</a:t>
            </a:fld>
            <a:endParaRPr lang="en-US"/>
          </a:p>
        </p:txBody>
      </p:sp>
      <p:sp>
        <p:nvSpPr>
          <p:cNvPr id="8195" name="Rectangle 2"/>
          <p:cNvSpPr>
            <a:spLocks noGrp="1" noChangeArrowheads="1"/>
          </p:cNvSpPr>
          <p:nvPr>
            <p:ph type="title"/>
          </p:nvPr>
        </p:nvSpPr>
        <p:spPr/>
        <p:txBody>
          <a:bodyPr/>
          <a:lstStyle/>
          <a:p>
            <a:pPr eaLnBrk="1" hangingPunct="1"/>
            <a:r>
              <a:rPr lang="en-US" i="1" dirty="0" err="1" smtClean="0"/>
              <a:t>Gregor</a:t>
            </a:r>
            <a:r>
              <a:rPr lang="en-US" i="1" dirty="0" smtClean="0"/>
              <a:t> v. </a:t>
            </a:r>
            <a:r>
              <a:rPr lang="en-US" i="1" dirty="0" err="1" smtClean="0"/>
              <a:t>Argenot</a:t>
            </a:r>
            <a:r>
              <a:rPr lang="en-US" i="1" dirty="0" smtClean="0"/>
              <a:t> Great Central Insurance Co., </a:t>
            </a:r>
            <a:r>
              <a:rPr lang="en-US" dirty="0" smtClean="0"/>
              <a:t>851 So.2d 959 (La. 2003)</a:t>
            </a:r>
          </a:p>
        </p:txBody>
      </p:sp>
      <p:sp>
        <p:nvSpPr>
          <p:cNvPr id="8196" name="Rectangle 3"/>
          <p:cNvSpPr>
            <a:spLocks noGrp="1" noChangeArrowheads="1"/>
          </p:cNvSpPr>
          <p:nvPr>
            <p:ph type="body" idx="1"/>
          </p:nvPr>
        </p:nvSpPr>
        <p:spPr/>
        <p:txBody>
          <a:bodyPr/>
          <a:lstStyle/>
          <a:p>
            <a:pPr eaLnBrk="1" hangingPunct="1"/>
            <a:r>
              <a:rPr lang="en-US" smtClean="0"/>
              <a:t>What happened to plaintiff?</a:t>
            </a:r>
          </a:p>
          <a:p>
            <a:pPr lvl="1" eaLnBrk="1" hangingPunct="1"/>
            <a:r>
              <a:rPr lang="en-US" smtClean="0"/>
              <a:t>Preexisting illness?</a:t>
            </a:r>
          </a:p>
          <a:p>
            <a:pPr lvl="1" eaLnBrk="1" hangingPunct="1"/>
            <a:r>
              <a:rPr lang="en-US" smtClean="0"/>
              <a:t>What if he did not have a preexisting illness?</a:t>
            </a:r>
          </a:p>
          <a:p>
            <a:pPr eaLnBrk="1" hangingPunct="1"/>
            <a:r>
              <a:rPr lang="en-US" smtClean="0"/>
              <a:t>Where was the sign posted?</a:t>
            </a:r>
          </a:p>
          <a:p>
            <a:pPr eaLnBrk="1" hangingPunct="1"/>
            <a:r>
              <a:rPr lang="en-US" smtClean="0"/>
              <a:t>Where did plaintiff eat?</a:t>
            </a:r>
          </a:p>
          <a:p>
            <a:pPr lvl="1" eaLnBrk="1" hangingPunct="1"/>
            <a:r>
              <a:rPr lang="en-US" smtClean="0"/>
              <a:t>Did he see the sign?</a:t>
            </a:r>
          </a:p>
        </p:txBody>
      </p:sp>
    </p:spTree>
    <p:extLst>
      <p:ext uri="{BB962C8B-B14F-4D97-AF65-F5344CB8AC3E}">
        <p14:creationId xmlns:p14="http://schemas.microsoft.com/office/powerpoint/2010/main" val="1558479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7C550E1-173D-4D99-AE4E-45B9F63579BC}" type="slidenum">
              <a:rPr lang="en-US"/>
              <a:pPr/>
              <a:t>19</a:t>
            </a:fld>
            <a:endParaRPr lang="en-US"/>
          </a:p>
        </p:txBody>
      </p:sp>
      <p:sp>
        <p:nvSpPr>
          <p:cNvPr id="9219" name="Rectangle 2"/>
          <p:cNvSpPr>
            <a:spLocks noGrp="1" noChangeArrowheads="1"/>
          </p:cNvSpPr>
          <p:nvPr>
            <p:ph type="title"/>
          </p:nvPr>
        </p:nvSpPr>
        <p:spPr/>
        <p:txBody>
          <a:bodyPr/>
          <a:lstStyle/>
          <a:p>
            <a:pPr eaLnBrk="1" hangingPunct="1"/>
            <a:r>
              <a:rPr lang="en-US" smtClean="0"/>
              <a:t>The Claims</a:t>
            </a:r>
          </a:p>
        </p:txBody>
      </p:sp>
      <p:sp>
        <p:nvSpPr>
          <p:cNvPr id="9220" name="Rectangle 3"/>
          <p:cNvSpPr>
            <a:spLocks noGrp="1" noChangeArrowheads="1"/>
          </p:cNvSpPr>
          <p:nvPr>
            <p:ph type="body" idx="1"/>
          </p:nvPr>
        </p:nvSpPr>
        <p:spPr/>
        <p:txBody>
          <a:bodyPr/>
          <a:lstStyle/>
          <a:p>
            <a:pPr eaLnBrk="1" hangingPunct="1">
              <a:lnSpc>
                <a:spcPct val="90000"/>
              </a:lnSpc>
            </a:pPr>
            <a:r>
              <a:rPr lang="en-US" smtClean="0"/>
              <a:t>Who did the plaintiff sue?</a:t>
            </a:r>
          </a:p>
          <a:p>
            <a:pPr eaLnBrk="1" hangingPunct="1">
              <a:lnSpc>
                <a:spcPct val="90000"/>
              </a:lnSpc>
            </a:pPr>
            <a:r>
              <a:rPr lang="en-US" smtClean="0"/>
              <a:t>What was the comparative fault assessment?</a:t>
            </a:r>
          </a:p>
          <a:p>
            <a:pPr eaLnBrk="1" hangingPunct="1">
              <a:lnSpc>
                <a:spcPct val="90000"/>
              </a:lnSpc>
            </a:pPr>
            <a:r>
              <a:rPr lang="en-US" smtClean="0"/>
              <a:t>What is the plaintiff's negligence theory against the state?</a:t>
            </a:r>
          </a:p>
          <a:p>
            <a:pPr lvl="1" eaLnBrk="1" hangingPunct="1">
              <a:lnSpc>
                <a:spcPct val="90000"/>
              </a:lnSpc>
            </a:pPr>
            <a:r>
              <a:rPr lang="en-US" smtClean="0"/>
              <a:t>What is the causation issue?</a:t>
            </a:r>
          </a:p>
          <a:p>
            <a:pPr eaLnBrk="1" hangingPunct="1">
              <a:lnSpc>
                <a:spcPct val="90000"/>
              </a:lnSpc>
            </a:pPr>
            <a:r>
              <a:rPr lang="en-US" smtClean="0"/>
              <a:t>Why was DHH assessed so much fault?</a:t>
            </a:r>
          </a:p>
          <a:p>
            <a:pPr eaLnBrk="1" hangingPunct="1">
              <a:lnSpc>
                <a:spcPct val="90000"/>
              </a:lnSpc>
            </a:pPr>
            <a:r>
              <a:rPr lang="en-US" smtClean="0"/>
              <a:t>What is the state's defense?</a:t>
            </a:r>
          </a:p>
          <a:p>
            <a:pPr eaLnBrk="1" hangingPunct="1">
              <a:lnSpc>
                <a:spcPct val="90000"/>
              </a:lnSpc>
            </a:pPr>
            <a:r>
              <a:rPr lang="en-US" smtClean="0"/>
              <a:t>How does plaintiff attack this defense?</a:t>
            </a:r>
          </a:p>
        </p:txBody>
      </p:sp>
    </p:spTree>
    <p:extLst>
      <p:ext uri="{BB962C8B-B14F-4D97-AF65-F5344CB8AC3E}">
        <p14:creationId xmlns:p14="http://schemas.microsoft.com/office/powerpoint/2010/main" val="3139898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p:txBody>
          <a:bodyPr/>
          <a:lstStyle/>
          <a:p>
            <a:r>
              <a:rPr lang="en-US" smtClean="0"/>
              <a:t>Background on Vaccine Liability</a:t>
            </a:r>
          </a:p>
        </p:txBody>
      </p:sp>
      <p:sp>
        <p:nvSpPr>
          <p:cNvPr id="14339" name="Subtitle 3"/>
          <p:cNvSpPr>
            <a:spLocks noGrp="1"/>
          </p:cNvSpPr>
          <p:nvPr>
            <p:ph type="subTitle" idx="1"/>
          </p:nvPr>
        </p:nvSpPr>
        <p:spPr/>
        <p:txBody>
          <a:bodyPr/>
          <a:lstStyle/>
          <a:p>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DC6BD6D-2966-4298-9A64-E6B06E8EC6C6}" type="slidenum">
              <a:rPr lang="en-US"/>
              <a:pPr/>
              <a:t>20</a:t>
            </a:fld>
            <a:endParaRPr lang="en-US"/>
          </a:p>
        </p:txBody>
      </p:sp>
      <p:sp>
        <p:nvSpPr>
          <p:cNvPr id="10243" name="Rectangle 2"/>
          <p:cNvSpPr>
            <a:spLocks noGrp="1" noChangeArrowheads="1"/>
          </p:cNvSpPr>
          <p:nvPr>
            <p:ph type="title"/>
          </p:nvPr>
        </p:nvSpPr>
        <p:spPr/>
        <p:txBody>
          <a:bodyPr/>
          <a:lstStyle/>
          <a:p>
            <a:pPr eaLnBrk="1" hangingPunct="1"/>
            <a:r>
              <a:rPr lang="en-US" smtClean="0"/>
              <a:t>State Immunity</a:t>
            </a:r>
          </a:p>
        </p:txBody>
      </p:sp>
      <p:sp>
        <p:nvSpPr>
          <p:cNvPr id="10244" name="Rectangle 3"/>
          <p:cNvSpPr>
            <a:spLocks noGrp="1" noChangeArrowheads="1"/>
          </p:cNvSpPr>
          <p:nvPr>
            <p:ph type="body" idx="1"/>
          </p:nvPr>
        </p:nvSpPr>
        <p:spPr/>
        <p:txBody>
          <a:bodyPr/>
          <a:lstStyle/>
          <a:p>
            <a:pPr eaLnBrk="1" hangingPunct="1">
              <a:lnSpc>
                <a:spcPct val="80000"/>
              </a:lnSpc>
            </a:pPr>
            <a:r>
              <a:rPr lang="en-US" sz="2800" dirty="0" smtClean="0"/>
              <a:t>Sovereign immunity was abolished</a:t>
            </a:r>
          </a:p>
          <a:p>
            <a:pPr lvl="1" eaLnBrk="1" hangingPunct="1">
              <a:lnSpc>
                <a:spcPct val="80000"/>
              </a:lnSpc>
            </a:pPr>
            <a:r>
              <a:rPr lang="en-US" sz="2800" dirty="0" smtClean="0"/>
              <a:t>How does this change the construction of the immunity provision as compared to the construction of the FTCA?</a:t>
            </a:r>
          </a:p>
          <a:p>
            <a:pPr eaLnBrk="1" hangingPunct="1">
              <a:lnSpc>
                <a:spcPct val="80000"/>
              </a:lnSpc>
            </a:pPr>
            <a:r>
              <a:rPr lang="en-US" sz="2800" dirty="0" smtClean="0"/>
              <a:t>The Discretionary Authority Statute:</a:t>
            </a:r>
          </a:p>
          <a:p>
            <a:pPr lvl="1" eaLnBrk="1" hangingPunct="1">
              <a:lnSpc>
                <a:spcPct val="80000"/>
              </a:lnSpc>
            </a:pPr>
            <a:r>
              <a:rPr lang="en-US" sz="2800" dirty="0" smtClean="0"/>
              <a:t>"Liability shall not be imposed on public entities or their officers or employees based upon the exercise or performance or the failure to exercise or perform their policymaking or discretionary acts when such acts are within the course and scope of their lawful powers and duties. </a:t>
            </a:r>
            <a:r>
              <a:rPr lang="en-US" sz="2800" dirty="0" smtClean="0"/>
              <a:t>“</a:t>
            </a:r>
          </a:p>
          <a:p>
            <a:pPr lvl="1" eaLnBrk="1" hangingPunct="1">
              <a:lnSpc>
                <a:spcPct val="80000"/>
              </a:lnSpc>
            </a:pPr>
            <a:r>
              <a:rPr lang="en-US" sz="2800" dirty="0"/>
              <a:t>La. R.S. 9:2798.1</a:t>
            </a:r>
            <a:endParaRPr lang="en-US" sz="2800" dirty="0" smtClean="0"/>
          </a:p>
        </p:txBody>
      </p:sp>
    </p:spTree>
    <p:extLst>
      <p:ext uri="{BB962C8B-B14F-4D97-AF65-F5344CB8AC3E}">
        <p14:creationId xmlns:p14="http://schemas.microsoft.com/office/powerpoint/2010/main" val="1729929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purpose of </a:t>
            </a:r>
            <a:r>
              <a:rPr lang="en-US" dirty="0"/>
              <a:t>La. R.S. </a:t>
            </a:r>
            <a:r>
              <a:rPr lang="en-US" dirty="0" smtClean="0"/>
              <a:t>9:2798.1?</a:t>
            </a:r>
            <a:endParaRPr lang="en-US" dirty="0"/>
          </a:p>
        </p:txBody>
      </p:sp>
      <p:sp>
        <p:nvSpPr>
          <p:cNvPr id="3" name="Content Placeholder 2"/>
          <p:cNvSpPr>
            <a:spLocks noGrp="1"/>
          </p:cNvSpPr>
          <p:nvPr>
            <p:ph idx="1"/>
          </p:nvPr>
        </p:nvSpPr>
        <p:spPr/>
        <p:txBody>
          <a:bodyPr/>
          <a:lstStyle/>
          <a:p>
            <a:r>
              <a:rPr lang="en-US" dirty="0"/>
              <a:t>Section D of La. R.S. 9:2798.1 explains that its purpose "is not to re-establish any immunity based on the status of sovereignty but rather to clarify the substantive content and parameters of application of such legislatively created </a:t>
            </a:r>
            <a:r>
              <a:rPr lang="en-US" dirty="0" err="1"/>
              <a:t>codal</a:t>
            </a:r>
            <a:r>
              <a:rPr lang="en-US" dirty="0"/>
              <a:t> articles and laws and also to assist in the implementation of Article II of the Constitution of Louisiana."</a:t>
            </a:r>
          </a:p>
        </p:txBody>
      </p:sp>
    </p:spTree>
    <p:extLst>
      <p:ext uri="{BB962C8B-B14F-4D97-AF65-F5344CB8AC3E}">
        <p14:creationId xmlns:p14="http://schemas.microsoft.com/office/powerpoint/2010/main" val="2467316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5D3E817-C036-4A12-9090-FF87F7715EE4}" type="slidenum">
              <a:rPr lang="en-US"/>
              <a:pPr/>
              <a:t>22</a:t>
            </a:fld>
            <a:endParaRPr lang="en-US"/>
          </a:p>
        </p:txBody>
      </p:sp>
      <p:sp>
        <p:nvSpPr>
          <p:cNvPr id="11267" name="Rectangle 2"/>
          <p:cNvSpPr>
            <a:spLocks noGrp="1" noChangeArrowheads="1"/>
          </p:cNvSpPr>
          <p:nvPr>
            <p:ph type="title"/>
          </p:nvPr>
        </p:nvSpPr>
        <p:spPr/>
        <p:txBody>
          <a:bodyPr/>
          <a:lstStyle/>
          <a:p>
            <a:pPr eaLnBrk="1" hangingPunct="1"/>
            <a:r>
              <a:rPr lang="en-US" smtClean="0"/>
              <a:t>Court's Analysis</a:t>
            </a:r>
          </a:p>
        </p:txBody>
      </p:sp>
      <p:sp>
        <p:nvSpPr>
          <p:cNvPr id="11268" name="Rectangle 3"/>
          <p:cNvSpPr>
            <a:spLocks noGrp="1" noChangeArrowheads="1"/>
          </p:cNvSpPr>
          <p:nvPr>
            <p:ph type="body" idx="1"/>
          </p:nvPr>
        </p:nvSpPr>
        <p:spPr/>
        <p:txBody>
          <a:bodyPr/>
          <a:lstStyle/>
          <a:p>
            <a:pPr eaLnBrk="1" hangingPunct="1">
              <a:lnSpc>
                <a:spcPct val="90000"/>
              </a:lnSpc>
            </a:pPr>
            <a:r>
              <a:rPr lang="en-US" sz="2800" smtClean="0"/>
              <a:t>The Court's use of Berkowitz is confusing.</a:t>
            </a:r>
          </a:p>
          <a:p>
            <a:pPr lvl="1" eaLnBrk="1" hangingPunct="1">
              <a:lnSpc>
                <a:spcPct val="90000"/>
              </a:lnSpc>
            </a:pPr>
            <a:r>
              <a:rPr lang="en-US" sz="2800" smtClean="0"/>
              <a:t>It rejects the Fowler's court's reliance on Berkowitz because the LA statute is different</a:t>
            </a:r>
          </a:p>
          <a:p>
            <a:pPr lvl="1" eaLnBrk="1" hangingPunct="1">
              <a:lnSpc>
                <a:spcPct val="90000"/>
              </a:lnSpc>
            </a:pPr>
            <a:r>
              <a:rPr lang="en-US" sz="2800" smtClean="0"/>
              <a:t>It then appears to use an analysis that is consistent with Berkowitz and other FTCA cases in its resolution of the case</a:t>
            </a:r>
          </a:p>
          <a:p>
            <a:pPr eaLnBrk="1" hangingPunct="1">
              <a:lnSpc>
                <a:spcPct val="90000"/>
              </a:lnSpc>
            </a:pPr>
            <a:r>
              <a:rPr lang="en-US" sz="2800" smtClean="0"/>
              <a:t>How is this case like Berkowitz?</a:t>
            </a:r>
          </a:p>
          <a:p>
            <a:pPr lvl="1" eaLnBrk="1" hangingPunct="1">
              <a:lnSpc>
                <a:spcPct val="90000"/>
              </a:lnSpc>
            </a:pPr>
            <a:r>
              <a:rPr lang="en-US" sz="2800" smtClean="0"/>
              <a:t>What is the role of  the regulation?</a:t>
            </a:r>
          </a:p>
          <a:p>
            <a:pPr lvl="1" eaLnBrk="1" hangingPunct="1">
              <a:lnSpc>
                <a:spcPct val="90000"/>
              </a:lnSpc>
            </a:pPr>
            <a:r>
              <a:rPr lang="en-US" sz="2800" smtClean="0"/>
              <a:t>How is the agency arguing that the reg does not apply?</a:t>
            </a:r>
          </a:p>
        </p:txBody>
      </p:sp>
    </p:spTree>
    <p:extLst>
      <p:ext uri="{BB962C8B-B14F-4D97-AF65-F5344CB8AC3E}">
        <p14:creationId xmlns:p14="http://schemas.microsoft.com/office/powerpoint/2010/main" val="1237306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24E518DE-A930-4F71-9710-E22607B213F1}" type="slidenum">
              <a:rPr lang="en-US"/>
              <a:pPr/>
              <a:t>23</a:t>
            </a:fld>
            <a:endParaRPr lang="en-US"/>
          </a:p>
        </p:txBody>
      </p:sp>
      <p:sp>
        <p:nvSpPr>
          <p:cNvPr id="12291" name="Rectangle 2"/>
          <p:cNvSpPr>
            <a:spLocks noGrp="1" noChangeArrowheads="1"/>
          </p:cNvSpPr>
          <p:nvPr>
            <p:ph type="title"/>
          </p:nvPr>
        </p:nvSpPr>
        <p:spPr/>
        <p:txBody>
          <a:bodyPr/>
          <a:lstStyle/>
          <a:p>
            <a:pPr eaLnBrk="1" hangingPunct="1"/>
            <a:r>
              <a:rPr lang="en-US" smtClean="0"/>
              <a:t>What was the Real Negligence of DHH?</a:t>
            </a:r>
          </a:p>
        </p:txBody>
      </p:sp>
      <p:sp>
        <p:nvSpPr>
          <p:cNvPr id="12292" name="Rectangle 3"/>
          <p:cNvSpPr>
            <a:spLocks noGrp="1" noChangeArrowheads="1"/>
          </p:cNvSpPr>
          <p:nvPr>
            <p:ph type="body" idx="1"/>
          </p:nvPr>
        </p:nvSpPr>
        <p:spPr/>
        <p:txBody>
          <a:bodyPr/>
          <a:lstStyle/>
          <a:p>
            <a:pPr eaLnBrk="1" hangingPunct="1"/>
            <a:r>
              <a:rPr lang="en-US" sz="2800" smtClean="0"/>
              <a:t>Did it really allow inspectors to decide what point of sale meant?</a:t>
            </a:r>
          </a:p>
          <a:p>
            <a:pPr lvl="1" eaLnBrk="1" hangingPunct="1"/>
            <a:r>
              <a:rPr lang="en-US" sz="2800" smtClean="0"/>
              <a:t>What does the court assume - probably correctly - about what the inspector did?</a:t>
            </a:r>
          </a:p>
          <a:p>
            <a:pPr lvl="1" eaLnBrk="1" hangingPunct="1"/>
            <a:r>
              <a:rPr lang="en-US" sz="2800" smtClean="0"/>
              <a:t>What was the negligence by the department?</a:t>
            </a:r>
          </a:p>
          <a:p>
            <a:pPr eaLnBrk="1" hangingPunct="1"/>
            <a:r>
              <a:rPr lang="en-US" sz="2800" smtClean="0"/>
              <a:t>Was the restaurant also liable?</a:t>
            </a:r>
          </a:p>
          <a:p>
            <a:pPr lvl="1" eaLnBrk="1" hangingPunct="1"/>
            <a:r>
              <a:rPr lang="en-US" sz="2800" smtClean="0"/>
              <a:t>Bad oysters or bad warning?</a:t>
            </a:r>
          </a:p>
          <a:p>
            <a:pPr lvl="1" eaLnBrk="1" hangingPunct="1"/>
            <a:r>
              <a:rPr lang="en-US" sz="2800" smtClean="0"/>
              <a:t>How did the court modify the allocation of fault?</a:t>
            </a:r>
          </a:p>
        </p:txBody>
      </p:sp>
    </p:spTree>
    <p:extLst>
      <p:ext uri="{BB962C8B-B14F-4D97-AF65-F5344CB8AC3E}">
        <p14:creationId xmlns:p14="http://schemas.microsoft.com/office/powerpoint/2010/main" val="1584913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B9E2E1C-9EBD-4D9D-8599-F55BFBF7F1F0}" type="slidenum">
              <a:rPr lang="en-US"/>
              <a:pPr/>
              <a:t>24</a:t>
            </a:fld>
            <a:endParaRPr lang="en-US"/>
          </a:p>
        </p:txBody>
      </p:sp>
      <p:sp>
        <p:nvSpPr>
          <p:cNvPr id="13315" name="Rectangle 2"/>
          <p:cNvSpPr>
            <a:spLocks noGrp="1" noChangeArrowheads="1"/>
          </p:cNvSpPr>
          <p:nvPr>
            <p:ph type="title"/>
          </p:nvPr>
        </p:nvSpPr>
        <p:spPr/>
        <p:txBody>
          <a:bodyPr/>
          <a:lstStyle/>
          <a:p>
            <a:pPr eaLnBrk="1" hangingPunct="1"/>
            <a:r>
              <a:rPr lang="en-US" smtClean="0"/>
              <a:t>Public Health Risks</a:t>
            </a:r>
          </a:p>
        </p:txBody>
      </p:sp>
      <p:sp>
        <p:nvSpPr>
          <p:cNvPr id="13316" name="Rectangle 3"/>
          <p:cNvSpPr>
            <a:spLocks noGrp="1" noChangeArrowheads="1"/>
          </p:cNvSpPr>
          <p:nvPr>
            <p:ph type="body" idx="1"/>
          </p:nvPr>
        </p:nvSpPr>
        <p:spPr/>
        <p:txBody>
          <a:bodyPr/>
          <a:lstStyle/>
          <a:p>
            <a:pPr eaLnBrk="1" hangingPunct="1">
              <a:lnSpc>
                <a:spcPct val="90000"/>
              </a:lnSpc>
            </a:pPr>
            <a:r>
              <a:rPr lang="en-US" smtClean="0"/>
              <a:t>Does the health department have a duty to warn about risks it knows of?</a:t>
            </a:r>
          </a:p>
          <a:p>
            <a:pPr eaLnBrk="1" hangingPunct="1">
              <a:lnSpc>
                <a:spcPct val="90000"/>
              </a:lnSpc>
            </a:pPr>
            <a:r>
              <a:rPr lang="en-US" smtClean="0"/>
              <a:t>What if it warns physicians, but not the public?</a:t>
            </a:r>
          </a:p>
          <a:p>
            <a:pPr eaLnBrk="1" hangingPunct="1">
              <a:lnSpc>
                <a:spcPct val="90000"/>
              </a:lnSpc>
            </a:pPr>
            <a:r>
              <a:rPr lang="en-US" smtClean="0"/>
              <a:t>Should it be liable for not abating a risk to the public?</a:t>
            </a:r>
          </a:p>
          <a:p>
            <a:pPr lvl="1" eaLnBrk="1" hangingPunct="1">
              <a:lnSpc>
                <a:spcPct val="90000"/>
              </a:lnSpc>
            </a:pPr>
            <a:r>
              <a:rPr lang="en-US" smtClean="0"/>
              <a:t>What about testing the oyster beds?</a:t>
            </a:r>
          </a:p>
          <a:p>
            <a:pPr lvl="1" eaLnBrk="1" hangingPunct="1">
              <a:lnSpc>
                <a:spcPct val="90000"/>
              </a:lnSpc>
            </a:pPr>
            <a:r>
              <a:rPr lang="en-US" smtClean="0"/>
              <a:t>What did the health department find about the origin of the oysters in this case that should worry you?</a:t>
            </a:r>
          </a:p>
        </p:txBody>
      </p:sp>
    </p:spTree>
    <p:extLst>
      <p:ext uri="{BB962C8B-B14F-4D97-AF65-F5344CB8AC3E}">
        <p14:creationId xmlns:p14="http://schemas.microsoft.com/office/powerpoint/2010/main" val="28486371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465CEAD-68D6-4FBA-A032-220525A7C4C3}" type="slidenum">
              <a:rPr lang="en-US"/>
              <a:pPr/>
              <a:t>25</a:t>
            </a:fld>
            <a:endParaRPr lang="en-US"/>
          </a:p>
        </p:txBody>
      </p:sp>
      <p:sp>
        <p:nvSpPr>
          <p:cNvPr id="14339" name="Rectangle 2"/>
          <p:cNvSpPr>
            <a:spLocks noGrp="1" noChangeArrowheads="1"/>
          </p:cNvSpPr>
          <p:nvPr>
            <p:ph type="title"/>
          </p:nvPr>
        </p:nvSpPr>
        <p:spPr/>
        <p:txBody>
          <a:bodyPr/>
          <a:lstStyle/>
          <a:p>
            <a:pPr eaLnBrk="1" hangingPunct="1"/>
            <a:r>
              <a:rPr lang="en-US" smtClean="0"/>
              <a:t>Hepatitis in Bathhouses</a:t>
            </a:r>
          </a:p>
        </p:txBody>
      </p:sp>
      <p:sp>
        <p:nvSpPr>
          <p:cNvPr id="14340" name="Rectangle 3"/>
          <p:cNvSpPr>
            <a:spLocks noGrp="1" noChangeArrowheads="1"/>
          </p:cNvSpPr>
          <p:nvPr>
            <p:ph type="body" idx="1"/>
          </p:nvPr>
        </p:nvSpPr>
        <p:spPr/>
        <p:txBody>
          <a:bodyPr/>
          <a:lstStyle/>
          <a:p>
            <a:pPr eaLnBrk="1" hangingPunct="1"/>
            <a:r>
              <a:rPr lang="en-US" sz="2800" smtClean="0"/>
              <a:t>Data from health studies in the mid-1970s showed a huge risk of hepatitis b in bathhouses</a:t>
            </a:r>
          </a:p>
          <a:p>
            <a:pPr lvl="1" eaLnBrk="1" hangingPunct="1"/>
            <a:r>
              <a:rPr lang="en-US" sz="2800" smtClean="0"/>
              <a:t>Should the health department have warned the public?</a:t>
            </a:r>
          </a:p>
          <a:p>
            <a:pPr lvl="1" eaLnBrk="1" hangingPunct="1"/>
            <a:r>
              <a:rPr lang="en-US" sz="2800" smtClean="0"/>
              <a:t>Should they have closed down the bathhouses?</a:t>
            </a:r>
          </a:p>
          <a:p>
            <a:pPr lvl="1" eaLnBrk="1" hangingPunct="1"/>
            <a:r>
              <a:rPr lang="en-US" sz="2800" smtClean="0"/>
              <a:t>What about AIDS in the bathhouses?</a:t>
            </a:r>
          </a:p>
          <a:p>
            <a:pPr eaLnBrk="1" hangingPunct="1"/>
            <a:r>
              <a:rPr lang="en-US" sz="2800" smtClean="0"/>
              <a:t>What if the statute says the government shall protect the public?</a:t>
            </a:r>
          </a:p>
          <a:p>
            <a:pPr lvl="1" eaLnBrk="1" hangingPunct="1"/>
            <a:r>
              <a:rPr lang="en-US" sz="2800" smtClean="0"/>
              <a:t>What does the public assume from government inaction?</a:t>
            </a:r>
          </a:p>
        </p:txBody>
      </p:sp>
    </p:spTree>
    <p:extLst>
      <p:ext uri="{BB962C8B-B14F-4D97-AF65-F5344CB8AC3E}">
        <p14:creationId xmlns:p14="http://schemas.microsoft.com/office/powerpoint/2010/main" val="1692425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Polio Vaccine</a:t>
            </a:r>
          </a:p>
        </p:txBody>
      </p:sp>
      <p:sp>
        <p:nvSpPr>
          <p:cNvPr id="15363" name="Rectangle 3"/>
          <p:cNvSpPr>
            <a:spLocks noGrp="1" noChangeArrowheads="1"/>
          </p:cNvSpPr>
          <p:nvPr>
            <p:ph type="body" idx="1"/>
          </p:nvPr>
        </p:nvSpPr>
        <p:spPr/>
        <p:txBody>
          <a:bodyPr/>
          <a:lstStyle/>
          <a:p>
            <a:pPr eaLnBrk="1" hangingPunct="1"/>
            <a:r>
              <a:rPr lang="en-US" smtClean="0"/>
              <a:t>Salk vaccine</a:t>
            </a:r>
          </a:p>
          <a:p>
            <a:pPr lvl="1" eaLnBrk="1" hangingPunct="1"/>
            <a:r>
              <a:rPr lang="en-US" smtClean="0"/>
              <a:t>Dead virus - supposedly</a:t>
            </a:r>
          </a:p>
          <a:p>
            <a:pPr eaLnBrk="1" hangingPunct="1"/>
            <a:r>
              <a:rPr lang="en-US" smtClean="0"/>
              <a:t>Sabin vaccine</a:t>
            </a:r>
          </a:p>
          <a:p>
            <a:pPr lvl="1" eaLnBrk="1" hangingPunct="1"/>
            <a:r>
              <a:rPr lang="en-US" smtClean="0"/>
              <a:t>Live, attenuated vaccine</a:t>
            </a:r>
          </a:p>
          <a:p>
            <a:pPr lvl="1" eaLnBrk="1" hangingPunct="1"/>
            <a:r>
              <a:rPr lang="en-US" smtClean="0"/>
              <a:t>Gives a mild infection</a:t>
            </a:r>
          </a:p>
          <a:p>
            <a:pPr lvl="1" eaLnBrk="1" hangingPunct="1"/>
            <a:r>
              <a:rPr lang="en-US" smtClean="0"/>
              <a:t>Can spread to others - which is good</a:t>
            </a:r>
          </a:p>
          <a:p>
            <a:pPr lvl="1" eaLnBrk="1" hangingPunct="1"/>
            <a:r>
              <a:rPr lang="en-US" smtClean="0"/>
              <a:t>What if someone is immunosuppressed?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Cutter Incident</a:t>
            </a:r>
          </a:p>
        </p:txBody>
      </p:sp>
      <p:sp>
        <p:nvSpPr>
          <p:cNvPr id="16387" name="Rectangle 3"/>
          <p:cNvSpPr>
            <a:spLocks noGrp="1" noChangeArrowheads="1"/>
          </p:cNvSpPr>
          <p:nvPr>
            <p:ph type="body" idx="1"/>
          </p:nvPr>
        </p:nvSpPr>
        <p:spPr/>
        <p:txBody>
          <a:bodyPr/>
          <a:lstStyle/>
          <a:p>
            <a:pPr eaLnBrk="1" hangingPunct="1"/>
            <a:r>
              <a:rPr lang="en-US" smtClean="0"/>
              <a:t>During the first wave of vaccinations when the vaccine became available in 1955</a:t>
            </a:r>
          </a:p>
          <a:p>
            <a:pPr eaLnBrk="1" hangingPunct="1"/>
            <a:r>
              <a:rPr lang="en-US" smtClean="0"/>
              <a:t>Some vaccine was not killed and children became infected</a:t>
            </a:r>
          </a:p>
          <a:p>
            <a:pPr lvl="1" eaLnBrk="1" hangingPunct="1"/>
            <a:r>
              <a:rPr lang="en-US" smtClean="0"/>
              <a:t>Remember, there is still polio in the community at this time</a:t>
            </a:r>
          </a:p>
          <a:p>
            <a:pPr lvl="1" eaLnBrk="1" hangingPunct="1"/>
            <a:r>
              <a:rPr lang="en-US" smtClean="0"/>
              <a:t>First vaccine litigation</a:t>
            </a:r>
          </a:p>
          <a:p>
            <a:pPr lvl="1" eaLnBrk="1" hangingPunct="1"/>
            <a:r>
              <a:rPr lang="en-US" smtClean="0"/>
              <a:t>Real injuries, but a real benefit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Post Cutter Incident</a:t>
            </a:r>
          </a:p>
        </p:txBody>
      </p:sp>
      <p:sp>
        <p:nvSpPr>
          <p:cNvPr id="17411" name="Rectangle 3"/>
          <p:cNvSpPr>
            <a:spLocks noGrp="1" noChangeArrowheads="1"/>
          </p:cNvSpPr>
          <p:nvPr>
            <p:ph type="body" idx="1"/>
          </p:nvPr>
        </p:nvSpPr>
        <p:spPr/>
        <p:txBody>
          <a:bodyPr/>
          <a:lstStyle/>
          <a:p>
            <a:pPr eaLnBrk="1" hangingPunct="1"/>
            <a:r>
              <a:rPr lang="en-US" smtClean="0"/>
              <a:t>Undermined confidence in vaccines</a:t>
            </a:r>
          </a:p>
          <a:p>
            <a:pPr eaLnBrk="1" hangingPunct="1"/>
            <a:r>
              <a:rPr lang="en-US" smtClean="0"/>
              <a:t>1965 - 402 A made vaccine cases easier to prove</a:t>
            </a:r>
          </a:p>
          <a:p>
            <a:pPr eaLnBrk="1" hangingPunct="1"/>
            <a:r>
              <a:rPr lang="en-US" smtClean="0"/>
              <a:t>There was some natural spread from Sabin virus</a:t>
            </a:r>
          </a:p>
          <a:p>
            <a:pPr eaLnBrk="1" hangingPunct="1"/>
            <a:r>
              <a:rPr lang="en-US" smtClean="0"/>
              <a:t>Swine Flu vaccine came along in 1975 and might have caused a neurologic disease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Swine Flu</a:t>
            </a:r>
          </a:p>
        </p:txBody>
      </p:sp>
      <p:sp>
        <p:nvSpPr>
          <p:cNvPr id="18435" name="Rectangle 3"/>
          <p:cNvSpPr>
            <a:spLocks noGrp="1" noChangeArrowheads="1"/>
          </p:cNvSpPr>
          <p:nvPr>
            <p:ph type="body" idx="1"/>
          </p:nvPr>
        </p:nvSpPr>
        <p:spPr/>
        <p:txBody>
          <a:bodyPr/>
          <a:lstStyle/>
          <a:p>
            <a:pPr eaLnBrk="1" hangingPunct="1"/>
            <a:r>
              <a:rPr lang="en-US" smtClean="0"/>
              <a:t>1974-75 flu season</a:t>
            </a:r>
          </a:p>
          <a:p>
            <a:pPr eaLnBrk="1" hangingPunct="1"/>
            <a:r>
              <a:rPr lang="en-US" smtClean="0"/>
              <a:t>New strain of flu that was thought to resemble the 1918-1919 Spanish Influenza</a:t>
            </a:r>
          </a:p>
          <a:p>
            <a:pPr eaLnBrk="1" hangingPunct="1"/>
            <a:r>
              <a:rPr lang="en-US" smtClean="0"/>
              <a:t>Feds did a massive vaccine campaign</a:t>
            </a:r>
          </a:p>
          <a:p>
            <a:pPr eaLnBrk="1" hangingPunct="1"/>
            <a:r>
              <a:rPr lang="en-US" smtClean="0"/>
              <a:t>Companies demanded immunity for lawsuits</a:t>
            </a:r>
          </a:p>
          <a:p>
            <a:pPr eaLnBrk="1" hangingPunct="1"/>
            <a:r>
              <a:rPr lang="en-US" smtClean="0"/>
              <a:t>Congress let plaintiffs substitute the feds as plaintiff, and allowed strict liability theories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Swine Flu - Legal Consequences</a:t>
            </a:r>
          </a:p>
        </p:txBody>
      </p:sp>
      <p:sp>
        <p:nvSpPr>
          <p:cNvPr id="19459" name="Rectangle 3"/>
          <p:cNvSpPr>
            <a:spLocks noGrp="1" noChangeArrowheads="1"/>
          </p:cNvSpPr>
          <p:nvPr>
            <p:ph type="body" idx="1"/>
          </p:nvPr>
        </p:nvSpPr>
        <p:spPr/>
        <p:txBody>
          <a:bodyPr/>
          <a:lstStyle/>
          <a:p>
            <a:pPr eaLnBrk="1" hangingPunct="1"/>
            <a:r>
              <a:rPr lang="en-US" sz="2800" smtClean="0"/>
              <a:t>Huge incentive to find injuries</a:t>
            </a:r>
          </a:p>
          <a:p>
            <a:pPr eaLnBrk="1" hangingPunct="1"/>
            <a:r>
              <a:rPr lang="en-US" sz="2800" smtClean="0"/>
              <a:t>Diagnosis of Guillain-Barre syndrome was ambiguous</a:t>
            </a:r>
          </a:p>
          <a:p>
            <a:pPr lvl="1" eaLnBrk="1" hangingPunct="1"/>
            <a:r>
              <a:rPr lang="en-US" sz="2800" smtClean="0"/>
              <a:t>No lab test</a:t>
            </a:r>
          </a:p>
          <a:p>
            <a:pPr lvl="1" eaLnBrk="1" hangingPunct="1"/>
            <a:r>
              <a:rPr lang="en-US" sz="2800" smtClean="0"/>
              <a:t>vague finding in all but the extreme cases</a:t>
            </a:r>
          </a:p>
          <a:p>
            <a:pPr eaLnBrk="1" hangingPunct="1"/>
            <a:r>
              <a:rPr lang="en-US" sz="2800" smtClean="0"/>
              <a:t>Docs were encouraged to make the diagnosis</a:t>
            </a:r>
          </a:p>
          <a:p>
            <a:pPr lvl="1" eaLnBrk="1" hangingPunct="1"/>
            <a:r>
              <a:rPr lang="en-US" sz="2800" smtClean="0"/>
              <a:t>Maybe the first big injury case where plaintiff's attorneys shaped the epidemiology and perception of the disease</a:t>
            </a:r>
          </a:p>
          <a:p>
            <a:pPr eaLnBrk="1" hangingPunct="1"/>
            <a:r>
              <a:rPr lang="en-US" sz="2800" smtClean="0"/>
              <a:t>Berkovitz happened in this climate - 1979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i="1" dirty="0" err="1" smtClean="0"/>
              <a:t>Berkovitz</a:t>
            </a:r>
            <a:r>
              <a:rPr lang="en-US" i="1" dirty="0" smtClean="0"/>
              <a:t> by </a:t>
            </a:r>
            <a:r>
              <a:rPr lang="en-US" i="1" dirty="0" err="1" smtClean="0"/>
              <a:t>Berkovitz</a:t>
            </a:r>
            <a:r>
              <a:rPr lang="en-US" i="1" dirty="0" smtClean="0"/>
              <a:t> v. U.S., </a:t>
            </a:r>
            <a:r>
              <a:rPr lang="en-US" dirty="0" smtClean="0"/>
              <a:t>486 U.S. 531 (1988)</a:t>
            </a:r>
          </a:p>
        </p:txBody>
      </p:sp>
      <p:sp>
        <p:nvSpPr>
          <p:cNvPr id="20483" name="Rectangle 3"/>
          <p:cNvSpPr>
            <a:spLocks noGrp="1" noChangeArrowheads="1"/>
          </p:cNvSpPr>
          <p:nvPr>
            <p:ph type="body" idx="1"/>
          </p:nvPr>
        </p:nvSpPr>
        <p:spPr/>
        <p:txBody>
          <a:bodyPr/>
          <a:lstStyle/>
          <a:p>
            <a:pPr eaLnBrk="1" hangingPunct="1"/>
            <a:r>
              <a:rPr lang="en-US" sz="3600" smtClean="0"/>
              <a:t>What was the product in  Berkovitz?</a:t>
            </a:r>
          </a:p>
          <a:p>
            <a:pPr eaLnBrk="1" hangingPunct="1"/>
            <a:r>
              <a:rPr lang="en-US" sz="3600" smtClean="0"/>
              <a:t>What did the FDA regulations require?</a:t>
            </a:r>
          </a:p>
          <a:p>
            <a:pPr eaLnBrk="1" hangingPunct="1"/>
            <a:r>
              <a:rPr lang="en-US" sz="3600" smtClean="0"/>
              <a:t>What did the plaintiffs claim the FDA failed to do?</a:t>
            </a:r>
          </a:p>
          <a:p>
            <a:pPr eaLnBrk="1" hangingPunct="1"/>
            <a:r>
              <a:rPr lang="en-US" sz="3600" smtClean="0"/>
              <a:t>What was the FDA’s defense?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i="1" dirty="0" err="1" smtClean="0"/>
              <a:t>Varig</a:t>
            </a:r>
            <a:r>
              <a:rPr lang="en-US" i="1" dirty="0" smtClean="0"/>
              <a:t> Airlines </a:t>
            </a:r>
            <a:r>
              <a:rPr lang="en-US" dirty="0" smtClean="0"/>
              <a:t>(in </a:t>
            </a:r>
            <a:r>
              <a:rPr lang="en-US" i="1" dirty="0" err="1" smtClean="0"/>
              <a:t>Berkovitz</a:t>
            </a:r>
            <a:r>
              <a:rPr lang="en-US" dirty="0" smtClean="0"/>
              <a:t>)</a:t>
            </a:r>
          </a:p>
        </p:txBody>
      </p:sp>
      <p:sp>
        <p:nvSpPr>
          <p:cNvPr id="21507" name="Rectangle 3"/>
          <p:cNvSpPr>
            <a:spLocks noGrp="1" noChangeArrowheads="1"/>
          </p:cNvSpPr>
          <p:nvPr>
            <p:ph type="body" idx="1"/>
          </p:nvPr>
        </p:nvSpPr>
        <p:spPr/>
        <p:txBody>
          <a:bodyPr/>
          <a:lstStyle/>
          <a:p>
            <a:pPr eaLnBrk="1" hangingPunct="1"/>
            <a:r>
              <a:rPr lang="en-US" sz="3600" dirty="0" smtClean="0"/>
              <a:t>What was the injury in </a:t>
            </a:r>
            <a:r>
              <a:rPr lang="en-US" sz="3600" i="1" dirty="0" err="1" smtClean="0"/>
              <a:t>Varig</a:t>
            </a:r>
            <a:r>
              <a:rPr lang="en-US" sz="3600" i="1" dirty="0" smtClean="0"/>
              <a:t> Airlines</a:t>
            </a:r>
            <a:r>
              <a:rPr lang="en-US" sz="3600" dirty="0" smtClean="0"/>
              <a:t>?</a:t>
            </a:r>
          </a:p>
          <a:p>
            <a:pPr eaLnBrk="1" hangingPunct="1"/>
            <a:r>
              <a:rPr lang="en-US" sz="3600" dirty="0" smtClean="0"/>
              <a:t>What did the enabling act require the agency to do?</a:t>
            </a:r>
          </a:p>
          <a:p>
            <a:pPr eaLnBrk="1" hangingPunct="1"/>
            <a:r>
              <a:rPr lang="en-US" sz="3600" dirty="0" smtClean="0"/>
              <a:t>What did the regs require?</a:t>
            </a:r>
          </a:p>
          <a:p>
            <a:pPr eaLnBrk="1" hangingPunct="1"/>
            <a:r>
              <a:rPr lang="en-US" sz="3600" dirty="0" smtClean="0"/>
              <a:t>How are the regs in </a:t>
            </a:r>
            <a:r>
              <a:rPr lang="en-US" sz="3600" i="1" dirty="0" err="1" smtClean="0"/>
              <a:t>Berkovitz</a:t>
            </a:r>
            <a:r>
              <a:rPr lang="en-US" sz="3600" dirty="0" smtClean="0"/>
              <a:t> different from those in </a:t>
            </a:r>
            <a:r>
              <a:rPr lang="en-US" sz="3600" i="1" dirty="0" err="1" smtClean="0"/>
              <a:t>Varig</a:t>
            </a:r>
            <a:r>
              <a:rPr lang="en-US" sz="3600" i="1" dirty="0" smtClean="0"/>
              <a:t> Airlines</a:t>
            </a:r>
            <a:r>
              <a:rPr lang="en-US" sz="3600"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 - modified</Template>
  <TotalTime>261</TotalTime>
  <Words>1232</Words>
  <Application>Microsoft Office PowerPoint</Application>
  <PresentationFormat>On-screen Show (4:3)</PresentationFormat>
  <Paragraphs>153</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Blends</vt:lpstr>
      <vt:lpstr>Suing the Federal Government</vt:lpstr>
      <vt:lpstr>Background on Vaccine Liability</vt:lpstr>
      <vt:lpstr>Polio Vaccine</vt:lpstr>
      <vt:lpstr>Cutter Incident</vt:lpstr>
      <vt:lpstr>Post Cutter Incident</vt:lpstr>
      <vt:lpstr>Swine Flu</vt:lpstr>
      <vt:lpstr>Swine Flu - Legal Consequences</vt:lpstr>
      <vt:lpstr>Berkovitz by Berkovitz v. U.S., 486 U.S. 531 (1988)</vt:lpstr>
      <vt:lpstr>Varig Airlines (in Berkovitz)</vt:lpstr>
      <vt:lpstr>Agency Liability</vt:lpstr>
      <vt:lpstr>Epilog</vt:lpstr>
      <vt:lpstr>Pandemic Flu Vaccines</vt:lpstr>
      <vt:lpstr>Tort Claims in Louisiana</vt:lpstr>
      <vt:lpstr>Raw Oysters</vt:lpstr>
      <vt:lpstr>State Warning</vt:lpstr>
      <vt:lpstr>The Oyster Industry and Warnings</vt:lpstr>
      <vt:lpstr>Where Does the Warning Have to be Posted??</vt:lpstr>
      <vt:lpstr>Gregor v. Argenot Great Central Insurance Co., 851 So.2d 959 (La. 2003)</vt:lpstr>
      <vt:lpstr>The Claims</vt:lpstr>
      <vt:lpstr>State Immunity</vt:lpstr>
      <vt:lpstr>What is the purpose of La. R.S. 9:2798.1?</vt:lpstr>
      <vt:lpstr>Court's Analysis</vt:lpstr>
      <vt:lpstr>What was the Real Negligence of DHH?</vt:lpstr>
      <vt:lpstr>Public Health Risks</vt:lpstr>
      <vt:lpstr>Hepatitis in Bathhouses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edward</dc:creator>
  <cp:lastModifiedBy>Edward P Richards</cp:lastModifiedBy>
  <cp:revision>78</cp:revision>
  <dcterms:created xsi:type="dcterms:W3CDTF">2005-11-03T14:07:39Z</dcterms:created>
  <dcterms:modified xsi:type="dcterms:W3CDTF">2013-04-23T13:33:49Z</dcterms:modified>
</cp:coreProperties>
</file>