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76" r:id="rId2"/>
    <p:sldId id="275"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32" autoAdjust="0"/>
  </p:normalViewPr>
  <p:slideViewPr>
    <p:cSldViewPr>
      <p:cViewPr varScale="1">
        <p:scale>
          <a:sx n="87" d="100"/>
          <a:sy n="87" d="100"/>
        </p:scale>
        <p:origin x="-96" y="-204"/>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State Separation of Powers</a:t>
            </a:r>
          </a:p>
        </p:txBody>
      </p:sp>
      <p:sp>
        <p:nvSpPr>
          <p:cNvPr id="3076" name="Rectangle 3"/>
          <p:cNvSpPr>
            <a:spLocks noGrp="1" noChangeArrowheads="1"/>
          </p:cNvSpPr>
          <p:nvPr>
            <p:ph type="subTitle" idx="1"/>
          </p:nvPr>
        </p:nvSpPr>
        <p:spPr/>
        <p:txBody>
          <a:bodyPr/>
          <a:lstStyle/>
          <a:p>
            <a:pPr eaLnBrk="1" hangingPunct="1"/>
            <a:r>
              <a:rPr lang="en-US" dirty="0"/>
              <a:t>The </a:t>
            </a:r>
            <a:r>
              <a:rPr lang="en-US" dirty="0" err="1"/>
              <a:t>Bonvillian</a:t>
            </a:r>
            <a:r>
              <a:rPr lang="en-US" dirty="0"/>
              <a:t> </a:t>
            </a:r>
            <a:r>
              <a:rPr lang="en-US" dirty="0" smtClean="0"/>
              <a:t>Cases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4D9487-27B1-4B3C-B71C-C8F3023DDD29}" type="slidenum">
              <a:rPr lang="en-US"/>
              <a:pPr/>
              <a:t>10</a:t>
            </a:fld>
            <a:endParaRPr lang="en-US"/>
          </a:p>
        </p:txBody>
      </p:sp>
      <p:sp>
        <p:nvSpPr>
          <p:cNvPr id="10243" name="Rectangle 2"/>
          <p:cNvSpPr>
            <a:spLocks noGrp="1" noChangeArrowheads="1"/>
          </p:cNvSpPr>
          <p:nvPr>
            <p:ph type="title"/>
          </p:nvPr>
        </p:nvSpPr>
        <p:spPr/>
        <p:txBody>
          <a:bodyPr/>
          <a:lstStyle/>
          <a:p>
            <a:pPr eaLnBrk="1" hangingPunct="1"/>
            <a:r>
              <a:rPr lang="en-US" smtClean="0"/>
              <a:t>Procedure in this Case</a:t>
            </a:r>
          </a:p>
        </p:txBody>
      </p:sp>
      <p:sp>
        <p:nvSpPr>
          <p:cNvPr id="10244" name="Rectangle 3"/>
          <p:cNvSpPr>
            <a:spLocks noGrp="1" noChangeArrowheads="1"/>
          </p:cNvSpPr>
          <p:nvPr>
            <p:ph type="body" idx="1"/>
          </p:nvPr>
        </p:nvSpPr>
        <p:spPr/>
        <p:txBody>
          <a:bodyPr/>
          <a:lstStyle/>
          <a:p>
            <a:pPr eaLnBrk="1" hangingPunct="1"/>
            <a:r>
              <a:rPr lang="en-US" dirty="0" smtClean="0"/>
              <a:t>After </a:t>
            </a:r>
            <a:r>
              <a:rPr lang="en-US" dirty="0" err="1" smtClean="0"/>
              <a:t>Bonvillian</a:t>
            </a:r>
            <a:r>
              <a:rPr lang="en-US" dirty="0" smtClean="0"/>
              <a:t> lost his mandamus proceeding, he was left with a declaratory judgment action.</a:t>
            </a:r>
          </a:p>
          <a:p>
            <a:pPr eaLnBrk="1" hangingPunct="1"/>
            <a:r>
              <a:rPr lang="en-US" dirty="0" smtClean="0"/>
              <a:t>He then filed a motion for partial summary judgment and declaratory judgment that he was entitled to his license.</a:t>
            </a:r>
          </a:p>
          <a:p>
            <a:pPr lvl="1" eaLnBrk="1" hangingPunct="1"/>
            <a:r>
              <a:rPr lang="en-US" dirty="0" smtClean="0"/>
              <a:t>What was his theory as to why he was entitled to summary judgment?</a:t>
            </a:r>
          </a:p>
          <a:p>
            <a:pPr eaLnBrk="1" hangingPunct="1"/>
            <a:r>
              <a:rPr lang="en-US" dirty="0" smtClean="0"/>
              <a:t>What did the district court rule?</a:t>
            </a:r>
          </a:p>
        </p:txBody>
      </p:sp>
    </p:spTree>
    <p:extLst>
      <p:ext uri="{BB962C8B-B14F-4D97-AF65-F5344CB8AC3E}">
        <p14:creationId xmlns:p14="http://schemas.microsoft.com/office/powerpoint/2010/main" val="829967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E10D840-9075-44EF-9495-0D93FC2F2AC9}" type="slidenum">
              <a:rPr lang="en-US"/>
              <a:pPr/>
              <a:t>11</a:t>
            </a:fld>
            <a:endParaRPr lang="en-US"/>
          </a:p>
        </p:txBody>
      </p:sp>
      <p:sp>
        <p:nvSpPr>
          <p:cNvPr id="11267" name="Rectangle 2"/>
          <p:cNvSpPr>
            <a:spLocks noGrp="1" noChangeArrowheads="1"/>
          </p:cNvSpPr>
          <p:nvPr>
            <p:ph type="title"/>
          </p:nvPr>
        </p:nvSpPr>
        <p:spPr>
          <a:xfrm>
            <a:off x="1295400" y="228600"/>
            <a:ext cx="7793038" cy="1462088"/>
          </a:xfrm>
        </p:spPr>
        <p:txBody>
          <a:bodyPr/>
          <a:lstStyle/>
          <a:p>
            <a:pPr eaLnBrk="1" hangingPunct="1"/>
            <a:r>
              <a:rPr lang="en-US" smtClean="0"/>
              <a:t>The Commissioner's Points of Error on Appeal</a:t>
            </a:r>
          </a:p>
        </p:txBody>
      </p:sp>
      <p:sp>
        <p:nvSpPr>
          <p:cNvPr id="11268" name="Rectangle 3"/>
          <p:cNvSpPr>
            <a:spLocks noGrp="1" noChangeArrowheads="1"/>
          </p:cNvSpPr>
          <p:nvPr>
            <p:ph type="body" idx="1"/>
          </p:nvPr>
        </p:nvSpPr>
        <p:spPr/>
        <p:txBody>
          <a:bodyPr/>
          <a:lstStyle/>
          <a:p>
            <a:pPr eaLnBrk="1" hangingPunct="1">
              <a:lnSpc>
                <a:spcPct val="90000"/>
              </a:lnSpc>
            </a:pPr>
            <a:r>
              <a:rPr lang="en-US" sz="2400" dirty="0" smtClean="0"/>
              <a:t>1. The district court erred by ordering the reinstatement of </a:t>
            </a:r>
            <a:r>
              <a:rPr lang="en-US" sz="2400" dirty="0" err="1" smtClean="0"/>
              <a:t>Bonvillian's</a:t>
            </a:r>
            <a:r>
              <a:rPr lang="en-US" sz="2400" dirty="0" smtClean="0"/>
              <a:t> license in a declaratory judgment action because the function of a declaratory judgment is only to establish the rights of the parties or express the court's opinion on a question of law.</a:t>
            </a:r>
          </a:p>
          <a:p>
            <a:pPr eaLnBrk="1" hangingPunct="1">
              <a:lnSpc>
                <a:spcPct val="90000"/>
              </a:lnSpc>
            </a:pPr>
            <a:r>
              <a:rPr lang="en-US" sz="2400" dirty="0" smtClean="0"/>
              <a:t>2. The district court abused its discretion and was clearly wrong by granting summary judgment on a declaratory judgment action when it was biased by the findings of an ALJ that were contrary to the law.</a:t>
            </a:r>
          </a:p>
          <a:p>
            <a:pPr eaLnBrk="1" hangingPunct="1">
              <a:lnSpc>
                <a:spcPct val="90000"/>
              </a:lnSpc>
            </a:pPr>
            <a:r>
              <a:rPr lang="en-US" sz="2400" dirty="0" smtClean="0"/>
              <a:t>3. The District Court abused its discretion by disregarding a decision of the Louisiana Supreme Court, </a:t>
            </a:r>
            <a:r>
              <a:rPr lang="en-US" sz="2400" dirty="0" err="1" smtClean="0"/>
              <a:t>Wooley</a:t>
            </a:r>
            <a:r>
              <a:rPr lang="en-US" sz="2400" dirty="0" smtClean="0"/>
              <a:t> v State Farm Fire </a:t>
            </a:r>
            <a:r>
              <a:rPr lang="en-US" sz="2400" dirty="0" err="1" smtClean="0"/>
              <a:t>Cas</a:t>
            </a:r>
            <a:r>
              <a:rPr lang="en-US" sz="2400" dirty="0" smtClean="0"/>
              <a:t> Ins CO, in deciding that there was a case in controversy.</a:t>
            </a:r>
          </a:p>
        </p:txBody>
      </p:sp>
    </p:spTree>
    <p:extLst>
      <p:ext uri="{BB962C8B-B14F-4D97-AF65-F5344CB8AC3E}">
        <p14:creationId xmlns:p14="http://schemas.microsoft.com/office/powerpoint/2010/main" val="4043817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4B329A7-4E51-4158-9600-7ED6C3A78FC0}" type="slidenum">
              <a:rPr lang="en-US"/>
              <a:pPr/>
              <a:t>12</a:t>
            </a:fld>
            <a:endParaRPr lang="en-US"/>
          </a:p>
        </p:txBody>
      </p:sp>
      <p:sp>
        <p:nvSpPr>
          <p:cNvPr id="12291" name="Rectangle 2"/>
          <p:cNvSpPr>
            <a:spLocks noGrp="1" noChangeArrowheads="1"/>
          </p:cNvSpPr>
          <p:nvPr>
            <p:ph type="title"/>
          </p:nvPr>
        </p:nvSpPr>
        <p:spPr/>
        <p:txBody>
          <a:bodyPr/>
          <a:lstStyle/>
          <a:p>
            <a:pPr eaLnBrk="1" hangingPunct="1"/>
            <a:r>
              <a:rPr lang="en-US" smtClean="0"/>
              <a:t>What Changed After Wooley I?</a:t>
            </a:r>
          </a:p>
        </p:txBody>
      </p:sp>
      <p:sp>
        <p:nvSpPr>
          <p:cNvPr id="12292" name="Rectangle 3"/>
          <p:cNvSpPr>
            <a:spLocks noGrp="1" noChangeArrowheads="1"/>
          </p:cNvSpPr>
          <p:nvPr>
            <p:ph type="body" idx="1"/>
          </p:nvPr>
        </p:nvSpPr>
        <p:spPr/>
        <p:txBody>
          <a:bodyPr/>
          <a:lstStyle/>
          <a:p>
            <a:pPr eaLnBrk="1" hangingPunct="1"/>
            <a:r>
              <a:rPr lang="en-US" sz="2800" dirty="0" smtClean="0"/>
              <a:t>In this regard we also observe that La. R. S. 49.992 (B)(2) was amended by Acts 2005 No 204 to add the following significant language:</a:t>
            </a:r>
          </a:p>
          <a:p>
            <a:pPr lvl="1" eaLnBrk="1" hangingPunct="1"/>
            <a:r>
              <a:rPr lang="en-US" sz="2800" dirty="0" smtClean="0"/>
              <a:t>"Upon the issuance of such a final decision or order the agency or any official thereof shall comply fully with the final order or decision of the administrative law judge. This language is interpretive and remedial and is to be given retroactive effect. </a:t>
            </a:r>
            <a:r>
              <a:rPr lang="en-US" sz="2800" i="1" dirty="0" err="1" smtClean="0"/>
              <a:t>Wooley</a:t>
            </a:r>
            <a:r>
              <a:rPr lang="en-US" sz="2800" i="1" dirty="0" smtClean="0"/>
              <a:t> v State Farm Fire and </a:t>
            </a:r>
            <a:r>
              <a:rPr lang="en-US" sz="2800" i="1" dirty="0" err="1" smtClean="0"/>
              <a:t>Cas</a:t>
            </a:r>
            <a:r>
              <a:rPr lang="en-US" sz="2800" i="1" dirty="0" smtClean="0"/>
              <a:t> Ins Co.</a:t>
            </a:r>
            <a:r>
              <a:rPr lang="en-US" sz="2800" dirty="0" smtClean="0"/>
              <a:t>, 928 So 2d 618, 622 (2006)</a:t>
            </a:r>
          </a:p>
        </p:txBody>
      </p:sp>
    </p:spTree>
    <p:extLst>
      <p:ext uri="{BB962C8B-B14F-4D97-AF65-F5344CB8AC3E}">
        <p14:creationId xmlns:p14="http://schemas.microsoft.com/office/powerpoint/2010/main" val="51911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6442818-8D1A-4EC4-BA66-3B5A3D554D5E}" type="slidenum">
              <a:rPr lang="en-US"/>
              <a:pPr/>
              <a:t>13</a:t>
            </a:fld>
            <a:endParaRPr lang="en-US"/>
          </a:p>
        </p:txBody>
      </p:sp>
      <p:sp>
        <p:nvSpPr>
          <p:cNvPr id="13315" name="Rectangle 2"/>
          <p:cNvSpPr>
            <a:spLocks noGrp="1" noChangeArrowheads="1"/>
          </p:cNvSpPr>
          <p:nvPr>
            <p:ph type="title"/>
          </p:nvPr>
        </p:nvSpPr>
        <p:spPr/>
        <p:txBody>
          <a:bodyPr/>
          <a:lstStyle/>
          <a:p>
            <a:pPr eaLnBrk="1" hangingPunct="1"/>
            <a:r>
              <a:rPr lang="en-US" smtClean="0"/>
              <a:t>What does the Court say is the Effect of this Language?</a:t>
            </a:r>
          </a:p>
        </p:txBody>
      </p:sp>
      <p:sp>
        <p:nvSpPr>
          <p:cNvPr id="13316" name="Rectangle 3"/>
          <p:cNvSpPr>
            <a:spLocks noGrp="1" noChangeArrowheads="1"/>
          </p:cNvSpPr>
          <p:nvPr>
            <p:ph type="body" idx="1"/>
          </p:nvPr>
        </p:nvSpPr>
        <p:spPr/>
        <p:txBody>
          <a:bodyPr/>
          <a:lstStyle/>
          <a:p>
            <a:pPr eaLnBrk="1" hangingPunct="1"/>
            <a:r>
              <a:rPr lang="en-US" smtClean="0"/>
              <a:t>Once the ALJ s decision became a final judgment principles of res judicata preclude re litigation.</a:t>
            </a:r>
          </a:p>
          <a:p>
            <a:pPr eaLnBrk="1" hangingPunct="1"/>
            <a:r>
              <a:rPr lang="en-US" smtClean="0"/>
              <a:t>But what judgments did the SC say were the only ones entitled to res judicata?</a:t>
            </a:r>
          </a:p>
          <a:p>
            <a:pPr lvl="1" eaLnBrk="1" hangingPunct="1"/>
            <a:r>
              <a:rPr lang="en-US" smtClean="0"/>
              <a:t>Why are worker's compensation tribunal decisions an exception?</a:t>
            </a:r>
          </a:p>
        </p:txBody>
      </p:sp>
    </p:spTree>
    <p:extLst>
      <p:ext uri="{BB962C8B-B14F-4D97-AF65-F5344CB8AC3E}">
        <p14:creationId xmlns:p14="http://schemas.microsoft.com/office/powerpoint/2010/main" val="531249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A78159-04AE-46D8-87D1-86F0D1462CA6}" type="slidenum">
              <a:rPr lang="en-US"/>
              <a:pPr/>
              <a:t>14</a:t>
            </a:fld>
            <a:endParaRPr lang="en-US"/>
          </a:p>
        </p:txBody>
      </p:sp>
      <p:sp>
        <p:nvSpPr>
          <p:cNvPr id="14339" name="Rectangle 2"/>
          <p:cNvSpPr>
            <a:spLocks noGrp="1" noChangeArrowheads="1"/>
          </p:cNvSpPr>
          <p:nvPr>
            <p:ph type="title"/>
          </p:nvPr>
        </p:nvSpPr>
        <p:spPr/>
        <p:txBody>
          <a:bodyPr/>
          <a:lstStyle/>
          <a:p>
            <a:pPr eaLnBrk="1" hangingPunct="1"/>
            <a:r>
              <a:rPr lang="en-US" smtClean="0"/>
              <a:t>The Court's Order</a:t>
            </a:r>
          </a:p>
        </p:txBody>
      </p:sp>
      <p:sp>
        <p:nvSpPr>
          <p:cNvPr id="14340" name="Rectangle 3"/>
          <p:cNvSpPr>
            <a:spLocks noGrp="1" noChangeArrowheads="1"/>
          </p:cNvSpPr>
          <p:nvPr>
            <p:ph type="body" idx="1"/>
          </p:nvPr>
        </p:nvSpPr>
        <p:spPr/>
        <p:txBody>
          <a:bodyPr/>
          <a:lstStyle/>
          <a:p>
            <a:pPr eaLnBrk="1" hangingPunct="1"/>
            <a:r>
              <a:rPr lang="en-US" sz="2800" dirty="0" smtClean="0"/>
              <a:t>On our de novo review we conclude that the material facts are undisputed and that </a:t>
            </a:r>
            <a:r>
              <a:rPr lang="en-US" sz="2800" dirty="0" err="1" smtClean="0"/>
              <a:t>Bonvillian</a:t>
            </a:r>
            <a:r>
              <a:rPr lang="en-US" sz="2800" dirty="0" smtClean="0"/>
              <a:t> is entitled to judgment in his favor as a matter of law. The undisputed facts include the following:</a:t>
            </a:r>
          </a:p>
          <a:p>
            <a:pPr lvl="1" eaLnBrk="1" hangingPunct="1"/>
            <a:r>
              <a:rPr lang="en-US" sz="2800" dirty="0" smtClean="0"/>
              <a:t>The ALJ decision and order became a final enforceable judgment at the latest when the Louisiana Supreme Court did not consider writs in </a:t>
            </a:r>
            <a:r>
              <a:rPr lang="en-US" sz="2800" dirty="0" err="1" smtClean="0"/>
              <a:t>Bonvillian</a:t>
            </a:r>
            <a:r>
              <a:rPr lang="en-US" sz="2800" dirty="0" smtClean="0"/>
              <a:t> v. Department of Ins. 901 So 2d 1081 ... </a:t>
            </a:r>
            <a:r>
              <a:rPr lang="en-US" sz="2800" i="1" dirty="0" smtClean="0"/>
              <a:t>The ALJs final enforceable judgment ordered the Department to issue the license.</a:t>
            </a:r>
          </a:p>
        </p:txBody>
      </p:sp>
    </p:spTree>
    <p:extLst>
      <p:ext uri="{BB962C8B-B14F-4D97-AF65-F5344CB8AC3E}">
        <p14:creationId xmlns:p14="http://schemas.microsoft.com/office/powerpoint/2010/main" val="1718361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F723A9-8FDD-4528-AE36-32FC23C758CF}" type="slidenum">
              <a:rPr lang="en-US"/>
              <a:pPr/>
              <a:t>15</a:t>
            </a:fld>
            <a:endParaRPr lang="en-US"/>
          </a:p>
        </p:txBody>
      </p:sp>
      <p:sp>
        <p:nvSpPr>
          <p:cNvPr id="15363" name="Rectangle 2"/>
          <p:cNvSpPr>
            <a:spLocks noGrp="1" noChangeArrowheads="1"/>
          </p:cNvSpPr>
          <p:nvPr>
            <p:ph type="title"/>
          </p:nvPr>
        </p:nvSpPr>
        <p:spPr/>
        <p:txBody>
          <a:bodyPr/>
          <a:lstStyle/>
          <a:p>
            <a:pPr eaLnBrk="1" hangingPunct="1"/>
            <a:r>
              <a:rPr lang="en-US" smtClean="0"/>
              <a:t>What did the Supreme Court in Wooley I hold about ALJ orders?</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ALJs make administrative law rulings that are not subject to enforcement and do not have the force of law. "</a:t>
            </a:r>
          </a:p>
          <a:p>
            <a:pPr eaLnBrk="1" hangingPunct="1">
              <a:lnSpc>
                <a:spcPct val="90000"/>
              </a:lnSpc>
            </a:pPr>
            <a:r>
              <a:rPr lang="en-US" smtClean="0"/>
              <a:t>Compare to this Court's holding:</a:t>
            </a:r>
          </a:p>
          <a:p>
            <a:pPr lvl="1" eaLnBrk="1" hangingPunct="1">
              <a:lnSpc>
                <a:spcPct val="90000"/>
              </a:lnSpc>
            </a:pPr>
            <a:r>
              <a:rPr lang="en-US" smtClean="0"/>
              <a:t>The ALJs final enforceable judgment ordered the Department to issue the license.</a:t>
            </a:r>
          </a:p>
          <a:p>
            <a:pPr eaLnBrk="1" hangingPunct="1">
              <a:lnSpc>
                <a:spcPct val="90000"/>
              </a:lnSpc>
            </a:pPr>
            <a:r>
              <a:rPr lang="en-US" smtClean="0"/>
              <a:t>If the Legislature has transformed ALJ rulings into final enforceable judgments, were does this leave Wooley I?</a:t>
            </a:r>
          </a:p>
        </p:txBody>
      </p:sp>
    </p:spTree>
    <p:extLst>
      <p:ext uri="{BB962C8B-B14F-4D97-AF65-F5344CB8AC3E}">
        <p14:creationId xmlns:p14="http://schemas.microsoft.com/office/powerpoint/2010/main" val="4083673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DF4017-CC09-416C-B34B-FFD54CED5B6F}" type="slidenum">
              <a:rPr lang="en-US" smtClean="0">
                <a:solidFill>
                  <a:schemeClr val="bg2"/>
                </a:solidFill>
              </a:rPr>
              <a:pPr/>
              <a:t>2</a:t>
            </a:fld>
            <a:endParaRPr lang="en-US" smtClean="0">
              <a:solidFill>
                <a:schemeClr val="bg2"/>
              </a:solidFill>
            </a:endParaRPr>
          </a:p>
        </p:txBody>
      </p:sp>
      <p:sp>
        <p:nvSpPr>
          <p:cNvPr id="27651" name="Rectangle 2"/>
          <p:cNvSpPr>
            <a:spLocks noGrp="1" noChangeArrowheads="1"/>
          </p:cNvSpPr>
          <p:nvPr>
            <p:ph type="ctrTitle"/>
          </p:nvPr>
        </p:nvSpPr>
        <p:spPr/>
        <p:txBody>
          <a:bodyPr/>
          <a:lstStyle/>
          <a:p>
            <a:pPr eaLnBrk="1" hangingPunct="1"/>
            <a:r>
              <a:rPr lang="en-US" smtClean="0"/>
              <a:t>Where does the Remand Leave the Issue of the What Happens after the ALJ Rules?</a:t>
            </a:r>
          </a:p>
        </p:txBody>
      </p:sp>
      <p:sp>
        <p:nvSpPr>
          <p:cNvPr id="27652"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9BE2374-82F1-4108-9CD2-3955CFA92D72}" type="slidenum">
              <a:rPr lang="en-US"/>
              <a:pPr/>
              <a:t>3</a:t>
            </a:fld>
            <a:endParaRPr lang="en-US"/>
          </a:p>
        </p:txBody>
      </p:sp>
      <p:sp>
        <p:nvSpPr>
          <p:cNvPr id="3075" name="Rectangle 2"/>
          <p:cNvSpPr>
            <a:spLocks noGrp="1" noChangeArrowheads="1"/>
          </p:cNvSpPr>
          <p:nvPr>
            <p:ph type="title"/>
          </p:nvPr>
        </p:nvSpPr>
        <p:spPr>
          <a:xfrm>
            <a:off x="1143000" y="228600"/>
            <a:ext cx="7793037" cy="1462087"/>
          </a:xfrm>
        </p:spPr>
        <p:txBody>
          <a:bodyPr/>
          <a:lstStyle/>
          <a:p>
            <a:pPr eaLnBrk="1" hangingPunct="1"/>
            <a:r>
              <a:rPr lang="en-US" dirty="0" err="1" smtClean="0"/>
              <a:t>Bonvillian</a:t>
            </a:r>
            <a:r>
              <a:rPr lang="en-US" dirty="0" smtClean="0"/>
              <a:t> v. Dep't of Insurance, 906 So.2d 596 (</a:t>
            </a:r>
            <a:r>
              <a:rPr lang="en-US" dirty="0" err="1" smtClean="0"/>
              <a:t>La.App</a:t>
            </a:r>
            <a:r>
              <a:rPr lang="en-US" dirty="0" smtClean="0"/>
              <a:t>. Cir.1 2005)</a:t>
            </a:r>
          </a:p>
        </p:txBody>
      </p:sp>
      <p:sp>
        <p:nvSpPr>
          <p:cNvPr id="58371" name="Rectangle 3"/>
          <p:cNvSpPr>
            <a:spLocks noGrp="1" noChangeArrowheads="1"/>
          </p:cNvSpPr>
          <p:nvPr>
            <p:ph type="body" idx="1"/>
          </p:nvPr>
        </p:nvSpPr>
        <p:spPr/>
        <p:txBody>
          <a:bodyPr>
            <a:normAutofit lnSpcReduction="10000"/>
          </a:bodyPr>
          <a:lstStyle/>
          <a:p>
            <a:pPr eaLnBrk="1" hangingPunct="1">
              <a:defRPr/>
            </a:pPr>
            <a:r>
              <a:rPr lang="en-US" dirty="0" smtClean="0"/>
              <a:t>What is the underlying dispute?</a:t>
            </a:r>
          </a:p>
          <a:p>
            <a:pPr lvl="1" eaLnBrk="1" hangingPunct="1">
              <a:defRPr/>
            </a:pPr>
            <a:r>
              <a:rPr lang="en-US" dirty="0" smtClean="0"/>
              <a:t>Insurance Commission refused to renew a bail bond agent's license</a:t>
            </a:r>
          </a:p>
          <a:p>
            <a:pPr lvl="1" eaLnBrk="1" hangingPunct="1">
              <a:defRPr/>
            </a:pPr>
            <a:r>
              <a:rPr lang="en-US" dirty="0" smtClean="0"/>
              <a:t>Why do we bond these folks?</a:t>
            </a:r>
          </a:p>
          <a:p>
            <a:pPr eaLnBrk="1" hangingPunct="1">
              <a:defRPr/>
            </a:pPr>
            <a:r>
              <a:rPr lang="en-US" dirty="0" smtClean="0"/>
              <a:t>What did the plaintiff do?</a:t>
            </a:r>
          </a:p>
          <a:p>
            <a:pPr lvl="1" eaLnBrk="1" hangingPunct="1">
              <a:defRPr/>
            </a:pPr>
            <a:r>
              <a:rPr lang="en-US" dirty="0" smtClean="0"/>
              <a:t>Went to the ALJ, who overruled the agency</a:t>
            </a:r>
          </a:p>
          <a:p>
            <a:pPr eaLnBrk="1" hangingPunct="1">
              <a:defRPr/>
            </a:pPr>
            <a:r>
              <a:rPr lang="en-US" dirty="0" smtClean="0"/>
              <a:t>What did the agency do?</a:t>
            </a:r>
          </a:p>
          <a:p>
            <a:pPr lvl="1" eaLnBrk="1" hangingPunct="1">
              <a:defRPr/>
            </a:pPr>
            <a:r>
              <a:rPr lang="en-US" dirty="0" smtClean="0"/>
              <a:t>Refused to issue the license</a:t>
            </a:r>
          </a:p>
        </p:txBody>
      </p:sp>
    </p:spTree>
    <p:extLst>
      <p:ext uri="{BB962C8B-B14F-4D97-AF65-F5344CB8AC3E}">
        <p14:creationId xmlns:p14="http://schemas.microsoft.com/office/powerpoint/2010/main" val="2778802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7E9159A-09E9-4719-8272-10F793624504}" type="slidenum">
              <a:rPr lang="en-US"/>
              <a:pPr/>
              <a:t>4</a:t>
            </a:fld>
            <a:endParaRPr lang="en-US"/>
          </a:p>
        </p:txBody>
      </p:sp>
      <p:sp>
        <p:nvSpPr>
          <p:cNvPr id="4099" name="Rectangle 2"/>
          <p:cNvSpPr>
            <a:spLocks noGrp="1" noChangeArrowheads="1"/>
          </p:cNvSpPr>
          <p:nvPr>
            <p:ph type="title"/>
          </p:nvPr>
        </p:nvSpPr>
        <p:spPr/>
        <p:txBody>
          <a:bodyPr/>
          <a:lstStyle/>
          <a:p>
            <a:pPr eaLnBrk="1" hangingPunct="1"/>
            <a:r>
              <a:rPr lang="en-US" smtClean="0"/>
              <a:t>The District Court</a:t>
            </a:r>
          </a:p>
        </p:txBody>
      </p:sp>
      <p:sp>
        <p:nvSpPr>
          <p:cNvPr id="4100" name="Rectangle 3"/>
          <p:cNvSpPr>
            <a:spLocks noGrp="1" noChangeArrowheads="1"/>
          </p:cNvSpPr>
          <p:nvPr>
            <p:ph type="body" idx="1"/>
          </p:nvPr>
        </p:nvSpPr>
        <p:spPr/>
        <p:txBody>
          <a:bodyPr/>
          <a:lstStyle/>
          <a:p>
            <a:pPr eaLnBrk="1" hangingPunct="1"/>
            <a:r>
              <a:rPr lang="en-US" sz="2800" dirty="0" smtClean="0"/>
              <a:t>What did plaintiff request in District Court?</a:t>
            </a:r>
          </a:p>
          <a:p>
            <a:pPr eaLnBrk="1" hangingPunct="1"/>
            <a:r>
              <a:rPr lang="en-US" sz="2800" dirty="0" smtClean="0"/>
              <a:t>What did the district court do?</a:t>
            </a:r>
          </a:p>
          <a:p>
            <a:pPr eaLnBrk="1" hangingPunct="1"/>
            <a:r>
              <a:rPr lang="en-US" sz="2800" dirty="0" smtClean="0"/>
              <a:t>Why doesn't the statue prohibit the agency appealing this action?</a:t>
            </a:r>
          </a:p>
          <a:p>
            <a:pPr lvl="1" eaLnBrk="1" hangingPunct="1"/>
            <a:r>
              <a:rPr lang="en-US" sz="2800" dirty="0" smtClean="0"/>
              <a:t>"[n]o agency or official thereof, or other person acting on behalf of an agency or official thereof shall be entitled to judicial review under this Chapter."</a:t>
            </a:r>
          </a:p>
          <a:p>
            <a:pPr lvl="1" eaLnBrk="1" hangingPunct="1"/>
            <a:r>
              <a:rPr lang="en-US" sz="2800" dirty="0" smtClean="0"/>
              <a:t>How did the agency get into court in </a:t>
            </a:r>
            <a:r>
              <a:rPr lang="en-US" sz="2800" i="1" dirty="0" err="1" smtClean="0"/>
              <a:t>Bonvillian</a:t>
            </a:r>
            <a:r>
              <a:rPr lang="en-US" sz="2800" dirty="0" smtClean="0"/>
              <a:t>?</a:t>
            </a:r>
            <a:endParaRPr lang="en-US" sz="2800" dirty="0" smtClean="0"/>
          </a:p>
          <a:p>
            <a:pPr eaLnBrk="1" hangingPunct="1"/>
            <a:r>
              <a:rPr lang="en-US" sz="2800" dirty="0" smtClean="0"/>
              <a:t>What is the Department appealing?</a:t>
            </a:r>
          </a:p>
        </p:txBody>
      </p:sp>
    </p:spTree>
    <p:extLst>
      <p:ext uri="{BB962C8B-B14F-4D97-AF65-F5344CB8AC3E}">
        <p14:creationId xmlns:p14="http://schemas.microsoft.com/office/powerpoint/2010/main" val="2456875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AE1407D-B447-4E01-86D2-9CC2C5647048}" type="slidenum">
              <a:rPr lang="en-US"/>
              <a:pPr/>
              <a:t>5</a:t>
            </a:fld>
            <a:endParaRPr lang="en-US"/>
          </a:p>
        </p:txBody>
      </p:sp>
      <p:sp>
        <p:nvSpPr>
          <p:cNvPr id="5123" name="Rectangle 2"/>
          <p:cNvSpPr>
            <a:spLocks noGrp="1" noChangeArrowheads="1"/>
          </p:cNvSpPr>
          <p:nvPr>
            <p:ph type="title"/>
          </p:nvPr>
        </p:nvSpPr>
        <p:spPr/>
        <p:txBody>
          <a:bodyPr/>
          <a:lstStyle/>
          <a:p>
            <a:pPr eaLnBrk="1" hangingPunct="1"/>
            <a:r>
              <a:rPr lang="en-US" smtClean="0"/>
              <a:t>Mandamus</a:t>
            </a:r>
          </a:p>
        </p:txBody>
      </p:sp>
      <p:sp>
        <p:nvSpPr>
          <p:cNvPr id="5124" name="Rectangle 3"/>
          <p:cNvSpPr>
            <a:spLocks noGrp="1" noChangeArrowheads="1"/>
          </p:cNvSpPr>
          <p:nvPr>
            <p:ph type="body" idx="1"/>
          </p:nvPr>
        </p:nvSpPr>
        <p:spPr>
          <a:xfrm>
            <a:off x="304800" y="2133600"/>
            <a:ext cx="8534400" cy="4495800"/>
          </a:xfrm>
        </p:spPr>
        <p:txBody>
          <a:bodyPr/>
          <a:lstStyle/>
          <a:p>
            <a:pPr eaLnBrk="1" hangingPunct="1">
              <a:lnSpc>
                <a:spcPct val="90000"/>
              </a:lnSpc>
            </a:pPr>
            <a:r>
              <a:rPr lang="en-US" sz="2400" dirty="0" smtClean="0"/>
              <a:t>What is the most famous mandamus case?</a:t>
            </a:r>
          </a:p>
          <a:p>
            <a:pPr eaLnBrk="1" hangingPunct="1">
              <a:lnSpc>
                <a:spcPct val="90000"/>
              </a:lnSpc>
            </a:pPr>
            <a:r>
              <a:rPr lang="en-US" sz="2400" dirty="0" smtClean="0"/>
              <a:t>Must be a specific, non-discretionary right</a:t>
            </a:r>
          </a:p>
          <a:p>
            <a:pPr lvl="1" eaLnBrk="1" hangingPunct="1">
              <a:lnSpc>
                <a:spcPct val="90000"/>
              </a:lnSpc>
            </a:pPr>
            <a:r>
              <a:rPr lang="en-US" sz="2400" dirty="0" smtClean="0"/>
              <a:t>In mandamus proceedings against a public officer involving the performance of official duty, nothing can be inquired into but the question of duty on the face of the statute and the ministerial character of the duty he is charged to perform. </a:t>
            </a:r>
          </a:p>
          <a:p>
            <a:pPr eaLnBrk="1" hangingPunct="1">
              <a:lnSpc>
                <a:spcPct val="90000"/>
              </a:lnSpc>
            </a:pPr>
            <a:r>
              <a:rPr lang="en-US" sz="2400" dirty="0" smtClean="0"/>
              <a:t>The remedy is not available to command the performance of an act that contains any element of discretion, however slight.</a:t>
            </a:r>
          </a:p>
          <a:p>
            <a:pPr eaLnBrk="1" hangingPunct="1">
              <a:lnSpc>
                <a:spcPct val="90000"/>
              </a:lnSpc>
            </a:pPr>
            <a:r>
              <a:rPr lang="en-US" sz="2400" dirty="0" smtClean="0"/>
              <a:t>Why is mandamus so limited?</a:t>
            </a:r>
          </a:p>
        </p:txBody>
      </p:sp>
    </p:spTree>
    <p:extLst>
      <p:ext uri="{BB962C8B-B14F-4D97-AF65-F5344CB8AC3E}">
        <p14:creationId xmlns:p14="http://schemas.microsoft.com/office/powerpoint/2010/main" val="116239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7B5C166-C51E-4EAD-9E49-4F273997F7ED}" type="slidenum">
              <a:rPr lang="en-US"/>
              <a:pPr/>
              <a:t>6</a:t>
            </a:fld>
            <a:endParaRPr lang="en-US"/>
          </a:p>
        </p:txBody>
      </p:sp>
      <p:sp>
        <p:nvSpPr>
          <p:cNvPr id="6147" name="Rectangle 2"/>
          <p:cNvSpPr>
            <a:spLocks noGrp="1" noChangeArrowheads="1"/>
          </p:cNvSpPr>
          <p:nvPr>
            <p:ph type="title"/>
          </p:nvPr>
        </p:nvSpPr>
        <p:spPr/>
        <p:txBody>
          <a:bodyPr/>
          <a:lstStyle/>
          <a:p>
            <a:pPr eaLnBrk="1" hangingPunct="1"/>
            <a:r>
              <a:rPr lang="en-US" smtClean="0"/>
              <a:t>When May Mandamus be used Against the Insurance Commission?</a:t>
            </a:r>
          </a:p>
        </p:txBody>
      </p:sp>
      <p:sp>
        <p:nvSpPr>
          <p:cNvPr id="6148" name="Rectangle 3"/>
          <p:cNvSpPr>
            <a:spLocks noGrp="1" noChangeArrowheads="1"/>
          </p:cNvSpPr>
          <p:nvPr>
            <p:ph type="body" idx="1"/>
          </p:nvPr>
        </p:nvSpPr>
        <p:spPr/>
        <p:txBody>
          <a:bodyPr/>
          <a:lstStyle/>
          <a:p>
            <a:pPr eaLnBrk="1" hangingPunct="1"/>
            <a:r>
              <a:rPr lang="en-US" sz="2800" dirty="0" smtClean="0"/>
              <a:t>"writ of mandamus may be sought to compel the commissioner of insurance to perform a ministerial duty as established by law, where it is alleged that the commissioner of insurance is acting fraudulently or not impartially fulfilling his duties, or where the delay involved in obtaining ordinary relief may cause injustice."</a:t>
            </a:r>
          </a:p>
          <a:p>
            <a:pPr eaLnBrk="1" hangingPunct="1"/>
            <a:r>
              <a:rPr lang="en-US" sz="2800" dirty="0" smtClean="0"/>
              <a:t>Does issuing a license involve discretion?</a:t>
            </a:r>
          </a:p>
          <a:p>
            <a:pPr lvl="1" eaLnBrk="1" hangingPunct="1"/>
            <a:r>
              <a:rPr lang="en-US" sz="2800" dirty="0" smtClean="0"/>
              <a:t>How does plaintiff claim that the ALJ ruling changes this?</a:t>
            </a:r>
          </a:p>
        </p:txBody>
      </p:sp>
    </p:spTree>
    <p:extLst>
      <p:ext uri="{BB962C8B-B14F-4D97-AF65-F5344CB8AC3E}">
        <p14:creationId xmlns:p14="http://schemas.microsoft.com/office/powerpoint/2010/main" val="2745489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816325-7C2C-475E-B8AB-4D288528F6AF}" type="slidenum">
              <a:rPr lang="en-US"/>
              <a:pPr/>
              <a:t>7</a:t>
            </a:fld>
            <a:endParaRPr lang="en-US"/>
          </a:p>
        </p:txBody>
      </p:sp>
      <p:sp>
        <p:nvSpPr>
          <p:cNvPr id="7171" name="Rectangle 2"/>
          <p:cNvSpPr>
            <a:spLocks noGrp="1" noChangeArrowheads="1"/>
          </p:cNvSpPr>
          <p:nvPr>
            <p:ph type="title"/>
          </p:nvPr>
        </p:nvSpPr>
        <p:spPr/>
        <p:txBody>
          <a:bodyPr/>
          <a:lstStyle/>
          <a:p>
            <a:pPr eaLnBrk="1" hangingPunct="1"/>
            <a:r>
              <a:rPr lang="en-US" smtClean="0"/>
              <a:t>The Effect of Wooley</a:t>
            </a:r>
          </a:p>
        </p:txBody>
      </p:sp>
      <p:sp>
        <p:nvSpPr>
          <p:cNvPr id="7172" name="Rectangle 3"/>
          <p:cNvSpPr>
            <a:spLocks noGrp="1" noChangeArrowheads="1"/>
          </p:cNvSpPr>
          <p:nvPr>
            <p:ph type="body" idx="1"/>
          </p:nvPr>
        </p:nvSpPr>
        <p:spPr/>
        <p:txBody>
          <a:bodyPr/>
          <a:lstStyle/>
          <a:p>
            <a:pPr eaLnBrk="1" hangingPunct="1"/>
            <a:r>
              <a:rPr lang="en-US" smtClean="0"/>
              <a:t>The [Wooley] Court further determined that "[b]ecause the decision and order of the ALJ was not a valid and final judgment for purposes of res judicata, ... the ALJ's judgment is not entitled to res judicata effect." Wooley, 2004-0882 at p. 19, ___ So.2d at ___. </a:t>
            </a:r>
          </a:p>
          <a:p>
            <a:pPr eaLnBrk="1" hangingPunct="1"/>
            <a:r>
              <a:rPr lang="en-US" smtClean="0"/>
              <a:t>We still do not know what that really means - stay tuned for the next chapter of Bonvillian.</a:t>
            </a:r>
          </a:p>
        </p:txBody>
      </p:sp>
    </p:spTree>
    <p:extLst>
      <p:ext uri="{BB962C8B-B14F-4D97-AF65-F5344CB8AC3E}">
        <p14:creationId xmlns:p14="http://schemas.microsoft.com/office/powerpoint/2010/main" val="91446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874CD34-F1A3-4A33-95BF-9D80CCC11AAC}" type="slidenum">
              <a:rPr lang="en-US"/>
              <a:pPr/>
              <a:t>8</a:t>
            </a:fld>
            <a:endParaRPr lang="en-US"/>
          </a:p>
        </p:txBody>
      </p:sp>
      <p:sp>
        <p:nvSpPr>
          <p:cNvPr id="8195" name="Rectangle 2"/>
          <p:cNvSpPr>
            <a:spLocks noGrp="1" noChangeArrowheads="1"/>
          </p:cNvSpPr>
          <p:nvPr>
            <p:ph type="title"/>
          </p:nvPr>
        </p:nvSpPr>
        <p:spPr/>
        <p:txBody>
          <a:bodyPr/>
          <a:lstStyle/>
          <a:p>
            <a:pPr eaLnBrk="1" hangingPunct="1"/>
            <a:r>
              <a:rPr lang="en-US" smtClean="0"/>
              <a:t>What did the Court Rule?</a:t>
            </a:r>
          </a:p>
        </p:txBody>
      </p:sp>
      <p:sp>
        <p:nvSpPr>
          <p:cNvPr id="8196" name="Rectangle 3"/>
          <p:cNvSpPr>
            <a:spLocks noGrp="1" noChangeArrowheads="1"/>
          </p:cNvSpPr>
          <p:nvPr>
            <p:ph type="body" idx="1"/>
          </p:nvPr>
        </p:nvSpPr>
        <p:spPr/>
        <p:txBody>
          <a:bodyPr/>
          <a:lstStyle/>
          <a:p>
            <a:pPr eaLnBrk="1" hangingPunct="1"/>
            <a:r>
              <a:rPr lang="en-US" smtClean="0"/>
              <a:t>In sum, Bonvillian has not met his burden of showing that a delay in obtaining ordinary relief would cause injustice sufficient to warrant the issuance of a writ of mandamus or that there were no ordinary remedies available through which he could obtain relief. As set forth in Wiginton, mandamus presumably can not lie in cases that are doubtful. </a:t>
            </a:r>
          </a:p>
        </p:txBody>
      </p:sp>
    </p:spTree>
    <p:extLst>
      <p:ext uri="{BB962C8B-B14F-4D97-AF65-F5344CB8AC3E}">
        <p14:creationId xmlns:p14="http://schemas.microsoft.com/office/powerpoint/2010/main" val="47128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dirty="0" err="1" smtClean="0"/>
              <a:t>Bonvillian</a:t>
            </a:r>
            <a:r>
              <a:rPr lang="en-US" dirty="0"/>
              <a:t> v. Dep't of Insurance, </a:t>
            </a:r>
            <a:r>
              <a:rPr lang="en-US" dirty="0" smtClean="0"/>
              <a:t>5 </a:t>
            </a:r>
            <a:r>
              <a:rPr lang="en-US" dirty="0"/>
              <a:t>So.3d 233 (</a:t>
            </a:r>
            <a:r>
              <a:rPr lang="en-US" dirty="0" err="1"/>
              <a:t>La.App</a:t>
            </a:r>
            <a:r>
              <a:rPr lang="en-US" dirty="0"/>
              <a:t>. Cir.1 2008)</a:t>
            </a:r>
            <a:endParaRPr lang="en-US" dirty="0" smtClean="0"/>
          </a:p>
        </p:txBody>
      </p:sp>
      <p:sp>
        <p:nvSpPr>
          <p:cNvPr id="9219" name="Rectangle 4"/>
          <p:cNvSpPr>
            <a:spLocks noGrp="1" noChangeArrowheads="1"/>
          </p:cNvSpPr>
          <p:nvPr>
            <p:ph type="subTitle" idx="1"/>
          </p:nvPr>
        </p:nvSpPr>
        <p:spPr/>
        <p:txBody>
          <a:bodyPr/>
          <a:lstStyle/>
          <a:p>
            <a:pPr eaLnBrk="1" hangingPunct="1"/>
            <a:r>
              <a:rPr lang="en-US" dirty="0"/>
              <a:t>Round II</a:t>
            </a:r>
            <a:endParaRPr lang="en-US" dirty="0" smtClean="0"/>
          </a:p>
        </p:txBody>
      </p:sp>
    </p:spTree>
    <p:extLst>
      <p:ext uri="{BB962C8B-B14F-4D97-AF65-F5344CB8AC3E}">
        <p14:creationId xmlns:p14="http://schemas.microsoft.com/office/powerpoint/2010/main" val="3313519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451</TotalTime>
  <Words>1017</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Blends</vt:lpstr>
      <vt:lpstr>State Separation of Powers</vt:lpstr>
      <vt:lpstr>Where does the Remand Leave the Issue of the What Happens after the ALJ Rules?</vt:lpstr>
      <vt:lpstr>Bonvillian v. Dep't of Insurance, 906 So.2d 596 (La.App. Cir.1 2005)</vt:lpstr>
      <vt:lpstr>The District Court</vt:lpstr>
      <vt:lpstr>Mandamus</vt:lpstr>
      <vt:lpstr>When May Mandamus be used Against the Insurance Commission?</vt:lpstr>
      <vt:lpstr>The Effect of Wooley</vt:lpstr>
      <vt:lpstr>What did the Court Rule?</vt:lpstr>
      <vt:lpstr>Bonvillian v. Dep't of Insurance, 5 So.3d 233 (La.App. Cir.1 2008)</vt:lpstr>
      <vt:lpstr>Procedure in this Case</vt:lpstr>
      <vt:lpstr>The Commissioner's Points of Error on Appeal</vt:lpstr>
      <vt:lpstr>What Changed After Wooley I?</vt:lpstr>
      <vt:lpstr>What does the Court say is the Effect of this Language?</vt:lpstr>
      <vt:lpstr>The Court's Order</vt:lpstr>
      <vt:lpstr>What did the Supreme Court in Wooley I hold about ALJ orders?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P Richards</cp:lastModifiedBy>
  <cp:revision>124</cp:revision>
  <dcterms:created xsi:type="dcterms:W3CDTF">2005-09-13T16:44:03Z</dcterms:created>
  <dcterms:modified xsi:type="dcterms:W3CDTF">2013-02-26T15:00:42Z</dcterms:modified>
</cp:coreProperties>
</file>