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354" r:id="rId2"/>
    <p:sldId id="386" r:id="rId3"/>
    <p:sldId id="387" r:id="rId4"/>
    <p:sldId id="388" r:id="rId5"/>
    <p:sldId id="389" r:id="rId6"/>
    <p:sldId id="390" r:id="rId7"/>
    <p:sldId id="391" r:id="rId8"/>
    <p:sldId id="392" r:id="rId9"/>
    <p:sldId id="396" r:id="rId10"/>
    <p:sldId id="393" r:id="rId11"/>
    <p:sldId id="394" r:id="rId12"/>
    <p:sldId id="395" r:id="rId13"/>
    <p:sldId id="415" r:id="rId14"/>
    <p:sldId id="418" r:id="rId15"/>
    <p:sldId id="417" r:id="rId16"/>
    <p:sldId id="416" r:id="rId17"/>
    <p:sldId id="401" r:id="rId18"/>
    <p:sldId id="403" r:id="rId19"/>
    <p:sldId id="405" r:id="rId20"/>
    <p:sldId id="406"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0" autoAdjust="0"/>
    <p:restoredTop sz="86432" autoAdjust="0"/>
  </p:normalViewPr>
  <p:slideViewPr>
    <p:cSldViewPr>
      <p:cViewPr varScale="1">
        <p:scale>
          <a:sx n="75" d="100"/>
          <a:sy n="75" d="100"/>
        </p:scale>
        <p:origin x="-102" y="-126"/>
      </p:cViewPr>
      <p:guideLst>
        <p:guide orient="horz" pos="2160"/>
        <p:guide pos="2880"/>
      </p:guideLst>
    </p:cSldViewPr>
  </p:slideViewPr>
  <p:outlineViewPr>
    <p:cViewPr>
      <p:scale>
        <a:sx n="33" d="100"/>
        <a:sy n="33" d="100"/>
      </p:scale>
      <p:origin x="42" y="180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8.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7.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20.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031FC4D-6393-4E22-83C0-BF07CA89D2EA}" type="slidenum">
              <a:rPr lang="en-US"/>
              <a:pPr>
                <a:defRPr/>
              </a:pPr>
              <a:t>‹#›</a:t>
            </a:fld>
            <a:endParaRPr lang="en-US"/>
          </a:p>
        </p:txBody>
      </p:sp>
    </p:spTree>
    <p:extLst>
      <p:ext uri="{BB962C8B-B14F-4D97-AF65-F5344CB8AC3E}">
        <p14:creationId xmlns:p14="http://schemas.microsoft.com/office/powerpoint/2010/main" val="67318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96A556A-BE6E-4B02-B7B0-09A0514DE250}" type="slidenum">
              <a:rPr lang="en-US"/>
              <a:pPr>
                <a:defRPr/>
              </a:pPr>
              <a:t>‹#›</a:t>
            </a:fld>
            <a:endParaRPr lang="en-US"/>
          </a:p>
        </p:txBody>
      </p:sp>
    </p:spTree>
    <p:extLst>
      <p:ext uri="{BB962C8B-B14F-4D97-AF65-F5344CB8AC3E}">
        <p14:creationId xmlns:p14="http://schemas.microsoft.com/office/powerpoint/2010/main" val="61360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C0A048-2D24-45A6-B4B1-F68B1F1E702B}" type="slidenum">
              <a:rPr lang="en-US"/>
              <a:pPr>
                <a:defRPr/>
              </a:pPr>
              <a:t>‹#›</a:t>
            </a:fld>
            <a:endParaRPr lang="en-US"/>
          </a:p>
        </p:txBody>
      </p:sp>
    </p:spTree>
    <p:extLst>
      <p:ext uri="{BB962C8B-B14F-4D97-AF65-F5344CB8AC3E}">
        <p14:creationId xmlns:p14="http://schemas.microsoft.com/office/powerpoint/2010/main" val="41309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B667CB2-544F-4A5E-B866-12C315D44CA9}" type="slidenum">
              <a:rPr lang="en-US"/>
              <a:pPr>
                <a:defRPr/>
              </a:pPr>
              <a:t>‹#›</a:t>
            </a:fld>
            <a:endParaRPr lang="en-US"/>
          </a:p>
        </p:txBody>
      </p:sp>
    </p:spTree>
    <p:extLst>
      <p:ext uri="{BB962C8B-B14F-4D97-AF65-F5344CB8AC3E}">
        <p14:creationId xmlns:p14="http://schemas.microsoft.com/office/powerpoint/2010/main" val="4813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5FBD0C-456B-4089-8171-BBE4B2305EDC}" type="slidenum">
              <a:rPr lang="en-US"/>
              <a:pPr>
                <a:defRPr/>
              </a:pPr>
              <a:t>‹#›</a:t>
            </a:fld>
            <a:endParaRPr lang="en-US"/>
          </a:p>
        </p:txBody>
      </p:sp>
    </p:spTree>
    <p:extLst>
      <p:ext uri="{BB962C8B-B14F-4D97-AF65-F5344CB8AC3E}">
        <p14:creationId xmlns:p14="http://schemas.microsoft.com/office/powerpoint/2010/main" val="270241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C92382D-CA60-48AA-A521-4F2BFEEA7503}" type="slidenum">
              <a:rPr lang="en-US"/>
              <a:pPr>
                <a:defRPr/>
              </a:pPr>
              <a:t>‹#›</a:t>
            </a:fld>
            <a:endParaRPr lang="en-US"/>
          </a:p>
        </p:txBody>
      </p:sp>
    </p:spTree>
    <p:extLst>
      <p:ext uri="{BB962C8B-B14F-4D97-AF65-F5344CB8AC3E}">
        <p14:creationId xmlns:p14="http://schemas.microsoft.com/office/powerpoint/2010/main" val="236588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3EF15B-F02A-4902-896A-F30F0F6746A9}" type="slidenum">
              <a:rPr lang="en-US"/>
              <a:pPr>
                <a:defRPr/>
              </a:pPr>
              <a:t>‹#›</a:t>
            </a:fld>
            <a:endParaRPr lang="en-US"/>
          </a:p>
        </p:txBody>
      </p:sp>
    </p:spTree>
    <p:extLst>
      <p:ext uri="{BB962C8B-B14F-4D97-AF65-F5344CB8AC3E}">
        <p14:creationId xmlns:p14="http://schemas.microsoft.com/office/powerpoint/2010/main" val="312195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A7359F-7341-4457-94A1-5743D137423C}" type="slidenum">
              <a:rPr lang="en-US"/>
              <a:pPr>
                <a:defRPr/>
              </a:pPr>
              <a:t>‹#›</a:t>
            </a:fld>
            <a:endParaRPr lang="en-US"/>
          </a:p>
        </p:txBody>
      </p:sp>
    </p:spTree>
    <p:extLst>
      <p:ext uri="{BB962C8B-B14F-4D97-AF65-F5344CB8AC3E}">
        <p14:creationId xmlns:p14="http://schemas.microsoft.com/office/powerpoint/2010/main" val="32230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B4DDDD-EAEF-45C5-ABC0-3FFB88E86C6A}" type="slidenum">
              <a:rPr lang="en-US"/>
              <a:pPr>
                <a:defRPr/>
              </a:pPr>
              <a:t>‹#›</a:t>
            </a:fld>
            <a:endParaRPr lang="en-US"/>
          </a:p>
        </p:txBody>
      </p:sp>
    </p:spTree>
    <p:extLst>
      <p:ext uri="{BB962C8B-B14F-4D97-AF65-F5344CB8AC3E}">
        <p14:creationId xmlns:p14="http://schemas.microsoft.com/office/powerpoint/2010/main" val="35278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151FE32-BE3E-4F16-AC85-FECCBFD1D4A1}" type="slidenum">
              <a:rPr lang="en-US"/>
              <a:pPr>
                <a:defRPr/>
              </a:pPr>
              <a:t>‹#›</a:t>
            </a:fld>
            <a:endParaRPr lang="en-US"/>
          </a:p>
        </p:txBody>
      </p:sp>
    </p:spTree>
    <p:extLst>
      <p:ext uri="{BB962C8B-B14F-4D97-AF65-F5344CB8AC3E}">
        <p14:creationId xmlns:p14="http://schemas.microsoft.com/office/powerpoint/2010/main" val="106098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3505728-0CEA-40CC-86EB-8D42B61BEC9B}" type="slidenum">
              <a:rPr lang="en-US"/>
              <a:pPr>
                <a:defRPr/>
              </a:pPr>
              <a:t>‹#›</a:t>
            </a:fld>
            <a:endParaRPr lang="en-US"/>
          </a:p>
        </p:txBody>
      </p:sp>
    </p:spTree>
    <p:extLst>
      <p:ext uri="{BB962C8B-B14F-4D97-AF65-F5344CB8AC3E}">
        <p14:creationId xmlns:p14="http://schemas.microsoft.com/office/powerpoint/2010/main" val="41175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F9E6C9-E5DC-4EFB-9D4C-7A49934A56BD}" type="slidenum">
              <a:rPr lang="en-US"/>
              <a:pPr>
                <a:defRPr/>
              </a:pPr>
              <a:t>‹#›</a:t>
            </a:fld>
            <a:endParaRPr lang="en-US"/>
          </a:p>
        </p:txBody>
      </p:sp>
    </p:spTree>
    <p:extLst>
      <p:ext uri="{BB962C8B-B14F-4D97-AF65-F5344CB8AC3E}">
        <p14:creationId xmlns:p14="http://schemas.microsoft.com/office/powerpoint/2010/main" val="1749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C2FED1-2ADB-4E37-9922-752360EB8F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10</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11</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smtClean="0"/>
              <a:t>Congress can prevent certain types of judicial review</a:t>
            </a:r>
          </a:p>
          <a:p>
            <a:pPr lvl="1" eaLnBrk="1" hangingPunct="1"/>
            <a:r>
              <a:rPr lang="en-US" smtClean="0"/>
              <a:t>Compensation decisions under the Smallpox Vaccine Compensation Act are not reviewable</a:t>
            </a:r>
          </a:p>
          <a:p>
            <a:pPr eaLnBrk="1" hangingPunct="1"/>
            <a:r>
              <a:rPr lang="en-US" smtClean="0"/>
              <a:t>Enabling law is always reviewable unless Congress has taken away the court's subject matter jurisdiction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12</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Conflicts</a:t>
            </a:r>
            <a:endParaRPr lang="en-US" dirty="0"/>
          </a:p>
        </p:txBody>
      </p:sp>
      <p:sp>
        <p:nvSpPr>
          <p:cNvPr id="3" name="Content Placeholder 2"/>
          <p:cNvSpPr>
            <a:spLocks noGrp="1"/>
          </p:cNvSpPr>
          <p:nvPr>
            <p:ph idx="1"/>
          </p:nvPr>
        </p:nvSpPr>
        <p:spPr/>
        <p:txBody>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13</a:t>
            </a:fld>
            <a:endParaRPr lang="en-US"/>
          </a:p>
        </p:txBody>
      </p:sp>
    </p:spTree>
    <p:extLst>
      <p:ext uri="{BB962C8B-B14F-4D97-AF65-F5344CB8AC3E}">
        <p14:creationId xmlns:p14="http://schemas.microsoft.com/office/powerpoint/2010/main" val="2222723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a:bodyPr>
          <a:lstStyle/>
          <a:p>
            <a:r>
              <a:rPr lang="en-US" baseline="0" dirty="0" smtClean="0"/>
              <a:t>Which ALJ decisions are entitled to the most deference?</a:t>
            </a:r>
          </a:p>
          <a:p>
            <a:r>
              <a:rPr lang="en-US" baseline="0" dirty="0" smtClean="0"/>
              <a:t>What ALJ decisions are entitled to the least deference?</a:t>
            </a:r>
          </a:p>
          <a:p>
            <a:r>
              <a:rPr lang="en-US" dirty="0" smtClean="0"/>
              <a:t>In the smoking union organizer example,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14</a:t>
            </a:fld>
            <a:endParaRPr lang="en-US"/>
          </a:p>
        </p:txBody>
      </p:sp>
    </p:spTree>
    <p:extLst>
      <p:ext uri="{BB962C8B-B14F-4D97-AF65-F5344CB8AC3E}">
        <p14:creationId xmlns:p14="http://schemas.microsoft.com/office/powerpoint/2010/main" val="1960963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Was a worker within course and scope of employment when he drowned trying to save a foundering swimmer?</a:t>
            </a:r>
          </a:p>
          <a:p>
            <a:pPr lvl="1"/>
            <a:r>
              <a:rPr lang="en-US" dirty="0" smtClean="0"/>
              <a:t>Is this a legal question, entitled to less deference, or a factual one, entitled to more deference?</a:t>
            </a:r>
          </a:p>
          <a:p>
            <a:r>
              <a:rPr lang="en-US" dirty="0" smtClean="0"/>
              <a:t>Why did the court go with substantial evidence (factual dispute) rather than treating it as a legal question?</a:t>
            </a:r>
          </a:p>
          <a:p>
            <a:pPr lvl="1"/>
            <a:r>
              <a:rPr lang="en-US" dirty="0" smtClean="0"/>
              <a:t>What would the court need to know to resolve this as a legal question?</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291403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Company refuses to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or </a:t>
            </a:r>
            <a:r>
              <a:rPr lang="en-US" i="1" dirty="0" smtClean="0"/>
              <a:t>Chevron</a:t>
            </a:r>
            <a:r>
              <a:rPr lang="en-US" dirty="0" smtClean="0"/>
              <a:t> deference?</a:t>
            </a:r>
          </a:p>
          <a:p>
            <a:pPr lvl="1"/>
            <a:r>
              <a:rPr lang="en-US" dirty="0" smtClean="0"/>
              <a:t>Why was the question of whether buyers were managers remanded?</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16</a:t>
            </a:fld>
            <a:endParaRPr lang="en-US"/>
          </a:p>
        </p:txBody>
      </p:sp>
    </p:spTree>
    <p:extLst>
      <p:ext uri="{BB962C8B-B14F-4D97-AF65-F5344CB8AC3E}">
        <p14:creationId xmlns:p14="http://schemas.microsoft.com/office/powerpoint/2010/main" val="366162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17</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t>
            </a:r>
            <a:r>
              <a:rPr lang="en-US" dirty="0" smtClean="0"/>
              <a:t>and Capricious Review</a:t>
            </a:r>
          </a:p>
        </p:txBody>
      </p:sp>
      <p:sp>
        <p:nvSpPr>
          <p:cNvPr id="33796" name="Rectangle 3"/>
          <p:cNvSpPr>
            <a:spLocks noGrp="1" noChangeArrowheads="1"/>
          </p:cNvSpPr>
          <p:nvPr>
            <p:ph type="body" idx="1"/>
          </p:nvPr>
        </p:nvSpPr>
        <p:spPr/>
        <p:txBody>
          <a:bodyPr/>
          <a:lstStyle/>
          <a:p>
            <a:pPr eaLnBrk="1" hangingPunct="1">
              <a:lnSpc>
                <a:spcPct val="90000"/>
              </a:lnSpc>
            </a:pPr>
            <a:r>
              <a:rPr lang="en-US" sz="2800" smtClean="0"/>
              <a:t>Old definition</a:t>
            </a:r>
          </a:p>
          <a:p>
            <a:pPr lvl="1" eaLnBrk="1" hangingPunct="1">
              <a:lnSpc>
                <a:spcPct val="90000"/>
              </a:lnSpc>
            </a:pPr>
            <a:r>
              <a:rPr lang="en-US" sz="2800" smtClean="0"/>
              <a:t>Highly deferential to the agency</a:t>
            </a:r>
          </a:p>
          <a:p>
            <a:pPr lvl="1" eaLnBrk="1" hangingPunct="1">
              <a:lnSpc>
                <a:spcPct val="90000"/>
              </a:lnSpc>
            </a:pPr>
            <a:r>
              <a:rPr lang="en-US" sz="2800" smtClean="0"/>
              <a:t>Same as rational relationship test in conlaw</a:t>
            </a:r>
          </a:p>
          <a:p>
            <a:pPr eaLnBrk="1" hangingPunct="1">
              <a:lnSpc>
                <a:spcPct val="90000"/>
              </a:lnSpc>
            </a:pPr>
            <a:r>
              <a:rPr lang="en-US" sz="2800" i="1" smtClean="0"/>
              <a:t>Citizens to Preserve Overton Park, Inc. v. Volpe</a:t>
            </a:r>
            <a:r>
              <a:rPr lang="en-US" sz="2800" smtClean="0"/>
              <a:t>, 401 U.S. 402 (1971) </a:t>
            </a:r>
          </a:p>
          <a:p>
            <a:pPr lvl="1" eaLnBrk="1" hangingPunct="1">
              <a:lnSpc>
                <a:spcPct val="90000"/>
              </a:lnSpc>
            </a:pPr>
            <a:r>
              <a:rPr lang="en-US" sz="2800" i="1" smtClean="0"/>
              <a:t>Added the notion of looking at the administrative record before the agency</a:t>
            </a:r>
          </a:p>
          <a:p>
            <a:pPr lvl="1" eaLnBrk="1" hangingPunct="1">
              <a:lnSpc>
                <a:spcPct val="90000"/>
              </a:lnSpc>
            </a:pPr>
            <a:r>
              <a:rPr lang="en-US" sz="2800" smtClean="0"/>
              <a:t>Remember, this was about whether there was a reasonable and prudent alternative to the road in the park.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18</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lstStyle/>
          <a:p>
            <a:pPr eaLnBrk="1" hangingPunct="1">
              <a:lnSpc>
                <a:spcPct val="80000"/>
              </a:lnSpc>
            </a:pPr>
            <a:r>
              <a:rPr lang="en-US" sz="2400" smtClean="0"/>
              <a:t>This would result in de novo review of the new material</a:t>
            </a:r>
          </a:p>
          <a:p>
            <a:pPr lvl="1" eaLnBrk="1" hangingPunct="1">
              <a:lnSpc>
                <a:spcPct val="80000"/>
              </a:lnSpc>
            </a:pPr>
            <a:r>
              <a:rPr lang="en-US" sz="2400" smtClean="0"/>
              <a:t>Like a trial transcript on appeal, the record is usually closed</a:t>
            </a:r>
          </a:p>
          <a:p>
            <a:pPr eaLnBrk="1" hangingPunct="1">
              <a:lnSpc>
                <a:spcPct val="80000"/>
              </a:lnSpc>
            </a:pPr>
            <a:r>
              <a:rPr lang="en-US" sz="2400" smtClean="0"/>
              <a:t>There can be an exception if the issue being appealed to the courts is the agency's failure to allow outside input and thus failing to consider all relevant factors.</a:t>
            </a:r>
          </a:p>
          <a:p>
            <a:pPr lvl="1" eaLnBrk="1" hangingPunct="1">
              <a:lnSpc>
                <a:spcPct val="80000"/>
              </a:lnSpc>
            </a:pPr>
            <a:r>
              <a:rPr lang="en-US" sz="2400" smtClean="0"/>
              <a:t>The court can allow the new material and give the agency a chance to supplement its record in response</a:t>
            </a:r>
          </a:p>
          <a:p>
            <a:pPr eaLnBrk="1" hangingPunct="1">
              <a:lnSpc>
                <a:spcPct val="80000"/>
              </a:lnSpc>
            </a:pPr>
            <a:r>
              <a:rPr lang="en-US" sz="2400" smtClean="0"/>
              <a:t>There can also be an exception if the plaintiff makes a credible showing of significant bias by the agency and the court needs to evaluate it.</a:t>
            </a:r>
          </a:p>
          <a:p>
            <a:pPr lvl="1" eaLnBrk="1" hangingPunct="1">
              <a:lnSpc>
                <a:spcPct val="80000"/>
              </a:lnSpc>
            </a:pPr>
            <a:r>
              <a:rPr lang="en-US" sz="2400" smtClean="0"/>
              <a:t>The court can ask the agency to appoint an ALJ to take evidence and present it to the court.</a:t>
            </a:r>
          </a:p>
          <a:p>
            <a:pPr eaLnBrk="1" hangingPunct="1">
              <a:lnSpc>
                <a:spcPct val="80000"/>
              </a:lnSpc>
            </a:pPr>
            <a:r>
              <a:rPr lang="en-US" sz="2400" smtClean="0"/>
              <a:t>RARE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19</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smtClean="0"/>
              <a:t>Judicial Review of Facts</a:t>
            </a:r>
          </a:p>
        </p:txBody>
      </p:sp>
      <p:sp>
        <p:nvSpPr>
          <p:cNvPr id="20483"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20</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smtClean="0"/>
              <a:t> </a:t>
            </a:r>
            <a:r>
              <a:rPr lang="en-US" dirty="0" smtClean="0"/>
              <a:t>and their policy decisions.</a:t>
            </a:r>
          </a:p>
          <a:p>
            <a:pPr eaLnBrk="1" hangingPunct="1">
              <a:lnSpc>
                <a:spcPct val="90000"/>
              </a:lnSpc>
            </a:pPr>
            <a:r>
              <a:rPr lang="en-US" dirty="0" smtClean="0"/>
              <a:t>The court cannot change the decision, but it can require the agency to provide better support for its decisions.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3</a:t>
            </a:fld>
            <a:endParaRPr lang="en-US" smtClean="0"/>
          </a:p>
        </p:txBody>
      </p:sp>
      <p:sp>
        <p:nvSpPr>
          <p:cNvPr id="21507" name="Rectangle 2"/>
          <p:cNvSpPr>
            <a:spLocks noGrp="1" noChangeArrowheads="1"/>
          </p:cNvSpPr>
          <p:nvPr>
            <p:ph type="title"/>
          </p:nvPr>
        </p:nvSpPr>
        <p:spPr/>
        <p:txBody>
          <a:bodyPr/>
          <a:lstStyle/>
          <a:p>
            <a:pPr eaLnBrk="1" hangingPunct="1"/>
            <a:r>
              <a:rPr lang="en-US"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smtClean="0"/>
              <a:t>Congress sets scope of review, within constitutional boundaries.</a:t>
            </a:r>
          </a:p>
          <a:p>
            <a:pPr eaLnBrk="1" hangingPunct="1">
              <a:lnSpc>
                <a:spcPct val="90000"/>
              </a:lnSpc>
            </a:pPr>
            <a:r>
              <a:rPr lang="en-US" smtClean="0"/>
              <a:t>Since the Constitution is silent on agencies, Congress has a pretty free hand</a:t>
            </a:r>
          </a:p>
          <a:p>
            <a:pPr eaLnBrk="1" hangingPunct="1">
              <a:lnSpc>
                <a:spcPct val="90000"/>
              </a:lnSpc>
            </a:pPr>
            <a:r>
              <a:rPr lang="en-US" smtClean="0"/>
              <a:t>Congress can allow anything from a trial de novo to no review, unless such an action otherwise runs afoul of the constitution.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4</a:t>
            </a:fld>
            <a:endParaRPr lang="en-US" smtClean="0"/>
          </a:p>
        </p:txBody>
      </p:sp>
      <p:sp>
        <p:nvSpPr>
          <p:cNvPr id="22531" name="Rectangle 2"/>
          <p:cNvSpPr>
            <a:spLocks noGrp="1" noChangeArrowheads="1"/>
          </p:cNvSpPr>
          <p:nvPr>
            <p:ph type="title"/>
          </p:nvPr>
        </p:nvSpPr>
        <p:spPr/>
        <p:txBody>
          <a:bodyPr/>
          <a:lstStyle/>
          <a:p>
            <a:pPr eaLnBrk="1" hangingPunct="1"/>
            <a:r>
              <a:rPr lang="en-US"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5</a:t>
            </a:fld>
            <a:endParaRPr lang="en-US" smtClean="0"/>
          </a:p>
        </p:txBody>
      </p:sp>
      <p:sp>
        <p:nvSpPr>
          <p:cNvPr id="23555" name="Rectangle 2"/>
          <p:cNvSpPr>
            <a:spLocks noGrp="1" noChangeArrowheads="1"/>
          </p:cNvSpPr>
          <p:nvPr>
            <p:ph type="title"/>
          </p:nvPr>
        </p:nvSpPr>
        <p:spPr/>
        <p:txBody>
          <a:bodyPr/>
          <a:lstStyle/>
          <a:p>
            <a:pPr eaLnBrk="1" hangingPunct="1"/>
            <a:r>
              <a:rPr lang="en-US"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6</a:t>
            </a:fld>
            <a:endParaRPr lang="en-US" smtClean="0"/>
          </a:p>
        </p:txBody>
      </p:sp>
      <p:sp>
        <p:nvSpPr>
          <p:cNvPr id="24579" name="Rectangle 2"/>
          <p:cNvSpPr>
            <a:spLocks noGrp="1" noChangeArrowheads="1"/>
          </p:cNvSpPr>
          <p:nvPr>
            <p:ph type="title"/>
          </p:nvPr>
        </p:nvSpPr>
        <p:spPr/>
        <p:txBody>
          <a:bodyPr/>
          <a:lstStyle/>
          <a:p>
            <a:pPr eaLnBrk="1" hangingPunct="1"/>
            <a:r>
              <a:rPr lang="en-US"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7</a:t>
            </a:fld>
            <a:endParaRPr lang="en-US" smtClean="0"/>
          </a:p>
        </p:txBody>
      </p:sp>
      <p:sp>
        <p:nvSpPr>
          <p:cNvPr id="25603" name="Rectangle 2"/>
          <p:cNvSpPr>
            <a:spLocks noGrp="1" noChangeArrowheads="1"/>
          </p:cNvSpPr>
          <p:nvPr>
            <p:ph type="title"/>
          </p:nvPr>
        </p:nvSpPr>
        <p:spPr/>
        <p:txBody>
          <a:bodyPr/>
          <a:lstStyle/>
          <a:p>
            <a:pPr eaLnBrk="1" hangingPunct="1"/>
            <a:r>
              <a:rPr lang="en-US"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8</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lstStyle/>
          <a:p>
            <a:pPr eaLnBrk="1" hangingPunct="1"/>
            <a:r>
              <a:rPr lang="en-US" smtClean="0"/>
              <a:t>706(2)(A)</a:t>
            </a:r>
          </a:p>
          <a:p>
            <a:pPr lvl="1" eaLnBrk="1" hangingPunct="1"/>
            <a:r>
              <a:rPr lang="en-US" smtClean="0"/>
              <a:t>Arbitrary and capricious or abuse of discretion</a:t>
            </a:r>
          </a:p>
          <a:p>
            <a:pPr lvl="1" eaLnBrk="1" hangingPunct="1"/>
            <a:r>
              <a:rPr lang="en-US" smtClean="0"/>
              <a:t>Same assessment of reasonableness as 706(2)(E), so the result is about the same as the substantial evidence test used for formal proceedings</a:t>
            </a:r>
          </a:p>
          <a:p>
            <a:pPr eaLnBrk="1" hangingPunct="1"/>
            <a:r>
              <a:rPr lang="en-US" smtClean="0"/>
              <a:t>This is the most common standard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9</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3020</TotalTime>
  <Words>1220</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Chapter 7</vt:lpstr>
      <vt:lpstr>Judicial Review of Facts</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vt:lpstr>
      <vt:lpstr>ALJ Expertise</vt:lpstr>
      <vt:lpstr>O’Leary v. Brown-Pacific-Maxon, 340 U.S. 504 (1951)</vt:lpstr>
      <vt:lpstr>NLRB v. Bell Aerospace Co., 416 U.S. 267 (1974)</vt:lpstr>
      <vt:lpstr>Cabining Arbitrary and Capricious Review</vt:lpstr>
      <vt:lpstr>When Should the Court Allow the Record to be Supplemented by the Agency?</vt:lpstr>
      <vt:lpstr>"Hard Look" - National Lime Assn. v. EPA, 627 F.2d 416, 453 (D.C. Cir. 1980) </vt:lpstr>
      <vt:lpstr>Hard Look at What?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158</cp:revision>
  <dcterms:created xsi:type="dcterms:W3CDTF">2005-10-25T15:38:21Z</dcterms:created>
  <dcterms:modified xsi:type="dcterms:W3CDTF">2012-03-20T14:38:22Z</dcterms:modified>
</cp:coreProperties>
</file>