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5"/>
  </p:notesMasterIdLst>
  <p:sldIdLst>
    <p:sldId id="256" r:id="rId2"/>
    <p:sldId id="327" r:id="rId3"/>
    <p:sldId id="328" r:id="rId4"/>
    <p:sldId id="329" r:id="rId5"/>
    <p:sldId id="330" r:id="rId6"/>
    <p:sldId id="331" r:id="rId7"/>
    <p:sldId id="332" r:id="rId8"/>
    <p:sldId id="334" r:id="rId9"/>
    <p:sldId id="336" r:id="rId10"/>
    <p:sldId id="337" r:id="rId11"/>
    <p:sldId id="338" r:id="rId12"/>
    <p:sldId id="339" r:id="rId13"/>
    <p:sldId id="340" r:id="rId14"/>
    <p:sldId id="341" r:id="rId15"/>
    <p:sldId id="363" r:id="rId16"/>
    <p:sldId id="364" r:id="rId17"/>
    <p:sldId id="365" r:id="rId18"/>
    <p:sldId id="366" r:id="rId19"/>
    <p:sldId id="367" r:id="rId20"/>
    <p:sldId id="368" r:id="rId21"/>
    <p:sldId id="369" r:id="rId22"/>
    <p:sldId id="370" r:id="rId23"/>
    <p:sldId id="371" r:id="rId24"/>
    <p:sldId id="372" r:id="rId25"/>
    <p:sldId id="373" r:id="rId26"/>
    <p:sldId id="374" r:id="rId27"/>
    <p:sldId id="376" r:id="rId28"/>
    <p:sldId id="377" r:id="rId29"/>
    <p:sldId id="378" r:id="rId30"/>
    <p:sldId id="380" r:id="rId31"/>
    <p:sldId id="381" r:id="rId32"/>
    <p:sldId id="382" r:id="rId33"/>
    <p:sldId id="383"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32" autoAdjust="0"/>
  </p:normalViewPr>
  <p:slideViewPr>
    <p:cSldViewPr>
      <p:cViewPr varScale="1">
        <p:scale>
          <a:sx n="117" d="100"/>
          <a:sy n="117" d="100"/>
        </p:scale>
        <p:origin x="-77" y="-101"/>
      </p:cViewPr>
      <p:guideLst>
        <p:guide orient="horz" pos="2160"/>
        <p:guide pos="2880"/>
      </p:guideLst>
    </p:cSldViewPr>
  </p:slideViewPr>
  <p:outlineViewPr>
    <p:cViewPr>
      <p:scale>
        <a:sx n="33" d="100"/>
        <a:sy n="33" d="100"/>
      </p:scale>
      <p:origin x="53" y="19512"/>
    </p:cViewPr>
    <p:sldLst>
      <p:sld r:id="rId1" collapse="1"/>
      <p:sld r:id="rId2" collapse="1"/>
      <p:sld r:id="rId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2.xml"/><Relationship Id="rId1"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2C45322-536F-4EF0-A84D-9B6DF9FB651C}" type="slidenum">
              <a:rPr lang="en-US"/>
              <a:pPr>
                <a:defRPr/>
              </a:pPr>
              <a:t>‹#›</a:t>
            </a:fld>
            <a:endParaRPr lang="en-US"/>
          </a:p>
        </p:txBody>
      </p:sp>
    </p:spTree>
    <p:extLst>
      <p:ext uri="{BB962C8B-B14F-4D97-AF65-F5344CB8AC3E}">
        <p14:creationId xmlns:p14="http://schemas.microsoft.com/office/powerpoint/2010/main" val="729161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8F916B5-3A9C-420B-B3B9-C2E1EC699E99}" type="slidenum">
              <a:rPr lang="en-US"/>
              <a:pPr>
                <a:defRPr/>
              </a:pPr>
              <a:t>‹#›</a:t>
            </a:fld>
            <a:endParaRPr lang="en-US"/>
          </a:p>
        </p:txBody>
      </p:sp>
    </p:spTree>
    <p:extLst>
      <p:ext uri="{BB962C8B-B14F-4D97-AF65-F5344CB8AC3E}">
        <p14:creationId xmlns:p14="http://schemas.microsoft.com/office/powerpoint/2010/main" val="371849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92EA915-22FB-40ED-91CD-F3BD1340F3FF}" type="slidenum">
              <a:rPr lang="en-US"/>
              <a:pPr>
                <a:defRPr/>
              </a:pPr>
              <a:t>‹#›</a:t>
            </a:fld>
            <a:endParaRPr lang="en-US"/>
          </a:p>
        </p:txBody>
      </p:sp>
    </p:spTree>
    <p:extLst>
      <p:ext uri="{BB962C8B-B14F-4D97-AF65-F5344CB8AC3E}">
        <p14:creationId xmlns:p14="http://schemas.microsoft.com/office/powerpoint/2010/main" val="156684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1ACB6AF-5DFB-4B02-B76A-433DE8A4FAEC}" type="slidenum">
              <a:rPr lang="en-US"/>
              <a:pPr>
                <a:defRPr/>
              </a:pPr>
              <a:t>‹#›</a:t>
            </a:fld>
            <a:endParaRPr lang="en-US"/>
          </a:p>
        </p:txBody>
      </p:sp>
    </p:spTree>
    <p:extLst>
      <p:ext uri="{BB962C8B-B14F-4D97-AF65-F5344CB8AC3E}">
        <p14:creationId xmlns:p14="http://schemas.microsoft.com/office/powerpoint/2010/main" val="284881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477036F-73EC-4D72-8AA6-719949D06699}" type="slidenum">
              <a:rPr lang="en-US"/>
              <a:pPr>
                <a:defRPr/>
              </a:pPr>
              <a:t>‹#›</a:t>
            </a:fld>
            <a:endParaRPr lang="en-US"/>
          </a:p>
        </p:txBody>
      </p:sp>
    </p:spTree>
    <p:extLst>
      <p:ext uri="{BB962C8B-B14F-4D97-AF65-F5344CB8AC3E}">
        <p14:creationId xmlns:p14="http://schemas.microsoft.com/office/powerpoint/2010/main" val="120600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E0A80E-A7D2-437D-86E9-F6164E745BEA}" type="slidenum">
              <a:rPr lang="en-US"/>
              <a:pPr>
                <a:defRPr/>
              </a:pPr>
              <a:t>‹#›</a:t>
            </a:fld>
            <a:endParaRPr lang="en-US"/>
          </a:p>
        </p:txBody>
      </p:sp>
    </p:spTree>
    <p:extLst>
      <p:ext uri="{BB962C8B-B14F-4D97-AF65-F5344CB8AC3E}">
        <p14:creationId xmlns:p14="http://schemas.microsoft.com/office/powerpoint/2010/main" val="281810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F68003-6527-43CF-B592-6924FAD460C8}" type="slidenum">
              <a:rPr lang="en-US"/>
              <a:pPr>
                <a:defRPr/>
              </a:pPr>
              <a:t>‹#›</a:t>
            </a:fld>
            <a:endParaRPr lang="en-US"/>
          </a:p>
        </p:txBody>
      </p:sp>
    </p:spTree>
    <p:extLst>
      <p:ext uri="{BB962C8B-B14F-4D97-AF65-F5344CB8AC3E}">
        <p14:creationId xmlns:p14="http://schemas.microsoft.com/office/powerpoint/2010/main" val="183835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DCF20B-79CE-4D52-9FB5-C16BC0681727}" type="slidenum">
              <a:rPr lang="en-US"/>
              <a:pPr>
                <a:defRPr/>
              </a:pPr>
              <a:t>‹#›</a:t>
            </a:fld>
            <a:endParaRPr lang="en-US"/>
          </a:p>
        </p:txBody>
      </p:sp>
    </p:spTree>
    <p:extLst>
      <p:ext uri="{BB962C8B-B14F-4D97-AF65-F5344CB8AC3E}">
        <p14:creationId xmlns:p14="http://schemas.microsoft.com/office/powerpoint/2010/main" val="768633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3045213-EFA6-45E2-A09F-F568EAD9977C}" type="slidenum">
              <a:rPr lang="en-US"/>
              <a:pPr>
                <a:defRPr/>
              </a:pPr>
              <a:t>‹#›</a:t>
            </a:fld>
            <a:endParaRPr lang="en-US"/>
          </a:p>
        </p:txBody>
      </p:sp>
    </p:spTree>
    <p:extLst>
      <p:ext uri="{BB962C8B-B14F-4D97-AF65-F5344CB8AC3E}">
        <p14:creationId xmlns:p14="http://schemas.microsoft.com/office/powerpoint/2010/main" val="130388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651DF8B-3237-445F-969F-EA8D6CEA63B5}" type="slidenum">
              <a:rPr lang="en-US"/>
              <a:pPr>
                <a:defRPr/>
              </a:pPr>
              <a:t>‹#›</a:t>
            </a:fld>
            <a:endParaRPr lang="en-US"/>
          </a:p>
        </p:txBody>
      </p:sp>
    </p:spTree>
    <p:extLst>
      <p:ext uri="{BB962C8B-B14F-4D97-AF65-F5344CB8AC3E}">
        <p14:creationId xmlns:p14="http://schemas.microsoft.com/office/powerpoint/2010/main" val="136004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8B6B96C-D6CB-4FE5-BAB7-A71042E9B6AE}" type="slidenum">
              <a:rPr lang="en-US"/>
              <a:pPr>
                <a:defRPr/>
              </a:pPr>
              <a:t>‹#›</a:t>
            </a:fld>
            <a:endParaRPr lang="en-US"/>
          </a:p>
        </p:txBody>
      </p:sp>
    </p:spTree>
    <p:extLst>
      <p:ext uri="{BB962C8B-B14F-4D97-AF65-F5344CB8AC3E}">
        <p14:creationId xmlns:p14="http://schemas.microsoft.com/office/powerpoint/2010/main" val="102120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71B430D-4F7B-46B4-966F-D947DA4E86FC}" type="slidenum">
              <a:rPr lang="en-US"/>
              <a:pPr>
                <a:defRPr/>
              </a:pPr>
              <a:t>‹#›</a:t>
            </a:fld>
            <a:endParaRPr lang="en-US"/>
          </a:p>
        </p:txBody>
      </p:sp>
    </p:spTree>
    <p:extLst>
      <p:ext uri="{BB962C8B-B14F-4D97-AF65-F5344CB8AC3E}">
        <p14:creationId xmlns:p14="http://schemas.microsoft.com/office/powerpoint/2010/main" val="104465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F117A16-CAFF-49E4-BC34-6AFA3DFE22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oa.louisiana.gov/osr/emr/emr.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9CA5D04-11AE-4070-B1FA-1156EA931D1A}"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Exception 1 - Interpretative Rules</a:t>
            </a:r>
          </a:p>
        </p:txBody>
      </p:sp>
      <p:sp>
        <p:nvSpPr>
          <p:cNvPr id="264195" name="Rectangle 3"/>
          <p:cNvSpPr>
            <a:spLocks noGrp="1" noChangeArrowheads="1"/>
          </p:cNvSpPr>
          <p:nvPr>
            <p:ph type="body" idx="1"/>
          </p:nvPr>
        </p:nvSpPr>
        <p:spPr>
          <a:xfrm>
            <a:off x="457200" y="2286000"/>
            <a:ext cx="7693025" cy="4038600"/>
          </a:xfrm>
        </p:spPr>
        <p:txBody>
          <a:bodyPr>
            <a:normAutofit fontScale="92500" lnSpcReduction="10000"/>
          </a:bodyPr>
          <a:lstStyle/>
          <a:p>
            <a:pPr eaLnBrk="1" hangingPunct="1">
              <a:defRPr/>
            </a:pPr>
            <a:r>
              <a:rPr lang="en-US" dirty="0" smtClean="0"/>
              <a:t>It is only explaining the law or providing guidance for action </a:t>
            </a:r>
          </a:p>
          <a:p>
            <a:pPr lvl="1" eaLnBrk="1" hangingPunct="1">
              <a:defRPr/>
            </a:pPr>
            <a:r>
              <a:rPr lang="en-US" dirty="0" smtClean="0"/>
              <a:t>Prosecution guidelines</a:t>
            </a:r>
          </a:p>
          <a:p>
            <a:pPr lvl="1" eaLnBrk="1" hangingPunct="1">
              <a:defRPr/>
            </a:pPr>
            <a:r>
              <a:rPr lang="en-US" dirty="0" smtClean="0"/>
              <a:t>IRS audit guidelines</a:t>
            </a:r>
          </a:p>
          <a:p>
            <a:pPr eaLnBrk="1" hangingPunct="1">
              <a:defRPr/>
            </a:pPr>
            <a:r>
              <a:rPr lang="en-US" dirty="0" smtClean="0"/>
              <a:t>Since they do not change the law, they have no legal effect</a:t>
            </a:r>
          </a:p>
          <a:p>
            <a:pPr lvl="1" eaLnBrk="1" hangingPunct="1">
              <a:defRPr/>
            </a:pPr>
            <a:r>
              <a:rPr lang="en-US" dirty="0" smtClean="0"/>
              <a:t>Like precedent cases in the civil law?</a:t>
            </a:r>
          </a:p>
          <a:p>
            <a:pPr lvl="1" eaLnBrk="1" hangingPunct="1">
              <a:defRPr/>
            </a:pPr>
            <a:r>
              <a:rPr lang="en-US" dirty="0" smtClean="0"/>
              <a:t>Does that mean you can ignore them?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BA205C-1C69-4529-8797-5FE1943E73C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How do you know if it an Interpretive Rule or a Legislative Rule?</a:t>
            </a:r>
          </a:p>
        </p:txBody>
      </p:sp>
      <p:sp>
        <p:nvSpPr>
          <p:cNvPr id="13316" name="Rectangle 3"/>
          <p:cNvSpPr>
            <a:spLocks noGrp="1" noChangeArrowheads="1"/>
          </p:cNvSpPr>
          <p:nvPr>
            <p:ph type="body" idx="1"/>
          </p:nvPr>
        </p:nvSpPr>
        <p:spPr/>
        <p:txBody>
          <a:bodyPr/>
          <a:lstStyle/>
          <a:p>
            <a:pPr eaLnBrk="1" hangingPunct="1"/>
            <a:r>
              <a:rPr lang="en-US" smtClean="0"/>
              <a:t>Why would an agency want to use an interpretive rule rather than a legislative rule?</a:t>
            </a:r>
          </a:p>
          <a:p>
            <a:pPr lvl="1" eaLnBrk="1" hangingPunct="1"/>
            <a:r>
              <a:rPr lang="en-US" smtClean="0"/>
              <a:t>What is the risk to the agency if they do and the court disagrees?</a:t>
            </a:r>
          </a:p>
          <a:p>
            <a:pPr eaLnBrk="1" hangingPunct="1"/>
            <a:r>
              <a:rPr lang="en-US" smtClean="0"/>
              <a:t>What is the benefit to the regulated parties of interpretive rules?</a:t>
            </a:r>
          </a:p>
          <a:p>
            <a:pPr lvl="1" eaLnBrk="1" hangingPunct="1"/>
            <a:r>
              <a:rPr lang="en-US" smtClean="0"/>
              <a:t>What if the agency is prevented from providing guidance documents?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E19181-7AFD-4B84-B815-4768832B596C}"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How Does the Nature of the Enabling Act Affect Rulemaking?</a:t>
            </a:r>
          </a:p>
        </p:txBody>
      </p:sp>
      <p:sp>
        <p:nvSpPr>
          <p:cNvPr id="14340" name="Rectangle 3"/>
          <p:cNvSpPr>
            <a:spLocks noGrp="1" noChangeArrowheads="1"/>
          </p:cNvSpPr>
          <p:nvPr>
            <p:ph type="body" idx="1"/>
          </p:nvPr>
        </p:nvSpPr>
        <p:spPr/>
        <p:txBody>
          <a:bodyPr/>
          <a:lstStyle/>
          <a:p>
            <a:pPr eaLnBrk="1" hangingPunct="1"/>
            <a:r>
              <a:rPr lang="en-US" smtClean="0"/>
              <a:t>Very general laws</a:t>
            </a:r>
          </a:p>
          <a:p>
            <a:pPr lvl="1" eaLnBrk="1" hangingPunct="1"/>
            <a:r>
              <a:rPr lang="en-US" smtClean="0"/>
              <a:t>Little effective guidance in the statute</a:t>
            </a:r>
          </a:p>
          <a:p>
            <a:pPr lvl="1" eaLnBrk="1" hangingPunct="1"/>
            <a:r>
              <a:rPr lang="en-US" smtClean="0"/>
              <a:t>Makes any interpretative rule more likely to been seen as a legislative rule</a:t>
            </a:r>
          </a:p>
          <a:p>
            <a:pPr eaLnBrk="1" hangingPunct="1"/>
            <a:r>
              <a:rPr lang="en-US" smtClean="0"/>
              <a:t>Very specific laws - like the ADA</a:t>
            </a:r>
          </a:p>
          <a:p>
            <a:pPr lvl="1" eaLnBrk="1" hangingPunct="1"/>
            <a:r>
              <a:rPr lang="en-US" smtClean="0"/>
              <a:t>No room for legislative rules</a:t>
            </a:r>
          </a:p>
          <a:p>
            <a:pPr lvl="1" eaLnBrk="1" hangingPunct="1"/>
            <a:r>
              <a:rPr lang="en-US" smtClean="0"/>
              <a:t>Everything is guidance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01BF38-732F-4FC8-AD8A-10E870E3FF46}"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EPA Example - Wetlands</a:t>
            </a:r>
          </a:p>
        </p:txBody>
      </p:sp>
      <p:sp>
        <p:nvSpPr>
          <p:cNvPr id="15364" name="Rectangle 3"/>
          <p:cNvSpPr>
            <a:spLocks noGrp="1" noChangeArrowheads="1"/>
          </p:cNvSpPr>
          <p:nvPr>
            <p:ph type="body" idx="1"/>
          </p:nvPr>
        </p:nvSpPr>
        <p:spPr/>
        <p:txBody>
          <a:bodyPr/>
          <a:lstStyle/>
          <a:p>
            <a:pPr eaLnBrk="1" hangingPunct="1"/>
            <a:r>
              <a:rPr lang="en-US" smtClean="0"/>
              <a:t>EPA makes a rule that states that the term “waters of the United States” (which defines the jurisdiction of EPA under the Clean Water Act) includes wetlands that potentially provide habitat to migratory birds. </a:t>
            </a:r>
          </a:p>
          <a:p>
            <a:pPr eaLnBrk="1" hangingPunct="1"/>
            <a:r>
              <a:rPr lang="en-US" smtClean="0"/>
              <a:t>Is this an interpretative rule or a legislative rule?</a:t>
            </a:r>
          </a:p>
          <a:p>
            <a:pPr eaLnBrk="1" hangingPunct="1"/>
            <a:r>
              <a:rPr lang="en-US" smtClean="0"/>
              <a:t>Can we tell just looking at the rule?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52977D-1E1C-4C39-A830-D6C333A76DF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What Do We Need to Know?</a:t>
            </a:r>
          </a:p>
        </p:txBody>
      </p:sp>
      <p:sp>
        <p:nvSpPr>
          <p:cNvPr id="16388" name="Rectangle 3"/>
          <p:cNvSpPr>
            <a:spLocks noGrp="1" noChangeArrowheads="1"/>
          </p:cNvSpPr>
          <p:nvPr>
            <p:ph type="body" idx="1"/>
          </p:nvPr>
        </p:nvSpPr>
        <p:spPr/>
        <p:txBody>
          <a:bodyPr/>
          <a:lstStyle/>
          <a:p>
            <a:pPr eaLnBrk="1" hangingPunct="1"/>
            <a:r>
              <a:rPr lang="en-US" smtClean="0"/>
              <a:t>Will the agency say that the rule is binding?</a:t>
            </a:r>
          </a:p>
          <a:p>
            <a:pPr eaLnBrk="1" hangingPunct="1"/>
            <a:r>
              <a:rPr lang="en-US" smtClean="0"/>
              <a:t>The substantial impact test</a:t>
            </a:r>
          </a:p>
          <a:p>
            <a:pPr lvl="1" eaLnBrk="1" hangingPunct="1"/>
            <a:r>
              <a:rPr lang="en-US" smtClean="0"/>
              <a:t>How might this rule affect the buyers of wetlands?</a:t>
            </a:r>
          </a:p>
          <a:p>
            <a:pPr lvl="1" eaLnBrk="1" hangingPunct="1"/>
            <a:r>
              <a:rPr lang="en-US" smtClean="0"/>
              <a:t>Is this a substantial impact?</a:t>
            </a:r>
          </a:p>
          <a:p>
            <a:pPr eaLnBrk="1" hangingPunct="1"/>
            <a:r>
              <a:rPr lang="en-US" smtClean="0"/>
              <a:t>What is the agency's defense?</a:t>
            </a:r>
          </a:p>
          <a:p>
            <a:pPr eaLnBrk="1" hangingPunct="1"/>
            <a:r>
              <a:rPr lang="en-US" smtClean="0"/>
              <a:t>Is the substantial impact test circular?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5FA6D85-84F2-4ABB-BC7E-C017E7A975A5}"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The “Legally Binding” or “Force of Law” Test </a:t>
            </a:r>
            <a:endParaRPr lang="en-US" b="0" smtClean="0"/>
          </a:p>
        </p:txBody>
      </p:sp>
      <p:sp>
        <p:nvSpPr>
          <p:cNvPr id="17412" name="Rectangle 3"/>
          <p:cNvSpPr>
            <a:spLocks noGrp="1" noChangeArrowheads="1"/>
          </p:cNvSpPr>
          <p:nvPr>
            <p:ph type="body" idx="1"/>
          </p:nvPr>
        </p:nvSpPr>
        <p:spPr/>
        <p:txBody>
          <a:bodyPr>
            <a:normAutofit lnSpcReduction="10000"/>
          </a:bodyPr>
          <a:lstStyle/>
          <a:p>
            <a:pPr eaLnBrk="1" hangingPunct="1"/>
            <a:r>
              <a:rPr lang="en-US" sz="2800" dirty="0" smtClean="0"/>
              <a:t>What is the enforcement test?</a:t>
            </a:r>
          </a:p>
          <a:p>
            <a:pPr eaLnBrk="1" hangingPunct="1"/>
            <a:r>
              <a:rPr lang="en-US" sz="2800" dirty="0" smtClean="0"/>
              <a:t>What do we need to know to tell whether the agency can enforce the law without this rule?</a:t>
            </a:r>
          </a:p>
          <a:p>
            <a:pPr lvl="1" eaLnBrk="1" hangingPunct="1"/>
            <a:r>
              <a:rPr lang="en-US" sz="2800" dirty="0" smtClean="0"/>
              <a:t>Is the agency required to define wetlands to flesh out the statute?</a:t>
            </a:r>
          </a:p>
          <a:p>
            <a:pPr lvl="1" eaLnBrk="1" hangingPunct="1"/>
            <a:r>
              <a:rPr lang="en-US" sz="2800" dirty="0" smtClean="0"/>
              <a:t>Was the agency doing enforcement before this rule?</a:t>
            </a:r>
          </a:p>
          <a:p>
            <a:pPr lvl="1" eaLnBrk="1" hangingPunct="1"/>
            <a:r>
              <a:rPr lang="en-US" sz="2800" dirty="0" smtClean="0"/>
              <a:t>Under this test, is this an interpretative rule?</a:t>
            </a:r>
          </a:p>
          <a:p>
            <a:pPr eaLnBrk="1" hangingPunct="1"/>
            <a:r>
              <a:rPr lang="en-US" sz="2800" dirty="0" smtClean="0"/>
              <a:t>What if statute allows the agency to define toxic substances that cannot be dumped into lakes?</a:t>
            </a:r>
          </a:p>
          <a:p>
            <a:pPr lvl="1" eaLnBrk="1" hangingPunct="1"/>
            <a:r>
              <a:rPr lang="en-US" sz="2800" dirty="0" smtClean="0"/>
              <a:t>Would a list of these substances be legislative?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3A4EA8-6A43-4271-A1D0-5467790EDC12}"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General Policy or Specific Requirements?</a:t>
            </a:r>
          </a:p>
        </p:txBody>
      </p:sp>
      <p:sp>
        <p:nvSpPr>
          <p:cNvPr id="18436" name="Rectangle 3"/>
          <p:cNvSpPr>
            <a:spLocks noGrp="1" noChangeArrowheads="1"/>
          </p:cNvSpPr>
          <p:nvPr>
            <p:ph type="body" idx="1"/>
          </p:nvPr>
        </p:nvSpPr>
        <p:spPr/>
        <p:txBody>
          <a:bodyPr/>
          <a:lstStyle/>
          <a:p>
            <a:pPr eaLnBrk="1" hangingPunct="1">
              <a:lnSpc>
                <a:spcPct val="90000"/>
              </a:lnSpc>
            </a:pPr>
            <a:r>
              <a:rPr lang="en-US" sz="2800" smtClean="0"/>
              <a:t>Remember, 553(b) does not require notice and comment for general policy statements</a:t>
            </a:r>
          </a:p>
          <a:p>
            <a:pPr eaLnBrk="1" hangingPunct="1">
              <a:lnSpc>
                <a:spcPct val="90000"/>
              </a:lnSpc>
            </a:pPr>
            <a:r>
              <a:rPr lang="en-US" sz="2800" smtClean="0"/>
              <a:t>Assume the statute says that in licensing actions, a physician must reply to agency request for information in a reasonable time.</a:t>
            </a:r>
          </a:p>
          <a:p>
            <a:pPr lvl="1" eaLnBrk="1" hangingPunct="1">
              <a:lnSpc>
                <a:spcPct val="90000"/>
              </a:lnSpc>
            </a:pPr>
            <a:r>
              <a:rPr lang="en-US" sz="2800" smtClean="0"/>
              <a:t>Would a requirement that this be in 7 days be a policy statement or a rule?</a:t>
            </a:r>
          </a:p>
          <a:p>
            <a:pPr lvl="1" eaLnBrk="1" hangingPunct="1">
              <a:lnSpc>
                <a:spcPct val="90000"/>
              </a:lnSpc>
            </a:pPr>
            <a:r>
              <a:rPr lang="en-US" sz="2800" smtClean="0"/>
              <a:t>Why does the inclusion of specific factual information undermine the claim that it is a general policy statement?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6656C8-32BF-4480-BE0F-A3511BC6C1E5}"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How High do I Build the Fence?</a:t>
            </a:r>
            <a:br>
              <a:rPr lang="en-US" smtClean="0"/>
            </a:br>
            <a:r>
              <a:rPr lang="en-US" i="1" smtClean="0"/>
              <a:t>Hoctor v. USDA</a:t>
            </a:r>
            <a:r>
              <a:rPr lang="en-US" smtClean="0"/>
              <a:t>, 82 F.3d 165 (7th Cir. 1996) </a:t>
            </a:r>
          </a:p>
        </p:txBody>
      </p:sp>
      <p:sp>
        <p:nvSpPr>
          <p:cNvPr id="19460" name="Rectangle 3"/>
          <p:cNvSpPr>
            <a:spLocks noGrp="1" noChangeArrowheads="1"/>
          </p:cNvSpPr>
          <p:nvPr>
            <p:ph type="body" idx="1"/>
          </p:nvPr>
        </p:nvSpPr>
        <p:spPr/>
        <p:txBody>
          <a:bodyPr/>
          <a:lstStyle/>
          <a:p>
            <a:pPr eaLnBrk="1" hangingPunct="1">
              <a:lnSpc>
                <a:spcPct val="90000"/>
              </a:lnSpc>
            </a:pPr>
            <a:r>
              <a:rPr lang="en-US" sz="2800" smtClean="0"/>
              <a:t>Statute requires the agency to adopt rules for the safe housing of dangerous animals</a:t>
            </a:r>
          </a:p>
          <a:p>
            <a:pPr lvl="1" eaLnBrk="1" hangingPunct="1">
              <a:lnSpc>
                <a:spcPct val="90000"/>
              </a:lnSpc>
            </a:pPr>
            <a:r>
              <a:rPr lang="en-US" sz="2800" smtClean="0"/>
              <a:t>Agency uses notice and comment to promulgate a rule requiring that reasonable precautions be taken to prevent the escape of the animals</a:t>
            </a:r>
          </a:p>
          <a:p>
            <a:pPr lvl="1" eaLnBrk="1" hangingPunct="1">
              <a:lnSpc>
                <a:spcPct val="90000"/>
              </a:lnSpc>
            </a:pPr>
            <a:r>
              <a:rPr lang="en-US" sz="2800" smtClean="0"/>
              <a:t>Agency then issues guidance saying that a reasonable precaution would be an 8 foot fence</a:t>
            </a:r>
          </a:p>
          <a:p>
            <a:pPr eaLnBrk="1" hangingPunct="1">
              <a:lnSpc>
                <a:spcPct val="90000"/>
              </a:lnSpc>
            </a:pPr>
            <a:r>
              <a:rPr lang="en-US" sz="2800" smtClean="0"/>
              <a:t>Interpretation or legislation?</a:t>
            </a:r>
          </a:p>
          <a:p>
            <a:pPr lvl="1" eaLnBrk="1" hangingPunct="1">
              <a:lnSpc>
                <a:spcPct val="90000"/>
              </a:lnSpc>
            </a:pPr>
            <a:r>
              <a:rPr lang="en-US" sz="2800" smtClean="0"/>
              <a:t>How could the agency enforce the provision without the height rule?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5C386E-CFAB-48F0-8B88-FDEE4BFA6113}"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Junk in the Park: </a:t>
            </a:r>
            <a:r>
              <a:rPr lang="en-US" i="1" smtClean="0"/>
              <a:t>United States v. Picciotto</a:t>
            </a:r>
            <a:r>
              <a:rPr lang="en-US" smtClean="0"/>
              <a:t>, 875 F.2d 345 (D.C. Cir. 1989) </a:t>
            </a:r>
          </a:p>
        </p:txBody>
      </p:sp>
      <p:sp>
        <p:nvSpPr>
          <p:cNvPr id="20484" name="Rectangle 3"/>
          <p:cNvSpPr>
            <a:spLocks noGrp="1" noChangeArrowheads="1"/>
          </p:cNvSpPr>
          <p:nvPr>
            <p:ph type="body" idx="1"/>
          </p:nvPr>
        </p:nvSpPr>
        <p:spPr/>
        <p:txBody>
          <a:bodyPr/>
          <a:lstStyle/>
          <a:p>
            <a:pPr eaLnBrk="1" hangingPunct="1"/>
            <a:r>
              <a:rPr lang="en-US" smtClean="0"/>
              <a:t>Can the agency use notice and comment to promulgate a legislative rule that says that the agency can add other requirements in specific situations without notice and comment?</a:t>
            </a:r>
          </a:p>
          <a:p>
            <a:pPr lvl="1" eaLnBrk="1" hangingPunct="1"/>
            <a:r>
              <a:rPr lang="en-US" smtClean="0"/>
              <a:t>Why or why not?</a:t>
            </a:r>
          </a:p>
          <a:p>
            <a:pPr eaLnBrk="1" hangingPunct="1"/>
            <a:r>
              <a:rPr lang="en-US" smtClean="0"/>
              <a:t>What if the rule just says that nothing can be brought to the park that would be disruptive or impede public access?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A88E91-C590-4BD0-9A53-7BEEC2860F51}"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Consistency, the Hobgoblin of Interpretative Rules</a:t>
            </a:r>
          </a:p>
        </p:txBody>
      </p:sp>
      <p:sp>
        <p:nvSpPr>
          <p:cNvPr id="21508" name="Rectangle 3"/>
          <p:cNvSpPr>
            <a:spLocks noGrp="1" noChangeArrowheads="1"/>
          </p:cNvSpPr>
          <p:nvPr>
            <p:ph type="body" idx="1"/>
          </p:nvPr>
        </p:nvSpPr>
        <p:spPr/>
        <p:txBody>
          <a:bodyPr/>
          <a:lstStyle/>
          <a:p>
            <a:pPr eaLnBrk="1" hangingPunct="1"/>
            <a:r>
              <a:rPr lang="en-US" sz="2800" smtClean="0"/>
              <a:t>What is the result if an interpretative rule is inconsistent with a legislative rule?</a:t>
            </a:r>
          </a:p>
          <a:p>
            <a:pPr lvl="1" eaLnBrk="1" hangingPunct="1"/>
            <a:r>
              <a:rPr lang="en-US" sz="2800" smtClean="0"/>
              <a:t>Using an interpretative rule to change a calculation established by a rule</a:t>
            </a:r>
          </a:p>
          <a:p>
            <a:pPr eaLnBrk="1" hangingPunct="1"/>
            <a:r>
              <a:rPr lang="en-US" sz="2800" smtClean="0"/>
              <a:t>Some courts also find that an interpretative rule cannot be changed with a subsequent interpretative rule, but can only be modified by a legislative rule</a:t>
            </a:r>
          </a:p>
          <a:p>
            <a:pPr lvl="1" eaLnBrk="1" hangingPunct="1"/>
            <a:r>
              <a:rPr lang="en-US" sz="2800" smtClean="0"/>
              <a:t>Why is logically inconsistent?</a:t>
            </a:r>
          </a:p>
          <a:p>
            <a:pPr lvl="1" eaLnBrk="1" hangingPunct="1"/>
            <a:r>
              <a:rPr lang="en-US" sz="2800" smtClean="0"/>
              <a:t>This is not widespread in the courts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Exemptions to Notice and Comment Requirements</a:t>
            </a:r>
          </a:p>
        </p:txBody>
      </p:sp>
      <p:sp>
        <p:nvSpPr>
          <p:cNvPr id="4099" name="Rectangle 3"/>
          <p:cNvSpPr>
            <a:spLocks noGrp="1" noChangeArrowheads="1"/>
          </p:cNvSpPr>
          <p:nvPr>
            <p:ph type="subTitle" idx="1"/>
          </p:nvPr>
        </p:nvSpPr>
        <p:spPr/>
        <p:txBody>
          <a:bodyPr/>
          <a:lstStyle/>
          <a:p>
            <a:pPr eaLnBrk="1" hangingPunct="1"/>
            <a:r>
              <a:rPr lang="en-US" smtClean="0"/>
              <a:t>Is notice and comment a constitutional requirement?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FF775B-E355-46B8-9AD9-D5C87BE0B45E}"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Other Factors </a:t>
            </a:r>
          </a:p>
        </p:txBody>
      </p:sp>
      <p:sp>
        <p:nvSpPr>
          <p:cNvPr id="22532" name="Rectangle 3"/>
          <p:cNvSpPr>
            <a:spLocks noGrp="1" noChangeArrowheads="1"/>
          </p:cNvSpPr>
          <p:nvPr>
            <p:ph type="body" idx="1"/>
          </p:nvPr>
        </p:nvSpPr>
        <p:spPr/>
        <p:txBody>
          <a:bodyPr/>
          <a:lstStyle/>
          <a:p>
            <a:pPr eaLnBrk="1" hangingPunct="1"/>
            <a:r>
              <a:rPr lang="en-US" smtClean="0"/>
              <a:t>Publication in the FR</a:t>
            </a:r>
          </a:p>
          <a:p>
            <a:pPr lvl="1" eaLnBrk="1" hangingPunct="1"/>
            <a:r>
              <a:rPr lang="en-US" smtClean="0"/>
              <a:t>Must interpretative rules be published in the FR?</a:t>
            </a:r>
          </a:p>
          <a:p>
            <a:pPr lvl="1" eaLnBrk="1" hangingPunct="1"/>
            <a:r>
              <a:rPr lang="en-US" smtClean="0"/>
              <a:t>What does failure to publish indicate?</a:t>
            </a:r>
          </a:p>
          <a:p>
            <a:pPr lvl="1" eaLnBrk="1" hangingPunct="1"/>
            <a:r>
              <a:rPr lang="en-US" smtClean="0"/>
              <a:t>Does this make sense?</a:t>
            </a:r>
          </a:p>
          <a:p>
            <a:pPr eaLnBrk="1" hangingPunct="1"/>
            <a:r>
              <a:rPr lang="en-US" smtClean="0"/>
              <a:t>Is it important that the agency clearly label the rule as interpretative?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946045-DC91-4725-9D84-69169D4324A4}"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Federal Mine Safety and Health Act Example</a:t>
            </a:r>
          </a:p>
        </p:txBody>
      </p:sp>
      <p:sp>
        <p:nvSpPr>
          <p:cNvPr id="23556" name="Rectangle 3"/>
          <p:cNvSpPr>
            <a:spLocks noGrp="1" noChangeArrowheads="1"/>
          </p:cNvSpPr>
          <p:nvPr>
            <p:ph type="body" idx="1"/>
          </p:nvPr>
        </p:nvSpPr>
        <p:spPr/>
        <p:txBody>
          <a:bodyPr/>
          <a:lstStyle/>
          <a:p>
            <a:pPr eaLnBrk="1" hangingPunct="1">
              <a:lnSpc>
                <a:spcPct val="90000"/>
              </a:lnSpc>
            </a:pPr>
            <a:r>
              <a:rPr lang="en-US" smtClean="0"/>
              <a:t>Secretary has the statutory right to sue both the mine owner and the mine operator for violations of the Act.</a:t>
            </a:r>
          </a:p>
          <a:p>
            <a:pPr eaLnBrk="1" hangingPunct="1">
              <a:lnSpc>
                <a:spcPct val="90000"/>
              </a:lnSpc>
            </a:pPr>
            <a:r>
              <a:rPr lang="en-US" smtClean="0"/>
              <a:t>Secretary publishes a policy statement explaining that the agency can and will sue both of them for infractions, depending on the nature of the infraction.</a:t>
            </a:r>
          </a:p>
          <a:p>
            <a:pPr lvl="1" eaLnBrk="1" hangingPunct="1">
              <a:lnSpc>
                <a:spcPct val="90000"/>
              </a:lnSpc>
            </a:pPr>
            <a:r>
              <a:rPr lang="en-US" smtClean="0"/>
              <a:t>Does this require notice and comment?</a:t>
            </a:r>
          </a:p>
          <a:p>
            <a:pPr lvl="1" eaLnBrk="1" hangingPunct="1">
              <a:lnSpc>
                <a:spcPct val="90000"/>
              </a:lnSpc>
            </a:pPr>
            <a:r>
              <a:rPr lang="en-US" smtClean="0"/>
              <a:t>Why?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F7CB08-372C-4C8B-B5CE-E470C55CE609}"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Corps of Engineers Example</a:t>
            </a:r>
          </a:p>
        </p:txBody>
      </p:sp>
      <p:sp>
        <p:nvSpPr>
          <p:cNvPr id="24580" name="Rectangle 3"/>
          <p:cNvSpPr>
            <a:spLocks noGrp="1" noChangeArrowheads="1"/>
          </p:cNvSpPr>
          <p:nvPr>
            <p:ph type="body" idx="1"/>
          </p:nvPr>
        </p:nvSpPr>
        <p:spPr/>
        <p:txBody>
          <a:bodyPr/>
          <a:lstStyle/>
          <a:p>
            <a:pPr eaLnBrk="1" hangingPunct="1">
              <a:lnSpc>
                <a:spcPct val="90000"/>
              </a:lnSpc>
            </a:pPr>
            <a:r>
              <a:rPr lang="en-US" smtClean="0"/>
              <a:t>Corps issues a guidance document saying that one way to qualify for a wet lands development certificate is to promise to restore 2X as much wet land as you fill</a:t>
            </a:r>
          </a:p>
          <a:p>
            <a:pPr lvl="1" eaLnBrk="1" hangingPunct="1">
              <a:lnSpc>
                <a:spcPct val="90000"/>
              </a:lnSpc>
            </a:pPr>
            <a:r>
              <a:rPr lang="en-US" smtClean="0"/>
              <a:t>Does this need notice and comment?</a:t>
            </a:r>
          </a:p>
          <a:p>
            <a:pPr lvl="1" eaLnBrk="1" hangingPunct="1">
              <a:lnSpc>
                <a:spcPct val="90000"/>
              </a:lnSpc>
            </a:pPr>
            <a:r>
              <a:rPr lang="en-US" smtClean="0"/>
              <a:t>Why?</a:t>
            </a:r>
          </a:p>
          <a:p>
            <a:pPr eaLnBrk="1" hangingPunct="1">
              <a:lnSpc>
                <a:spcPct val="90000"/>
              </a:lnSpc>
            </a:pPr>
            <a:r>
              <a:rPr lang="en-US" smtClean="0"/>
              <a:t>What if the Corps will only issue permits to people who agree to this?</a:t>
            </a:r>
          </a:p>
          <a:p>
            <a:pPr lvl="1" eaLnBrk="1" hangingPunct="1">
              <a:lnSpc>
                <a:spcPct val="90000"/>
              </a:lnSpc>
            </a:pPr>
            <a:r>
              <a:rPr lang="en-US" smtClean="0"/>
              <a:t>How would you prove this?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0B8F57-87A0-4BCA-9945-5BC945D841E2}"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z="3200" smtClean="0"/>
              <a:t>Coercion: </a:t>
            </a:r>
            <a:r>
              <a:rPr lang="en-US" sz="3200" i="1" smtClean="0"/>
              <a:t>Chamber of Commerce v. U.S. Dept. of Labor</a:t>
            </a:r>
            <a:r>
              <a:rPr lang="en-US" sz="3200" smtClean="0"/>
              <a:t>, 174 F.3d 206 (D.C. Cir. 1999) </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DOL made a policy statement that it would reduce inspections of workplaces that adopted an OSHA suggested safety plan that exceeded federal minimums</a:t>
            </a:r>
          </a:p>
          <a:p>
            <a:pPr lvl="1" eaLnBrk="1" hangingPunct="1">
              <a:lnSpc>
                <a:spcPct val="90000"/>
              </a:lnSpc>
            </a:pPr>
            <a:r>
              <a:rPr lang="en-US" smtClean="0"/>
              <a:t>Is this really voluntary?</a:t>
            </a:r>
          </a:p>
          <a:p>
            <a:pPr lvl="1" eaLnBrk="1" hangingPunct="1">
              <a:lnSpc>
                <a:spcPct val="90000"/>
              </a:lnSpc>
            </a:pPr>
            <a:r>
              <a:rPr lang="en-US" smtClean="0"/>
              <a:t>Does coercion make this a binding rule?</a:t>
            </a:r>
          </a:p>
          <a:p>
            <a:pPr eaLnBrk="1" hangingPunct="1">
              <a:lnSpc>
                <a:spcPct val="90000"/>
              </a:lnSpc>
            </a:pPr>
            <a:r>
              <a:rPr lang="en-US" smtClean="0"/>
              <a:t>What about DOJ guidance that a corporate compliance plan will count as mitigation under the Sentencing Guidelines?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8203E80-6952-4C65-9C8B-C7111834F7E8}"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How does the Agency Treat the Rules?</a:t>
            </a:r>
          </a:p>
        </p:txBody>
      </p:sp>
      <p:sp>
        <p:nvSpPr>
          <p:cNvPr id="26628" name="Rectangle 3"/>
          <p:cNvSpPr>
            <a:spLocks noGrp="1" noChangeArrowheads="1"/>
          </p:cNvSpPr>
          <p:nvPr>
            <p:ph type="body" idx="1"/>
          </p:nvPr>
        </p:nvSpPr>
        <p:spPr/>
        <p:txBody>
          <a:bodyPr/>
          <a:lstStyle/>
          <a:p>
            <a:pPr eaLnBrk="1" hangingPunct="1"/>
            <a:r>
              <a:rPr lang="en-US" dirty="0" smtClean="0"/>
              <a:t>Assume the agency says the statement is only an enforcement guideline</a:t>
            </a:r>
          </a:p>
          <a:p>
            <a:pPr lvl="1" eaLnBrk="1" hangingPunct="1"/>
            <a:r>
              <a:rPr lang="en-US" dirty="0" smtClean="0"/>
              <a:t>What if the employees doing the enforcement always follow the guideline?</a:t>
            </a:r>
          </a:p>
          <a:p>
            <a:pPr lvl="1" eaLnBrk="1" hangingPunct="1"/>
            <a:r>
              <a:rPr lang="en-US" dirty="0" smtClean="0"/>
              <a:t>Does this change its legal status?</a:t>
            </a:r>
          </a:p>
          <a:p>
            <a:pPr eaLnBrk="1" hangingPunct="1"/>
            <a:r>
              <a:rPr lang="en-US" dirty="0" smtClean="0"/>
              <a:t>What position do these decisions on guidance put the agency in when the regulated parties or the public asks what the guidelines mean?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7FECF2-A30E-4855-B2A9-AFE0A23ADFA4}" type="slidenum">
              <a:rPr lang="en-US" smtClean="0"/>
              <a:pPr/>
              <a:t>25</a:t>
            </a:fld>
            <a:endParaRPr lang="en-US" smtClean="0"/>
          </a:p>
        </p:txBody>
      </p:sp>
      <p:sp>
        <p:nvSpPr>
          <p:cNvPr id="27651" name="Rectangle 2"/>
          <p:cNvSpPr>
            <a:spLocks noGrp="1" noChangeArrowheads="1"/>
          </p:cNvSpPr>
          <p:nvPr>
            <p:ph type="title"/>
          </p:nvPr>
        </p:nvSpPr>
        <p:spPr/>
        <p:txBody>
          <a:bodyPr/>
          <a:lstStyle/>
          <a:p>
            <a:pPr eaLnBrk="1" hangingPunct="1"/>
            <a:r>
              <a:rPr lang="en-US" smtClean="0"/>
              <a:t>Can Interpretative Guidance be Retroactive?</a:t>
            </a:r>
          </a:p>
        </p:txBody>
      </p:sp>
      <p:sp>
        <p:nvSpPr>
          <p:cNvPr id="27652" name="Rectangle 3"/>
          <p:cNvSpPr>
            <a:spLocks noGrp="1" noChangeArrowheads="1"/>
          </p:cNvSpPr>
          <p:nvPr>
            <p:ph type="body" idx="1"/>
          </p:nvPr>
        </p:nvSpPr>
        <p:spPr/>
        <p:txBody>
          <a:bodyPr/>
          <a:lstStyle/>
          <a:p>
            <a:pPr eaLnBrk="1" hangingPunct="1"/>
            <a:r>
              <a:rPr lang="en-US" smtClean="0"/>
              <a:t>The APA prohibits retroactive rules</a:t>
            </a:r>
          </a:p>
          <a:p>
            <a:pPr lvl="1" eaLnBrk="1" hangingPunct="1"/>
            <a:r>
              <a:rPr lang="en-US" smtClean="0"/>
              <a:t>Could congress create an exception to the APA and allow a retroactive rule?</a:t>
            </a:r>
          </a:p>
          <a:p>
            <a:pPr eaLnBrk="1" hangingPunct="1"/>
            <a:r>
              <a:rPr lang="en-US" smtClean="0"/>
              <a:t>Why does the ban on retroactive rules not apply to interpretive rules?</a:t>
            </a:r>
          </a:p>
          <a:p>
            <a:pPr lvl="1" eaLnBrk="1" hangingPunct="1"/>
            <a:r>
              <a:rPr lang="en-US" smtClean="0"/>
              <a:t>How do judges change the law retroactively?</a:t>
            </a:r>
          </a:p>
          <a:p>
            <a:pPr eaLnBrk="1" hangingPunct="1"/>
            <a:r>
              <a:rPr lang="en-US" smtClean="0"/>
              <a:t>If interpretive rules cannot change legal rights, does retroactive really mean anything?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75FD78A-99FA-4D24-911D-48EC2881EAD2}" type="slidenum">
              <a:rPr lang="en-US" smtClean="0"/>
              <a:pPr/>
              <a:t>26</a:t>
            </a:fld>
            <a:endParaRPr lang="en-US" smtClean="0"/>
          </a:p>
        </p:txBody>
      </p:sp>
      <p:sp>
        <p:nvSpPr>
          <p:cNvPr id="29699" name="Rectangle 2"/>
          <p:cNvSpPr>
            <a:spLocks noGrp="1" noChangeArrowheads="1"/>
          </p:cNvSpPr>
          <p:nvPr>
            <p:ph type="title"/>
          </p:nvPr>
        </p:nvSpPr>
        <p:spPr/>
        <p:txBody>
          <a:bodyPr/>
          <a:lstStyle/>
          <a:p>
            <a:pPr eaLnBrk="1" hangingPunct="1"/>
            <a:r>
              <a:rPr lang="en-US" smtClean="0"/>
              <a:t>Procedural Rules</a:t>
            </a:r>
          </a:p>
        </p:txBody>
      </p:sp>
      <p:sp>
        <p:nvSpPr>
          <p:cNvPr id="29700" name="Rectangle 3"/>
          <p:cNvSpPr>
            <a:spLocks noGrp="1" noChangeArrowheads="1"/>
          </p:cNvSpPr>
          <p:nvPr>
            <p:ph type="body" idx="1"/>
          </p:nvPr>
        </p:nvSpPr>
        <p:spPr/>
        <p:txBody>
          <a:bodyPr/>
          <a:lstStyle/>
          <a:p>
            <a:pPr eaLnBrk="1" hangingPunct="1"/>
            <a:r>
              <a:rPr lang="en-US" sz="2800" smtClean="0"/>
              <a:t>Procedural rules are exempt from notice and comment</a:t>
            </a:r>
          </a:p>
          <a:p>
            <a:pPr lvl="1" eaLnBrk="1" hangingPunct="1"/>
            <a:r>
              <a:rPr lang="en-US" sz="2800" smtClean="0"/>
              <a:t>The form of an application for benefits is procedural</a:t>
            </a:r>
          </a:p>
          <a:p>
            <a:pPr lvl="1" eaLnBrk="1" hangingPunct="1"/>
            <a:r>
              <a:rPr lang="en-US" sz="2800" smtClean="0"/>
              <a:t>The facts that the claimant has to establish to get the benefits are substantive</a:t>
            </a:r>
          </a:p>
          <a:p>
            <a:pPr eaLnBrk="1" hangingPunct="1"/>
            <a:r>
              <a:rPr lang="en-US" sz="2800" smtClean="0"/>
              <a:t>A procedural rule can become substantive if the change in procedure has a substantial impact on the regulated parties.</a:t>
            </a:r>
          </a:p>
          <a:p>
            <a:pPr lvl="1" eaLnBrk="1" hangingPunct="1"/>
            <a:r>
              <a:rPr lang="en-US" sz="2800" smtClean="0"/>
              <a:t>Procedural change for submitting bills by home health providers imposed a huge logistic and financial cost.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6262F16-78AB-4E70-883C-8C5FCDC05169}" type="slidenum">
              <a:rPr lang="en-US" smtClean="0"/>
              <a:pPr/>
              <a:t>27</a:t>
            </a:fld>
            <a:endParaRPr lang="en-US" smtClean="0"/>
          </a:p>
        </p:txBody>
      </p:sp>
      <p:sp>
        <p:nvSpPr>
          <p:cNvPr id="30723" name="Rectangle 2"/>
          <p:cNvSpPr>
            <a:spLocks noGrp="1" noChangeArrowheads="1"/>
          </p:cNvSpPr>
          <p:nvPr>
            <p:ph type="title"/>
          </p:nvPr>
        </p:nvSpPr>
        <p:spPr/>
        <p:txBody>
          <a:bodyPr/>
          <a:lstStyle/>
          <a:p>
            <a:pPr eaLnBrk="1" hangingPunct="1"/>
            <a:r>
              <a:rPr lang="en-US" smtClean="0"/>
              <a:t>What is Formal Rulemaking?</a:t>
            </a:r>
          </a:p>
        </p:txBody>
      </p:sp>
      <p:sp>
        <p:nvSpPr>
          <p:cNvPr id="30724" name="Rectangle 3"/>
          <p:cNvSpPr>
            <a:spLocks noGrp="1" noChangeArrowheads="1"/>
          </p:cNvSpPr>
          <p:nvPr>
            <p:ph type="body" idx="1"/>
          </p:nvPr>
        </p:nvSpPr>
        <p:spPr/>
        <p:txBody>
          <a:bodyPr/>
          <a:lstStyle/>
          <a:p>
            <a:pPr eaLnBrk="1" hangingPunct="1"/>
            <a:r>
              <a:rPr lang="en-US" sz="2800" smtClean="0"/>
              <a:t>A rulemaking conducted as a trial type hearing</a:t>
            </a:r>
          </a:p>
          <a:p>
            <a:pPr lvl="1" eaLnBrk="1" hangingPunct="1"/>
            <a:r>
              <a:rPr lang="en-US" sz="2800" smtClean="0"/>
              <a:t>The agency support for the rule must be presented at the hearing</a:t>
            </a:r>
          </a:p>
          <a:p>
            <a:pPr lvl="1" eaLnBrk="1" hangingPunct="1"/>
            <a:r>
              <a:rPr lang="en-US" sz="2800" smtClean="0"/>
              <a:t>Interested parties may present and cross-examine evidence</a:t>
            </a:r>
          </a:p>
          <a:p>
            <a:pPr eaLnBrk="1" hangingPunct="1"/>
            <a:r>
              <a:rPr lang="en-US" sz="2800" smtClean="0"/>
              <a:t>History - grew out of rate making</a:t>
            </a:r>
          </a:p>
          <a:p>
            <a:pPr lvl="1" eaLnBrk="1" hangingPunct="1"/>
            <a:r>
              <a:rPr lang="en-US" sz="2800" smtClean="0"/>
              <a:t>Rate making affects a small number of parties</a:t>
            </a:r>
          </a:p>
          <a:p>
            <a:pPr lvl="1" eaLnBrk="1" hangingPunct="1"/>
            <a:r>
              <a:rPr lang="en-US" sz="2800" smtClean="0"/>
              <a:t>The courts thought they should get due process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812913-AE5C-4959-A0A9-361467C9668A}" type="slidenum">
              <a:rPr lang="en-US" smtClean="0"/>
              <a:pPr/>
              <a:t>28</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Why avoid formal rulemaking?</a:t>
            </a:r>
          </a:p>
        </p:txBody>
      </p:sp>
      <p:sp>
        <p:nvSpPr>
          <p:cNvPr id="31748" name="Rectangle 3"/>
          <p:cNvSpPr>
            <a:spLocks noGrp="1" noChangeArrowheads="1"/>
          </p:cNvSpPr>
          <p:nvPr>
            <p:ph type="body" idx="1"/>
          </p:nvPr>
        </p:nvSpPr>
        <p:spPr/>
        <p:txBody>
          <a:bodyPr/>
          <a:lstStyle/>
          <a:p>
            <a:pPr eaLnBrk="1" hangingPunct="1">
              <a:lnSpc>
                <a:spcPct val="80000"/>
              </a:lnSpc>
            </a:pPr>
            <a:r>
              <a:rPr lang="en-US" dirty="0" smtClean="0"/>
              <a:t>The peanut hearings (FDA must do formal rulemaking in some situations)</a:t>
            </a:r>
          </a:p>
          <a:p>
            <a:pPr lvl="1" eaLnBrk="1" hangingPunct="1">
              <a:lnSpc>
                <a:spcPct val="80000"/>
              </a:lnSpc>
            </a:pPr>
            <a:r>
              <a:rPr lang="en-US" dirty="0" smtClean="0"/>
              <a:t>Should peanut butter have 87 or 90% peanuts?</a:t>
            </a:r>
          </a:p>
          <a:p>
            <a:pPr lvl="1" eaLnBrk="1" hangingPunct="1">
              <a:lnSpc>
                <a:spcPct val="80000"/>
              </a:lnSpc>
            </a:pPr>
            <a:r>
              <a:rPr lang="en-US" dirty="0" smtClean="0"/>
              <a:t>10 years and 7,736 pages of transcript</a:t>
            </a:r>
          </a:p>
          <a:p>
            <a:pPr eaLnBrk="1" hangingPunct="1">
              <a:lnSpc>
                <a:spcPct val="80000"/>
              </a:lnSpc>
            </a:pPr>
            <a:r>
              <a:rPr lang="en-US" dirty="0" smtClean="0"/>
              <a:t>What was the concern in Shell Oil v. FPC?</a:t>
            </a:r>
          </a:p>
          <a:p>
            <a:pPr lvl="1" eaLnBrk="1" hangingPunct="1">
              <a:lnSpc>
                <a:spcPct val="80000"/>
              </a:lnSpc>
            </a:pPr>
            <a:r>
              <a:rPr lang="en-US" dirty="0" smtClean="0"/>
              <a:t>Formal rulemaking was impossibly time consuming to use for regulating something changeable such as natural gas rates.</a:t>
            </a:r>
          </a:p>
          <a:p>
            <a:pPr eaLnBrk="1" hangingPunct="1">
              <a:lnSpc>
                <a:spcPct val="80000"/>
              </a:lnSpc>
            </a:pPr>
            <a:r>
              <a:rPr lang="en-US" dirty="0" smtClean="0"/>
              <a:t>Why does just getting the right to be heard at a formal hearing benefit parties that oppose a rule?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24BD6F1-7B6F-4202-A9F0-91714ABF5448}" type="slidenum">
              <a:rPr lang="en-US" smtClean="0"/>
              <a:pPr/>
              <a:t>29</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When is Formal Rulemaking Required?</a:t>
            </a:r>
          </a:p>
        </p:txBody>
      </p:sp>
      <p:sp>
        <p:nvSpPr>
          <p:cNvPr id="32772" name="Rectangle 3"/>
          <p:cNvSpPr>
            <a:spLocks noGrp="1" noChangeArrowheads="1"/>
          </p:cNvSpPr>
          <p:nvPr>
            <p:ph type="body" idx="1"/>
          </p:nvPr>
        </p:nvSpPr>
        <p:spPr/>
        <p:txBody>
          <a:bodyPr/>
          <a:lstStyle/>
          <a:p>
            <a:pPr eaLnBrk="1" hangingPunct="1"/>
            <a:r>
              <a:rPr lang="en-US" sz="2800" smtClean="0"/>
              <a:t>Disfavored by the modern courts</a:t>
            </a:r>
          </a:p>
          <a:p>
            <a:pPr eaLnBrk="1" hangingPunct="1"/>
            <a:r>
              <a:rPr lang="en-US" sz="2800" smtClean="0"/>
              <a:t>Must have magic statutory language or be required by the agency's on rules</a:t>
            </a:r>
          </a:p>
          <a:p>
            <a:pPr lvl="1" eaLnBrk="1" hangingPunct="1"/>
            <a:r>
              <a:rPr lang="en-US" sz="2800" smtClean="0"/>
              <a:t>Only when rules are required by statute to be "made on the record after opportunity for an agency hearing"</a:t>
            </a:r>
          </a:p>
          <a:p>
            <a:pPr eaLnBrk="1" hangingPunct="1"/>
            <a:r>
              <a:rPr lang="en-US" sz="2800" smtClean="0"/>
              <a:t>Lawyering tip</a:t>
            </a:r>
          </a:p>
          <a:p>
            <a:pPr lvl="1" eaLnBrk="1" hangingPunct="1"/>
            <a:r>
              <a:rPr lang="en-US" sz="2800" smtClean="0"/>
              <a:t>When would you want to argue that formal rulemaking is required?</a:t>
            </a:r>
          </a:p>
          <a:p>
            <a:pPr lvl="1" eaLnBrk="1" hangingPunct="1"/>
            <a:r>
              <a:rPr lang="en-US" sz="2800" smtClean="0"/>
              <a:t>What do you have to do to support you request?</a:t>
            </a:r>
          </a:p>
          <a:p>
            <a:pPr eaLnBrk="1" hangingPunct="1"/>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DBCBA4-0936-4453-938C-2CEB1245AF48}"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Military and foreign affairs</a:t>
            </a:r>
          </a:p>
        </p:txBody>
      </p:sp>
      <p:sp>
        <p:nvSpPr>
          <p:cNvPr id="5124" name="Rectangle 3"/>
          <p:cNvSpPr>
            <a:spLocks noGrp="1" noChangeArrowheads="1"/>
          </p:cNvSpPr>
          <p:nvPr>
            <p:ph type="body" idx="1"/>
          </p:nvPr>
        </p:nvSpPr>
        <p:spPr/>
        <p:txBody>
          <a:bodyPr/>
          <a:lstStyle/>
          <a:p>
            <a:pPr eaLnBrk="1" hangingPunct="1"/>
            <a:r>
              <a:rPr lang="en-US" smtClean="0"/>
              <a:t>Why exempt these?</a:t>
            </a:r>
          </a:p>
          <a:p>
            <a:pPr eaLnBrk="1" hangingPunct="1"/>
            <a:r>
              <a:rPr lang="en-US" smtClean="0"/>
              <a:t>Limiting the term of residence for Iranian nationals after the hostage incident</a:t>
            </a:r>
          </a:p>
          <a:p>
            <a:pPr lvl="1" eaLnBrk="1" hangingPunct="1"/>
            <a:r>
              <a:rPr lang="en-US" smtClean="0"/>
              <a:t>National security issues?</a:t>
            </a:r>
          </a:p>
          <a:p>
            <a:pPr eaLnBrk="1" hangingPunct="1"/>
            <a:r>
              <a:rPr lang="en-US" smtClean="0"/>
              <a:t>Extending asylum to persons subject to reproductive restrictions in China</a:t>
            </a:r>
          </a:p>
          <a:p>
            <a:pPr lvl="1" eaLnBrk="1" hangingPunct="1"/>
            <a:r>
              <a:rPr lang="en-US" smtClean="0"/>
              <a:t>Was this just an individual benefit or part of a foreign policy?</a:t>
            </a:r>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pPr eaLnBrk="1" hangingPunct="1"/>
            <a:r>
              <a:rPr lang="en-US" i="1" dirty="0" smtClean="0"/>
              <a:t>The Procedures of Notice-and-Comment Rulemaking</a:t>
            </a:r>
            <a:r>
              <a:rPr lang="en-US" dirty="0" smtClean="0"/>
              <a:t> </a:t>
            </a:r>
          </a:p>
        </p:txBody>
      </p:sp>
      <p:sp>
        <p:nvSpPr>
          <p:cNvPr id="3379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3D6EFD-E3E1-4FED-8A20-3CD5DA3E5DE8}" type="slidenum">
              <a:rPr lang="en-US" smtClean="0"/>
              <a:pPr/>
              <a:t>31</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Putting the Notice in Notice and Comment</a:t>
            </a:r>
          </a:p>
        </p:txBody>
      </p:sp>
      <p:sp>
        <p:nvSpPr>
          <p:cNvPr id="34820" name="Rectangle 3"/>
          <p:cNvSpPr>
            <a:spLocks noGrp="1" noChangeArrowheads="1"/>
          </p:cNvSpPr>
          <p:nvPr>
            <p:ph type="body" idx="1"/>
          </p:nvPr>
        </p:nvSpPr>
        <p:spPr/>
        <p:txBody>
          <a:bodyPr/>
          <a:lstStyle/>
          <a:p>
            <a:pPr eaLnBrk="1" hangingPunct="1"/>
            <a:r>
              <a:rPr lang="en-US" smtClean="0"/>
              <a:t>553(b) . . . The notice shall include — </a:t>
            </a:r>
          </a:p>
          <a:p>
            <a:pPr eaLnBrk="1" hangingPunct="1"/>
            <a:r>
              <a:rPr lang="en-US" smtClean="0"/>
              <a:t>(1) a statement of the time, place, and nature of public rulemaking proceedings;</a:t>
            </a:r>
          </a:p>
          <a:p>
            <a:pPr eaLnBrk="1" hangingPunct="1"/>
            <a:r>
              <a:rPr lang="en-US" smtClean="0"/>
              <a:t>(2) reference to the legal authority under which the rule is proposed; and</a:t>
            </a:r>
          </a:p>
          <a:p>
            <a:pPr eaLnBrk="1" hangingPunct="1"/>
            <a:r>
              <a:rPr lang="en-US" smtClean="0"/>
              <a:t>(3) either the terms or substance of the proposed rule or a description of the subjects and issues involved. .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B402CA-41FB-463B-BD05-454B960543CA}" type="slidenum">
              <a:rPr lang="en-US" smtClean="0"/>
              <a:pPr/>
              <a:t>32</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Notice of the Proposed Rule: Chocolate Manufacturers </a:t>
            </a:r>
            <a:r>
              <a:rPr lang="en-US" dirty="0" err="1" smtClean="0"/>
              <a:t>Ass’n</a:t>
            </a:r>
            <a:r>
              <a:rPr lang="en-US" dirty="0" smtClean="0"/>
              <a:t> v. Block</a:t>
            </a:r>
          </a:p>
        </p:txBody>
      </p:sp>
      <p:sp>
        <p:nvSpPr>
          <p:cNvPr id="35844" name="Rectangle 3"/>
          <p:cNvSpPr>
            <a:spLocks noGrp="1" noChangeArrowheads="1"/>
          </p:cNvSpPr>
          <p:nvPr>
            <p:ph type="body" idx="1"/>
          </p:nvPr>
        </p:nvSpPr>
        <p:spPr/>
        <p:txBody>
          <a:bodyPr/>
          <a:lstStyle/>
          <a:p>
            <a:pPr eaLnBrk="1" hangingPunct="1">
              <a:lnSpc>
                <a:spcPct val="80000"/>
              </a:lnSpc>
            </a:pPr>
            <a:r>
              <a:rPr lang="en-US" dirty="0" smtClean="0"/>
              <a:t>What did Congress tell the agency to do that resulted in these regs?</a:t>
            </a:r>
          </a:p>
          <a:p>
            <a:pPr lvl="1" eaLnBrk="1" hangingPunct="1">
              <a:lnSpc>
                <a:spcPct val="80000"/>
              </a:lnSpc>
            </a:pPr>
            <a:r>
              <a:rPr lang="en-US" dirty="0" smtClean="0"/>
              <a:t>WIC</a:t>
            </a:r>
          </a:p>
          <a:p>
            <a:pPr eaLnBrk="1" hangingPunct="1">
              <a:lnSpc>
                <a:spcPct val="80000"/>
              </a:lnSpc>
            </a:pPr>
            <a:r>
              <a:rPr lang="en-US" dirty="0" smtClean="0"/>
              <a:t>What evil substance was being regulated?</a:t>
            </a:r>
          </a:p>
          <a:p>
            <a:pPr eaLnBrk="1" hangingPunct="1">
              <a:lnSpc>
                <a:spcPct val="80000"/>
              </a:lnSpc>
            </a:pPr>
            <a:r>
              <a:rPr lang="en-US" dirty="0" smtClean="0"/>
              <a:t>What food did the proposed rule address?</a:t>
            </a:r>
          </a:p>
          <a:p>
            <a:pPr lvl="1" eaLnBrk="1" hangingPunct="1">
              <a:lnSpc>
                <a:spcPct val="80000"/>
              </a:lnSpc>
            </a:pPr>
            <a:r>
              <a:rPr lang="en-US" dirty="0" smtClean="0"/>
              <a:t>Cereal</a:t>
            </a:r>
          </a:p>
          <a:p>
            <a:pPr eaLnBrk="1" hangingPunct="1">
              <a:lnSpc>
                <a:spcPct val="80000"/>
              </a:lnSpc>
            </a:pPr>
            <a:r>
              <a:rPr lang="en-US" dirty="0" smtClean="0"/>
              <a:t>What about fruit juice?</a:t>
            </a:r>
          </a:p>
          <a:p>
            <a:pPr eaLnBrk="1" hangingPunct="1">
              <a:lnSpc>
                <a:spcPct val="80000"/>
              </a:lnSpc>
            </a:pPr>
            <a:r>
              <a:rPr lang="en-US" dirty="0" smtClean="0"/>
              <a:t>How was the final rule different from the proposed rule?</a:t>
            </a:r>
          </a:p>
          <a:p>
            <a:pPr eaLnBrk="1" hangingPunct="1">
              <a:lnSpc>
                <a:spcPct val="8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3D4ECF-093D-4226-97A9-8D3A2433570D}" type="slidenum">
              <a:rPr lang="en-US" smtClean="0"/>
              <a:pPr/>
              <a:t>33</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The Notice Problem</a:t>
            </a:r>
          </a:p>
        </p:txBody>
      </p:sp>
      <p:sp>
        <p:nvSpPr>
          <p:cNvPr id="36868" name="Rectangle 3"/>
          <p:cNvSpPr>
            <a:spLocks noGrp="1" noChangeArrowheads="1"/>
          </p:cNvSpPr>
          <p:nvPr>
            <p:ph type="body" idx="1"/>
          </p:nvPr>
        </p:nvSpPr>
        <p:spPr/>
        <p:txBody>
          <a:bodyPr/>
          <a:lstStyle/>
          <a:p>
            <a:pPr eaLnBrk="1" hangingPunct="1">
              <a:lnSpc>
                <a:spcPct val="90000"/>
              </a:lnSpc>
            </a:pPr>
            <a:r>
              <a:rPr lang="en-US" smtClean="0"/>
              <a:t>What was the CMA's claim?</a:t>
            </a:r>
          </a:p>
          <a:p>
            <a:pPr eaLnBrk="1" hangingPunct="1">
              <a:lnSpc>
                <a:spcPct val="90000"/>
              </a:lnSpc>
            </a:pPr>
            <a:r>
              <a:rPr lang="en-US" smtClean="0"/>
              <a:t>What was the agency defense?</a:t>
            </a:r>
          </a:p>
          <a:p>
            <a:pPr eaLnBrk="1" hangingPunct="1">
              <a:lnSpc>
                <a:spcPct val="90000"/>
              </a:lnSpc>
            </a:pPr>
            <a:r>
              <a:rPr lang="en-US" smtClean="0"/>
              <a:t>Does the rule have to be the same?</a:t>
            </a:r>
          </a:p>
          <a:p>
            <a:pPr lvl="1" eaLnBrk="1" hangingPunct="1">
              <a:lnSpc>
                <a:spcPct val="90000"/>
              </a:lnSpc>
            </a:pPr>
            <a:r>
              <a:rPr lang="en-US" smtClean="0"/>
              <a:t>Why have notice and comment then?</a:t>
            </a:r>
          </a:p>
          <a:p>
            <a:pPr lvl="1" eaLnBrk="1" hangingPunct="1">
              <a:lnSpc>
                <a:spcPct val="90000"/>
              </a:lnSpc>
            </a:pPr>
            <a:r>
              <a:rPr lang="en-US" smtClean="0"/>
              <a:t>What is the logical outgrowth test?</a:t>
            </a:r>
          </a:p>
          <a:p>
            <a:pPr lvl="1" eaLnBrk="1" hangingPunct="1">
              <a:lnSpc>
                <a:spcPct val="90000"/>
              </a:lnSpc>
            </a:pPr>
            <a:r>
              <a:rPr lang="en-US" smtClean="0"/>
              <a:t>How would you use it in this case?</a:t>
            </a:r>
          </a:p>
          <a:p>
            <a:pPr eaLnBrk="1" hangingPunct="1">
              <a:lnSpc>
                <a:spcPct val="90000"/>
              </a:lnSpc>
            </a:pPr>
            <a:r>
              <a:rPr lang="en-US" smtClean="0"/>
              <a:t>What did the court order in this case?</a:t>
            </a:r>
          </a:p>
          <a:p>
            <a:pPr eaLnBrk="1" hangingPunct="1">
              <a:lnSpc>
                <a:spcPct val="90000"/>
              </a:lnSpc>
            </a:pPr>
            <a:r>
              <a:rPr lang="en-US" smtClean="0"/>
              <a:t>What will the CMA do?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C9B6C4-41E6-4698-A7AE-CA076EEEF1ED}"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Agency Procedures</a:t>
            </a:r>
          </a:p>
        </p:txBody>
      </p:sp>
      <p:sp>
        <p:nvSpPr>
          <p:cNvPr id="6148" name="Rectangle 3"/>
          <p:cNvSpPr>
            <a:spLocks noGrp="1" noChangeArrowheads="1"/>
          </p:cNvSpPr>
          <p:nvPr>
            <p:ph type="body" idx="1"/>
          </p:nvPr>
        </p:nvSpPr>
        <p:spPr/>
        <p:txBody>
          <a:bodyPr/>
          <a:lstStyle/>
          <a:p>
            <a:pPr eaLnBrk="1" hangingPunct="1"/>
            <a:r>
              <a:rPr lang="en-US" smtClean="0"/>
              <a:t>Like the code of civil procedure</a:t>
            </a:r>
          </a:p>
          <a:p>
            <a:pPr eaLnBrk="1" hangingPunct="1"/>
            <a:r>
              <a:rPr lang="en-US" smtClean="0"/>
              <a:t>Does not change the substantive rights of the parties</a:t>
            </a:r>
          </a:p>
          <a:p>
            <a:pPr eaLnBrk="1" hangingPunct="1"/>
            <a:r>
              <a:rPr lang="en-US" smtClean="0"/>
              <a:t>Does not change the regulated behavior, only the process in agency procedures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B50509-B10D-488B-A976-A9842ECF97A9}"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Actions where Secrecy is Important</a:t>
            </a:r>
          </a:p>
        </p:txBody>
      </p:sp>
      <p:sp>
        <p:nvSpPr>
          <p:cNvPr id="7172" name="Rectangle 3"/>
          <p:cNvSpPr>
            <a:spLocks noGrp="1" noChangeArrowheads="1"/>
          </p:cNvSpPr>
          <p:nvPr>
            <p:ph type="body" idx="1"/>
          </p:nvPr>
        </p:nvSpPr>
        <p:spPr/>
        <p:txBody>
          <a:bodyPr/>
          <a:lstStyle/>
          <a:p>
            <a:pPr eaLnBrk="1" hangingPunct="1"/>
            <a:r>
              <a:rPr lang="en-US" smtClean="0"/>
              <a:t>Wage and price controls</a:t>
            </a:r>
          </a:p>
          <a:p>
            <a:pPr eaLnBrk="1" hangingPunct="1"/>
            <a:r>
              <a:rPr lang="en-US" smtClean="0"/>
              <a:t>Bidding on contracts</a:t>
            </a:r>
          </a:p>
          <a:p>
            <a:pPr eaLnBrk="1" hangingPunct="1"/>
            <a:r>
              <a:rPr lang="en-US" smtClean="0"/>
              <a:t>Negotiations on land purchases and sales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15906C-666E-4448-9D2C-951100795A0B}"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Emergency Proceedings</a:t>
            </a:r>
          </a:p>
        </p:txBody>
      </p:sp>
      <p:sp>
        <p:nvSpPr>
          <p:cNvPr id="210947"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Emergency Rules</a:t>
            </a:r>
          </a:p>
          <a:p>
            <a:pPr lvl="1" eaLnBrk="1" hangingPunct="1">
              <a:defRPr/>
            </a:pPr>
            <a:r>
              <a:rPr lang="en-US" sz="2800" dirty="0">
                <a:hlinkClick r:id="rId2"/>
              </a:rPr>
              <a:t>http://</a:t>
            </a:r>
            <a:r>
              <a:rPr lang="en-US" sz="2800" dirty="0" smtClean="0">
                <a:hlinkClick r:id="rId2"/>
              </a:rPr>
              <a:t>doa.louisiana.gov/osr/emr/emr.htm</a:t>
            </a:r>
            <a:endParaRPr lang="en-US" sz="2800" dirty="0" smtClean="0"/>
          </a:p>
          <a:p>
            <a:pPr lvl="1" eaLnBrk="1" hangingPunct="1">
              <a:defRPr/>
            </a:pPr>
            <a:r>
              <a:rPr lang="en-US" sz="2800" dirty="0" smtClean="0"/>
              <a:t>Misused in LA</a:t>
            </a:r>
          </a:p>
          <a:p>
            <a:pPr eaLnBrk="1" hangingPunct="1">
              <a:defRPr/>
            </a:pPr>
            <a:r>
              <a:rPr lang="en-US" sz="2800" dirty="0" smtClean="0"/>
              <a:t>Interim Final Rules</a:t>
            </a:r>
          </a:p>
          <a:p>
            <a:pPr lvl="1" eaLnBrk="1" hangingPunct="1">
              <a:defRPr/>
            </a:pPr>
            <a:r>
              <a:rPr lang="en-US" sz="2800" dirty="0" smtClean="0"/>
              <a:t>Published and in effect, but will be modified after comments are in.</a:t>
            </a:r>
          </a:p>
          <a:p>
            <a:pPr eaLnBrk="1" hangingPunct="1">
              <a:defRPr/>
            </a:pPr>
            <a:r>
              <a:rPr lang="en-US" sz="2800" dirty="0" smtClean="0"/>
              <a:t>Calculations and other non-discretionary rules</a:t>
            </a:r>
          </a:p>
          <a:p>
            <a:pPr eaLnBrk="1" hangingPunct="1">
              <a:defRPr/>
            </a:pPr>
            <a:r>
              <a:rPr lang="en-US" sz="2800" dirty="0" smtClean="0"/>
              <a:t>Technical corrections</a:t>
            </a:r>
          </a:p>
          <a:p>
            <a:pPr lvl="1" eaLnBrk="1" hangingPunct="1">
              <a:defRPr/>
            </a:pPr>
            <a:r>
              <a:rPr lang="en-US" sz="2800" dirty="0" smtClean="0"/>
              <a:t>Can require notice and comment if the correction causes a different result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13FCC6-DFF9-4EDE-9709-F9D6E43503AC}"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Non-APA Requirements</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APA is the default if there is no other statutory guidance</a:t>
            </a:r>
          </a:p>
          <a:p>
            <a:pPr lvl="1" eaLnBrk="1" hangingPunct="1">
              <a:lnSpc>
                <a:spcPct val="90000"/>
              </a:lnSpc>
            </a:pPr>
            <a:r>
              <a:rPr lang="en-US" dirty="0" smtClean="0"/>
              <a:t>National Environmental Policy Act imposes requirements if the rule affects the environment</a:t>
            </a:r>
          </a:p>
          <a:p>
            <a:pPr lvl="1" eaLnBrk="1" hangingPunct="1">
              <a:lnSpc>
                <a:spcPct val="90000"/>
              </a:lnSpc>
            </a:pPr>
            <a:r>
              <a:rPr lang="en-US" dirty="0" smtClean="0"/>
              <a:t>Regulatory Flexibility Act - small business</a:t>
            </a:r>
          </a:p>
          <a:p>
            <a:pPr lvl="1" eaLnBrk="1" hangingPunct="1">
              <a:lnSpc>
                <a:spcPct val="90000"/>
              </a:lnSpc>
            </a:pPr>
            <a:r>
              <a:rPr lang="en-US" dirty="0" smtClean="0"/>
              <a:t>Executive Order 12866 - more $100M impact</a:t>
            </a:r>
          </a:p>
          <a:p>
            <a:pPr eaLnBrk="1" hangingPunct="1">
              <a:lnSpc>
                <a:spcPct val="90000"/>
              </a:lnSpc>
            </a:pPr>
            <a:r>
              <a:rPr lang="en-US" dirty="0" smtClean="0"/>
              <a:t>The book calls these hybrid rulemaking, do no confuse this with court imposed hybrid rulemaking as in Vermont Yankee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0EDFB0-8785-4A5C-8A39-9FDDA3371C57}"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Beginning Rule Making</a:t>
            </a:r>
          </a:p>
        </p:txBody>
      </p:sp>
      <p:sp>
        <p:nvSpPr>
          <p:cNvPr id="10244" name="Rectangle 3"/>
          <p:cNvSpPr>
            <a:spLocks noGrp="1" noChangeArrowheads="1"/>
          </p:cNvSpPr>
          <p:nvPr>
            <p:ph type="body" idx="1"/>
          </p:nvPr>
        </p:nvSpPr>
        <p:spPr/>
        <p:txBody>
          <a:bodyPr/>
          <a:lstStyle/>
          <a:p>
            <a:pPr eaLnBrk="1" hangingPunct="1"/>
            <a:r>
              <a:rPr lang="en-US" smtClean="0"/>
              <a:t>Why was the court willing to order the agency to make a rule in the Regulators?</a:t>
            </a:r>
          </a:p>
          <a:p>
            <a:pPr eaLnBrk="1" hangingPunct="1"/>
            <a:r>
              <a:rPr lang="en-US" smtClean="0"/>
              <a:t>Why do agencies often fail to follow congressional direction to make rules?</a:t>
            </a:r>
          </a:p>
          <a:p>
            <a:pPr eaLnBrk="1" hangingPunct="1"/>
            <a:r>
              <a:rPr lang="en-US" smtClean="0"/>
              <a:t>What is a request for a rulemaking and what does it force the agency to do?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EF443B-9A5D-4CB4-B58E-E4EBC47DDD02}"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553(b) - Exceptions to Notice Requirements</a:t>
            </a:r>
          </a:p>
        </p:txBody>
      </p:sp>
      <p:sp>
        <p:nvSpPr>
          <p:cNvPr id="11268" name="Rectangle 3"/>
          <p:cNvSpPr>
            <a:spLocks noGrp="1" noChangeArrowheads="1"/>
          </p:cNvSpPr>
          <p:nvPr>
            <p:ph type="body" idx="1"/>
          </p:nvPr>
        </p:nvSpPr>
        <p:spPr/>
        <p:txBody>
          <a:bodyPr/>
          <a:lstStyle/>
          <a:p>
            <a:pPr eaLnBrk="1" hangingPunct="1"/>
            <a:r>
              <a:rPr lang="en-US" smtClean="0"/>
              <a:t>1) Interpretative rules, general statements of policy, and rules of agency organization, procedure, and practice; and</a:t>
            </a:r>
          </a:p>
          <a:p>
            <a:pPr eaLnBrk="1" hangingPunct="1"/>
            <a:r>
              <a:rPr lang="en-US" smtClean="0"/>
              <a:t>2) Rules when the agency finds for good cause that notice and public procedure are impracticable, unnecessary, or contrary to the public interest.</a:t>
            </a:r>
          </a:p>
          <a:p>
            <a:pPr eaLnBrk="1" hangingPunct="1"/>
            <a:r>
              <a:rPr lang="en-US" smtClean="0"/>
              <a:t>No notice means no comment under 553(c)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TotalTime>
  <Words>1821</Words>
  <Application>Microsoft Office PowerPoint</Application>
  <PresentationFormat>On-screen Show (4:3)</PresentationFormat>
  <Paragraphs>213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1_Blends</vt:lpstr>
      <vt:lpstr>Rulemaking</vt:lpstr>
      <vt:lpstr>Exemptions to Notice and Comment Requirements</vt:lpstr>
      <vt:lpstr>Military and foreign affairs</vt:lpstr>
      <vt:lpstr>Agency Procedures</vt:lpstr>
      <vt:lpstr>Actions where Secrecy is Important</vt:lpstr>
      <vt:lpstr>Emergency Proceedings</vt:lpstr>
      <vt:lpstr>Non-APA Requirements</vt:lpstr>
      <vt:lpstr>Beginning Rule Making</vt:lpstr>
      <vt:lpstr>553(b) - Exceptions to Notice Requirements</vt:lpstr>
      <vt:lpstr>Exception 1 - Interpretative Rules</vt:lpstr>
      <vt:lpstr>How do you know if it an Interpretive Rule or a Legislative Rule?</vt:lpstr>
      <vt:lpstr>How Does the Nature of the Enabling Act Affect Rulemaking?</vt:lpstr>
      <vt:lpstr>EPA Example - Wetlands</vt:lpstr>
      <vt:lpstr>What Do We Need to Know?</vt:lpstr>
      <vt:lpstr>The “Legally Binding” or “Force of Law” Test </vt:lpstr>
      <vt:lpstr>General Policy or Specific Requirements?</vt:lpstr>
      <vt:lpstr>How High do I Build the Fence? Hoctor v. USDA, 82 F.3d 165 (7th Cir. 1996) </vt:lpstr>
      <vt:lpstr>Junk in the Park: United States v. Picciotto, 875 F.2d 345 (D.C. Cir. 1989) </vt:lpstr>
      <vt:lpstr>Consistency, the Hobgoblin of Interpretative Rules</vt:lpstr>
      <vt:lpstr>Other Factors </vt:lpstr>
      <vt:lpstr>Federal Mine Safety and Health Act Example</vt:lpstr>
      <vt:lpstr>Corps of Engineers Example</vt:lpstr>
      <vt:lpstr>Coercion: Chamber of Commerce v. U.S. Dept. of Labor, 174 F.3d 206 (D.C. Cir. 1999) </vt:lpstr>
      <vt:lpstr>How does the Agency Treat the Rules?</vt:lpstr>
      <vt:lpstr>Can Interpretative Guidance be Retroactive?</vt:lpstr>
      <vt:lpstr>Procedural Rules</vt:lpstr>
      <vt:lpstr>What is Formal Rulemaking?</vt:lpstr>
      <vt:lpstr>Why avoid formal rulemaking?</vt:lpstr>
      <vt:lpstr>When is Formal Rulemaking Required?</vt:lpstr>
      <vt:lpstr>The Procedures of Notice-and-Comment Rulemaking </vt:lpstr>
      <vt:lpstr>Putting the Notice in Notice and Comment</vt:lpstr>
      <vt:lpstr>Notice of the Proposed Rule: Chocolate Manufacturers Ass’n v. Block</vt:lpstr>
      <vt:lpstr>The Notice Problem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233</cp:revision>
  <dcterms:created xsi:type="dcterms:W3CDTF">2003-02-18T14:06:11Z</dcterms:created>
  <dcterms:modified xsi:type="dcterms:W3CDTF">2012-02-20T17:53:05Z</dcterms:modified>
</cp:coreProperties>
</file>