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7"/>
  </p:notesMasterIdLst>
  <p:sldIdLst>
    <p:sldId id="257" r:id="rId2"/>
    <p:sldId id="258" r:id="rId3"/>
    <p:sldId id="259" r:id="rId4"/>
    <p:sldId id="260" r:id="rId5"/>
    <p:sldId id="261" r:id="rId6"/>
    <p:sldId id="262" r:id="rId7"/>
    <p:sldId id="263" r:id="rId8"/>
    <p:sldId id="264" r:id="rId9"/>
    <p:sldId id="265" r:id="rId10"/>
    <p:sldId id="266" r:id="rId11"/>
    <p:sldId id="267" r:id="rId12"/>
    <p:sldId id="269" r:id="rId13"/>
    <p:sldId id="270" r:id="rId14"/>
    <p:sldId id="271" r:id="rId15"/>
    <p:sldId id="272" r:id="rId16"/>
    <p:sldId id="326" r:id="rId17"/>
    <p:sldId id="273" r:id="rId18"/>
    <p:sldId id="274" r:id="rId19"/>
    <p:sldId id="275" r:id="rId20"/>
    <p:sldId id="276" r:id="rId21"/>
    <p:sldId id="277" r:id="rId22"/>
    <p:sldId id="278" r:id="rId23"/>
    <p:sldId id="279" r:id="rId24"/>
    <p:sldId id="280" r:id="rId25"/>
    <p:sldId id="282" r:id="rId26"/>
    <p:sldId id="283" r:id="rId27"/>
    <p:sldId id="284" r:id="rId28"/>
    <p:sldId id="285" r:id="rId29"/>
    <p:sldId id="286" r:id="rId30"/>
    <p:sldId id="287" r:id="rId31"/>
    <p:sldId id="288" r:id="rId32"/>
    <p:sldId id="289" r:id="rId33"/>
    <p:sldId id="290"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09" r:id="rId51"/>
    <p:sldId id="310" r:id="rId52"/>
    <p:sldId id="311" r:id="rId53"/>
    <p:sldId id="312" r:id="rId54"/>
    <p:sldId id="313" r:id="rId55"/>
    <p:sldId id="314" r:id="rId56"/>
    <p:sldId id="316" r:id="rId57"/>
    <p:sldId id="317" r:id="rId58"/>
    <p:sldId id="318" r:id="rId59"/>
    <p:sldId id="319" r:id="rId60"/>
    <p:sldId id="320" r:id="rId61"/>
    <p:sldId id="321" r:id="rId62"/>
    <p:sldId id="322" r:id="rId63"/>
    <p:sldId id="323" r:id="rId64"/>
    <p:sldId id="324" r:id="rId65"/>
    <p:sldId id="325" r:id="rId6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7" autoAdjust="0"/>
    <p:restoredTop sz="86432" autoAdjust="0"/>
  </p:normalViewPr>
  <p:slideViewPr>
    <p:cSldViewPr>
      <p:cViewPr varScale="1">
        <p:scale>
          <a:sx n="61" d="100"/>
          <a:sy n="61" d="100"/>
        </p:scale>
        <p:origin x="-52" y="-788"/>
      </p:cViewPr>
      <p:guideLst>
        <p:guide orient="horz" pos="2160"/>
        <p:guide pos="2880"/>
      </p:guideLst>
    </p:cSldViewPr>
  </p:slideViewPr>
  <p:outlineViewPr>
    <p:cViewPr>
      <p:scale>
        <a:sx n="33" d="100"/>
        <a:sy n="33" d="100"/>
      </p:scale>
      <p:origin x="48" y="8466"/>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3.xml"/><Relationship Id="rId18" Type="http://schemas.openxmlformats.org/officeDocument/2006/relationships/slide" Target="slides/slide18.xml"/><Relationship Id="rId26" Type="http://schemas.openxmlformats.org/officeDocument/2006/relationships/slide" Target="slides/slide27.xml"/><Relationship Id="rId39" Type="http://schemas.openxmlformats.org/officeDocument/2006/relationships/slide" Target="slides/slide40.xml"/><Relationship Id="rId3" Type="http://schemas.openxmlformats.org/officeDocument/2006/relationships/slide" Target="slides/slide3.xml"/><Relationship Id="rId21" Type="http://schemas.openxmlformats.org/officeDocument/2006/relationships/slide" Target="slides/slide21.xml"/><Relationship Id="rId34" Type="http://schemas.openxmlformats.org/officeDocument/2006/relationships/slide" Target="slides/slide35.xml"/><Relationship Id="rId42" Type="http://schemas.openxmlformats.org/officeDocument/2006/relationships/slide" Target="slides/slide56.xml"/><Relationship Id="rId7" Type="http://schemas.openxmlformats.org/officeDocument/2006/relationships/slide" Target="slides/slide7.xml"/><Relationship Id="rId12" Type="http://schemas.openxmlformats.org/officeDocument/2006/relationships/slide" Target="slides/slide12.xml"/><Relationship Id="rId17" Type="http://schemas.openxmlformats.org/officeDocument/2006/relationships/slide" Target="slides/slide17.xml"/><Relationship Id="rId25" Type="http://schemas.openxmlformats.org/officeDocument/2006/relationships/slide" Target="slides/slide26.xml"/><Relationship Id="rId33" Type="http://schemas.openxmlformats.org/officeDocument/2006/relationships/slide" Target="slides/slide34.xml"/><Relationship Id="rId38" Type="http://schemas.openxmlformats.org/officeDocument/2006/relationships/slide" Target="slides/slide39.xml"/><Relationship Id="rId2" Type="http://schemas.openxmlformats.org/officeDocument/2006/relationships/slide" Target="slides/slide2.xml"/><Relationship Id="rId16" Type="http://schemas.openxmlformats.org/officeDocument/2006/relationships/slide" Target="slides/slide16.xml"/><Relationship Id="rId20" Type="http://schemas.openxmlformats.org/officeDocument/2006/relationships/slide" Target="slides/slide20.xml"/><Relationship Id="rId29" Type="http://schemas.openxmlformats.org/officeDocument/2006/relationships/slide" Target="slides/slide30.xml"/><Relationship Id="rId41" Type="http://schemas.openxmlformats.org/officeDocument/2006/relationships/slide" Target="slides/slide55.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24" Type="http://schemas.openxmlformats.org/officeDocument/2006/relationships/slide" Target="slides/slide24.xml"/><Relationship Id="rId32" Type="http://schemas.openxmlformats.org/officeDocument/2006/relationships/slide" Target="slides/slide33.xml"/><Relationship Id="rId37" Type="http://schemas.openxmlformats.org/officeDocument/2006/relationships/slide" Target="slides/slide38.xml"/><Relationship Id="rId40" Type="http://schemas.openxmlformats.org/officeDocument/2006/relationships/slide" Target="slides/slide54.xml"/><Relationship Id="rId5" Type="http://schemas.openxmlformats.org/officeDocument/2006/relationships/slide" Target="slides/slide5.xml"/><Relationship Id="rId15" Type="http://schemas.openxmlformats.org/officeDocument/2006/relationships/slide" Target="slides/slide15.xml"/><Relationship Id="rId23" Type="http://schemas.openxmlformats.org/officeDocument/2006/relationships/slide" Target="slides/slide23.xml"/><Relationship Id="rId28" Type="http://schemas.openxmlformats.org/officeDocument/2006/relationships/slide" Target="slides/slide29.xml"/><Relationship Id="rId36" Type="http://schemas.openxmlformats.org/officeDocument/2006/relationships/slide" Target="slides/slide37.xml"/><Relationship Id="rId10" Type="http://schemas.openxmlformats.org/officeDocument/2006/relationships/slide" Target="slides/slide10.xml"/><Relationship Id="rId19" Type="http://schemas.openxmlformats.org/officeDocument/2006/relationships/slide" Target="slides/slide19.xml"/><Relationship Id="rId31" Type="http://schemas.openxmlformats.org/officeDocument/2006/relationships/slide" Target="slides/slide32.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 Id="rId22" Type="http://schemas.openxmlformats.org/officeDocument/2006/relationships/slide" Target="slides/slide22.xml"/><Relationship Id="rId27" Type="http://schemas.openxmlformats.org/officeDocument/2006/relationships/slide" Target="slides/slide28.xml"/><Relationship Id="rId30" Type="http://schemas.openxmlformats.org/officeDocument/2006/relationships/slide" Target="slides/slide31.xml"/><Relationship Id="rId35" Type="http://schemas.openxmlformats.org/officeDocument/2006/relationships/slide" Target="slides/slide36.xml"/><Relationship Id="rId43" Type="http://schemas.openxmlformats.org/officeDocument/2006/relationships/slide" Target="slides/slide5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0137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138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138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0138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550D1A94-E91A-4B64-BAD8-8622A7AD6111}" type="slidenum">
              <a:rPr lang="en-US"/>
              <a:pPr>
                <a:defRPr/>
              </a:pPr>
              <a:t>‹#›</a:t>
            </a:fld>
            <a:endParaRPr lang="en-US"/>
          </a:p>
        </p:txBody>
      </p:sp>
    </p:spTree>
    <p:extLst>
      <p:ext uri="{BB962C8B-B14F-4D97-AF65-F5344CB8AC3E}">
        <p14:creationId xmlns:p14="http://schemas.microsoft.com/office/powerpoint/2010/main" val="10456660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p:spPr>
        <p:txBody>
          <a:bodyPr/>
          <a:lstStyle/>
          <a:p>
            <a:endParaRPr lang="en-US" smtClean="0"/>
          </a:p>
        </p:txBody>
      </p:sp>
      <p:sp>
        <p:nvSpPr>
          <p:cNvPr id="73732" name="Slide Number Placeholder 3"/>
          <p:cNvSpPr>
            <a:spLocks noGrp="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7BF7199-1F5C-4499-A546-B7D9221B69F8}" type="slidenum">
              <a:rPr lang="en-US" smtClean="0">
                <a:latin typeface="Arial" charset="0"/>
              </a:rPr>
              <a:pPr/>
              <a:t>42</a:t>
            </a:fld>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132" name="Rectangle 12"/>
          <p:cNvSpPr>
            <a:spLocks noGrp="1" noChangeArrowheads="1"/>
          </p:cNvSpPr>
          <p:nvPr>
            <p:ph type="ctrTitle"/>
          </p:nvPr>
        </p:nvSpPr>
        <p:spPr>
          <a:xfrm>
            <a:off x="990600" y="1676400"/>
            <a:ext cx="7772400" cy="1462088"/>
          </a:xfrm>
        </p:spPr>
        <p:txBody>
          <a:bodyPr/>
          <a:lstStyle>
            <a:lvl1pPr>
              <a:defRPr/>
            </a:lvl1pPr>
          </a:lstStyle>
          <a:p>
            <a:pPr lvl="0"/>
            <a:r>
              <a:rPr lang="en-US" noProof="0" smtClean="0"/>
              <a:t>Click to edit Master title style</a:t>
            </a:r>
          </a:p>
        </p:txBody>
      </p:sp>
      <p:sp>
        <p:nvSpPr>
          <p:cNvPr id="51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0B972CD3-849F-4F40-8172-6A25EF499D9B}" type="slidenum">
              <a:rPr lang="en-US"/>
              <a:pPr>
                <a:defRPr/>
              </a:pPr>
              <a:t>‹#›</a:t>
            </a:fld>
            <a:endParaRPr lang="en-US"/>
          </a:p>
        </p:txBody>
      </p:sp>
    </p:spTree>
    <p:extLst>
      <p:ext uri="{BB962C8B-B14F-4D97-AF65-F5344CB8AC3E}">
        <p14:creationId xmlns:p14="http://schemas.microsoft.com/office/powerpoint/2010/main" val="4159825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AEF65C7D-18AA-4A37-84B1-ADBD3820D8E4}" type="slidenum">
              <a:rPr lang="en-US"/>
              <a:pPr>
                <a:defRPr/>
              </a:pPr>
              <a:t>‹#›</a:t>
            </a:fld>
            <a:endParaRPr lang="en-US"/>
          </a:p>
        </p:txBody>
      </p:sp>
    </p:spTree>
    <p:extLst>
      <p:ext uri="{BB962C8B-B14F-4D97-AF65-F5344CB8AC3E}">
        <p14:creationId xmlns:p14="http://schemas.microsoft.com/office/powerpoint/2010/main" val="2602258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4975" y="214313"/>
            <a:ext cx="2159000" cy="63388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214313"/>
            <a:ext cx="6327775" cy="63388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6A0A0401-166D-4130-B184-4B0167A8E99D}" type="slidenum">
              <a:rPr lang="en-US"/>
              <a:pPr>
                <a:defRPr/>
              </a:pPr>
              <a:t>‹#›</a:t>
            </a:fld>
            <a:endParaRPr lang="en-US"/>
          </a:p>
        </p:txBody>
      </p:sp>
    </p:spTree>
    <p:extLst>
      <p:ext uri="{BB962C8B-B14F-4D97-AF65-F5344CB8AC3E}">
        <p14:creationId xmlns:p14="http://schemas.microsoft.com/office/powerpoint/2010/main" val="3351767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55B74757-BDB0-4C3B-9B02-F107D6E044B9}" type="slidenum">
              <a:rPr lang="en-US"/>
              <a:pPr>
                <a:defRPr/>
              </a:pPr>
              <a:t>‹#›</a:t>
            </a:fld>
            <a:endParaRPr lang="en-US"/>
          </a:p>
        </p:txBody>
      </p:sp>
    </p:spTree>
    <p:extLst>
      <p:ext uri="{BB962C8B-B14F-4D97-AF65-F5344CB8AC3E}">
        <p14:creationId xmlns:p14="http://schemas.microsoft.com/office/powerpoint/2010/main" val="1643171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BB491D6C-307C-4B79-A7A4-8C71CF7E04B1}" type="slidenum">
              <a:rPr lang="en-US"/>
              <a:pPr>
                <a:defRPr/>
              </a:pPr>
              <a:t>‹#›</a:t>
            </a:fld>
            <a:endParaRPr lang="en-US"/>
          </a:p>
        </p:txBody>
      </p:sp>
    </p:spTree>
    <p:extLst>
      <p:ext uri="{BB962C8B-B14F-4D97-AF65-F5344CB8AC3E}">
        <p14:creationId xmlns:p14="http://schemas.microsoft.com/office/powerpoint/2010/main" val="1673675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4DC05D31-451D-47D3-8C94-CAB2593907C7}" type="slidenum">
              <a:rPr lang="en-US"/>
              <a:pPr>
                <a:defRPr/>
              </a:pPr>
              <a:t>‹#›</a:t>
            </a:fld>
            <a:endParaRPr lang="en-US"/>
          </a:p>
        </p:txBody>
      </p:sp>
    </p:spTree>
    <p:extLst>
      <p:ext uri="{BB962C8B-B14F-4D97-AF65-F5344CB8AC3E}">
        <p14:creationId xmlns:p14="http://schemas.microsoft.com/office/powerpoint/2010/main" val="3815184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C5E5F5F6-B90A-4B37-A89B-A4B15253E1CD}" type="slidenum">
              <a:rPr lang="en-US"/>
              <a:pPr>
                <a:defRPr/>
              </a:pPr>
              <a:t>‹#›</a:t>
            </a:fld>
            <a:endParaRPr lang="en-US"/>
          </a:p>
        </p:txBody>
      </p:sp>
    </p:spTree>
    <p:extLst>
      <p:ext uri="{BB962C8B-B14F-4D97-AF65-F5344CB8AC3E}">
        <p14:creationId xmlns:p14="http://schemas.microsoft.com/office/powerpoint/2010/main" val="1370899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CA108DC1-739C-437E-A52E-AE66A3755EEB}" type="slidenum">
              <a:rPr lang="en-US"/>
              <a:pPr>
                <a:defRPr/>
              </a:pPr>
              <a:t>‹#›</a:t>
            </a:fld>
            <a:endParaRPr lang="en-US"/>
          </a:p>
        </p:txBody>
      </p:sp>
    </p:spTree>
    <p:extLst>
      <p:ext uri="{BB962C8B-B14F-4D97-AF65-F5344CB8AC3E}">
        <p14:creationId xmlns:p14="http://schemas.microsoft.com/office/powerpoint/2010/main" val="1621356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1AA19AE4-45F4-4ACF-AF9D-2FB6F4A3CF34}" type="slidenum">
              <a:rPr lang="en-US"/>
              <a:pPr>
                <a:defRPr/>
              </a:pPr>
              <a:t>‹#›</a:t>
            </a:fld>
            <a:endParaRPr lang="en-US"/>
          </a:p>
        </p:txBody>
      </p:sp>
    </p:spTree>
    <p:extLst>
      <p:ext uri="{BB962C8B-B14F-4D97-AF65-F5344CB8AC3E}">
        <p14:creationId xmlns:p14="http://schemas.microsoft.com/office/powerpoint/2010/main" val="2414346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121237AE-7A53-44C8-A3BB-3739591AAF32}" type="slidenum">
              <a:rPr lang="en-US"/>
              <a:pPr>
                <a:defRPr/>
              </a:pPr>
              <a:t>‹#›</a:t>
            </a:fld>
            <a:endParaRPr lang="en-US"/>
          </a:p>
        </p:txBody>
      </p:sp>
    </p:spTree>
    <p:extLst>
      <p:ext uri="{BB962C8B-B14F-4D97-AF65-F5344CB8AC3E}">
        <p14:creationId xmlns:p14="http://schemas.microsoft.com/office/powerpoint/2010/main" val="1556033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399BA7A7-0F9E-479C-87C0-CB80D68DAC3F}" type="slidenum">
              <a:rPr lang="en-US"/>
              <a:pPr>
                <a:defRPr/>
              </a:pPr>
              <a:t>‹#›</a:t>
            </a:fld>
            <a:endParaRPr lang="en-US"/>
          </a:p>
        </p:txBody>
      </p:sp>
    </p:spTree>
    <p:extLst>
      <p:ext uri="{BB962C8B-B14F-4D97-AF65-F5344CB8AC3E}">
        <p14:creationId xmlns:p14="http://schemas.microsoft.com/office/powerpoint/2010/main" val="1528429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304800" y="2057400"/>
            <a:ext cx="85344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7"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n-US"/>
          </a:p>
        </p:txBody>
      </p:sp>
      <p:sp>
        <p:nvSpPr>
          <p:cNvPr id="4108"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p>
        </p:txBody>
      </p:sp>
      <p:sp>
        <p:nvSpPr>
          <p:cNvPr id="4109"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2D745444-B534-482C-9029-5B6968A89C1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80"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Narrow" pitchFamily="34" charset="0"/>
        </a:defRPr>
      </a:lvl2pPr>
      <a:lvl3pPr algn="l" rtl="0" eaLnBrk="0" fontAlgn="base" hangingPunct="0">
        <a:spcBef>
          <a:spcPct val="0"/>
        </a:spcBef>
        <a:spcAft>
          <a:spcPct val="0"/>
        </a:spcAft>
        <a:defRPr sz="3600" b="1">
          <a:solidFill>
            <a:schemeClr val="tx1"/>
          </a:solidFill>
          <a:latin typeface="Arial Narrow" pitchFamily="34" charset="0"/>
        </a:defRPr>
      </a:lvl3pPr>
      <a:lvl4pPr algn="l" rtl="0" eaLnBrk="0" fontAlgn="base" hangingPunct="0">
        <a:spcBef>
          <a:spcPct val="0"/>
        </a:spcBef>
        <a:spcAft>
          <a:spcPct val="0"/>
        </a:spcAft>
        <a:defRPr sz="3600" b="1">
          <a:solidFill>
            <a:schemeClr val="tx1"/>
          </a:solidFill>
          <a:latin typeface="Arial Narrow" pitchFamily="34" charset="0"/>
        </a:defRPr>
      </a:lvl4pPr>
      <a:lvl5pPr algn="l" rtl="0" eaLnBrk="0" fontAlgn="base" hangingPunct="0">
        <a:spcBef>
          <a:spcPct val="0"/>
        </a:spcBef>
        <a:spcAft>
          <a:spcPct val="0"/>
        </a:spcAft>
        <a:defRPr sz="3600" b="1">
          <a:solidFill>
            <a:schemeClr val="tx1"/>
          </a:solidFill>
          <a:latin typeface="Arial Narrow" pitchFamily="34" charset="0"/>
        </a:defRPr>
      </a:lvl5pPr>
      <a:lvl6pPr marL="457200" algn="l" rtl="0" fontAlgn="base">
        <a:spcBef>
          <a:spcPct val="0"/>
        </a:spcBef>
        <a:spcAft>
          <a:spcPct val="0"/>
        </a:spcAft>
        <a:defRPr sz="3600" b="1">
          <a:solidFill>
            <a:schemeClr val="tx1"/>
          </a:solidFill>
          <a:latin typeface="Arial Narrow" pitchFamily="34" charset="0"/>
        </a:defRPr>
      </a:lvl6pPr>
      <a:lvl7pPr marL="914400" algn="l" rtl="0" fontAlgn="base">
        <a:spcBef>
          <a:spcPct val="0"/>
        </a:spcBef>
        <a:spcAft>
          <a:spcPct val="0"/>
        </a:spcAft>
        <a:defRPr sz="3600" b="1">
          <a:solidFill>
            <a:schemeClr val="tx1"/>
          </a:solidFill>
          <a:latin typeface="Arial Narrow" pitchFamily="34" charset="0"/>
        </a:defRPr>
      </a:lvl7pPr>
      <a:lvl8pPr marL="1371600" algn="l" rtl="0" fontAlgn="base">
        <a:spcBef>
          <a:spcPct val="0"/>
        </a:spcBef>
        <a:spcAft>
          <a:spcPct val="0"/>
        </a:spcAft>
        <a:defRPr sz="3600" b="1">
          <a:solidFill>
            <a:schemeClr val="tx1"/>
          </a:solidFill>
          <a:latin typeface="Arial Narrow" pitchFamily="34" charset="0"/>
        </a:defRPr>
      </a:lvl8pPr>
      <a:lvl9pPr marL="1828800" algn="l" rtl="0" fontAlgn="base">
        <a:spcBef>
          <a:spcPct val="0"/>
        </a:spcBef>
        <a:spcAft>
          <a:spcPct val="0"/>
        </a:spcAft>
        <a:defRPr sz="3600" b="1">
          <a:solidFill>
            <a:schemeClr val="tx1"/>
          </a:solidFill>
          <a:latin typeface="Arial Narrow"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3200" b="1">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Tahoma" pitchFamily="34" charset="0"/>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Tahoma" pitchFamily="34" charset="0"/>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biotech.law.lsu.edu/cases/adlaw/foia/citizen.htm" TargetMode="External"/><Relationship Id="rId2" Type="http://schemas.openxmlformats.org/officeDocument/2006/relationships/hyperlink" Target="http://biotech.law.lsu.edu/cases/adlaw/foia/67agmemo.htm" TargetMode="External"/><Relationship Id="rId1" Type="http://schemas.openxmlformats.org/officeDocument/2006/relationships/slideLayout" Target="../slideLayouts/slideLayout2.xml"/><Relationship Id="rId4" Type="http://schemas.openxmlformats.org/officeDocument/2006/relationships/hyperlink" Target="http://biotech.law.lsu.edu/Courses/study_aids/adlaw/552.ht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gpoaccess.gov/gmanual/index.html" TargetMode="External"/><Relationship Id="rId2" Type="http://schemas.openxmlformats.org/officeDocument/2006/relationships/hyperlink" Target="http://www.gpoaccess.gov/gmanual/browse-gm-03.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biotech.law.lsu.edu/Courses/study_aids/adlaw/552b.htm"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6"/>
          <p:cNvSpPr>
            <a:spLocks noGrp="1" noChangeArrowheads="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D20207A2-35F3-40AD-B2CA-F3C8D2CCE39B}" type="slidenum">
              <a:rPr lang="en-US" smtClean="0">
                <a:solidFill>
                  <a:schemeClr val="bg2"/>
                </a:solidFill>
              </a:rPr>
              <a:pPr/>
              <a:t>1</a:t>
            </a:fld>
            <a:endParaRPr lang="en-US" smtClean="0">
              <a:solidFill>
                <a:schemeClr val="bg2"/>
              </a:solidFill>
            </a:endParaRPr>
          </a:p>
        </p:txBody>
      </p:sp>
      <p:sp>
        <p:nvSpPr>
          <p:cNvPr id="3075" name="Rectangle 2"/>
          <p:cNvSpPr>
            <a:spLocks noGrp="1" noChangeArrowheads="1"/>
          </p:cNvSpPr>
          <p:nvPr>
            <p:ph type="ctrTitle"/>
          </p:nvPr>
        </p:nvSpPr>
        <p:spPr/>
        <p:txBody>
          <a:bodyPr/>
          <a:lstStyle/>
          <a:p>
            <a:pPr eaLnBrk="1" hangingPunct="1"/>
            <a:r>
              <a:rPr lang="en-US" smtClean="0"/>
              <a:t>Freedom of Information Act</a:t>
            </a:r>
          </a:p>
        </p:txBody>
      </p:sp>
      <p:sp>
        <p:nvSpPr>
          <p:cNvPr id="3076" name="Rectangle 3"/>
          <p:cNvSpPr>
            <a:spLocks noGrp="1" noChangeArrowheads="1"/>
          </p:cNvSpPr>
          <p:nvPr>
            <p:ph type="subTitle" idx="1"/>
          </p:nvPr>
        </p:nvSpPr>
        <p:spPr/>
        <p:txBody>
          <a:bodyPr/>
          <a:lstStyle/>
          <a:p>
            <a:pPr eaLnBrk="1" hangingPunct="1"/>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039D84DE-B9F6-4791-BF7F-1A28DC874E73}" type="slidenum">
              <a:rPr lang="en-US" smtClean="0"/>
              <a:pPr/>
              <a:t>10</a:t>
            </a:fld>
            <a:endParaRPr lang="en-US" smtClean="0"/>
          </a:p>
        </p:txBody>
      </p:sp>
      <p:sp>
        <p:nvSpPr>
          <p:cNvPr id="12291" name="Rectangle 2"/>
          <p:cNvSpPr>
            <a:spLocks noGrp="1" noChangeArrowheads="1"/>
          </p:cNvSpPr>
          <p:nvPr>
            <p:ph type="title"/>
          </p:nvPr>
        </p:nvSpPr>
        <p:spPr/>
        <p:txBody>
          <a:bodyPr/>
          <a:lstStyle/>
          <a:p>
            <a:pPr eaLnBrk="1" hangingPunct="1"/>
            <a:r>
              <a:rPr lang="en-US" smtClean="0"/>
              <a:t>Burden of Proof</a:t>
            </a:r>
          </a:p>
        </p:txBody>
      </p:sp>
      <p:sp>
        <p:nvSpPr>
          <p:cNvPr id="12292" name="Rectangle 3"/>
          <p:cNvSpPr>
            <a:spLocks noGrp="1" noChangeArrowheads="1"/>
          </p:cNvSpPr>
          <p:nvPr>
            <p:ph type="body" idx="1"/>
          </p:nvPr>
        </p:nvSpPr>
        <p:spPr/>
        <p:txBody>
          <a:bodyPr/>
          <a:lstStyle/>
          <a:p>
            <a:pPr eaLnBrk="1" hangingPunct="1"/>
            <a:r>
              <a:rPr lang="en-US" smtClean="0"/>
              <a:t>How did the passage of the FOIA change the burden of proof for persons seeking information from the government?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3DB688A7-6C9B-41ED-8781-6495151EECC3}" type="slidenum">
              <a:rPr lang="en-US" smtClean="0"/>
              <a:pPr/>
              <a:t>11</a:t>
            </a:fld>
            <a:endParaRPr lang="en-US" smtClean="0"/>
          </a:p>
        </p:txBody>
      </p:sp>
      <p:sp>
        <p:nvSpPr>
          <p:cNvPr id="13315" name="Rectangle 2"/>
          <p:cNvSpPr>
            <a:spLocks noGrp="1" noChangeArrowheads="1"/>
          </p:cNvSpPr>
          <p:nvPr>
            <p:ph type="title"/>
          </p:nvPr>
        </p:nvSpPr>
        <p:spPr/>
        <p:txBody>
          <a:bodyPr/>
          <a:lstStyle/>
          <a:p>
            <a:pPr eaLnBrk="1" hangingPunct="1"/>
            <a:r>
              <a:rPr lang="en-US" smtClean="0"/>
              <a:t>Need to Know</a:t>
            </a:r>
          </a:p>
        </p:txBody>
      </p:sp>
      <p:sp>
        <p:nvSpPr>
          <p:cNvPr id="13316" name="Rectangle 3"/>
          <p:cNvSpPr>
            <a:spLocks noGrp="1" noChangeArrowheads="1"/>
          </p:cNvSpPr>
          <p:nvPr>
            <p:ph type="body" idx="1"/>
          </p:nvPr>
        </p:nvSpPr>
        <p:spPr/>
        <p:txBody>
          <a:bodyPr/>
          <a:lstStyle/>
          <a:p>
            <a:pPr eaLnBrk="1" hangingPunct="1"/>
            <a:r>
              <a:rPr lang="en-US" smtClean="0"/>
              <a:t>What are allowable purposes for requesting information under FOIA?</a:t>
            </a:r>
          </a:p>
          <a:p>
            <a:pPr eaLnBrk="1" hangingPunct="1"/>
            <a:r>
              <a:rPr lang="en-US" smtClean="0"/>
              <a:t>What are disallowed purposes?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401563DA-42E1-4A39-B7FE-56FE94AAF503}" type="slidenum">
              <a:rPr lang="en-US" smtClean="0"/>
              <a:pPr/>
              <a:t>12</a:t>
            </a:fld>
            <a:endParaRPr lang="en-US" smtClean="0"/>
          </a:p>
        </p:txBody>
      </p:sp>
      <p:sp>
        <p:nvSpPr>
          <p:cNvPr id="14339" name="Rectangle 2"/>
          <p:cNvSpPr>
            <a:spLocks noGrp="1" noChangeArrowheads="1"/>
          </p:cNvSpPr>
          <p:nvPr>
            <p:ph type="title"/>
          </p:nvPr>
        </p:nvSpPr>
        <p:spPr/>
        <p:txBody>
          <a:bodyPr/>
          <a:lstStyle/>
          <a:p>
            <a:pPr eaLnBrk="1" hangingPunct="1"/>
            <a:r>
              <a:rPr lang="en-US" smtClean="0"/>
              <a:t>Contrast FOIA with Court Ordered Discovery Against the Agency</a:t>
            </a:r>
          </a:p>
        </p:txBody>
      </p:sp>
      <p:sp>
        <p:nvSpPr>
          <p:cNvPr id="14340" name="Rectangle 3"/>
          <p:cNvSpPr>
            <a:spLocks noGrp="1" noChangeArrowheads="1"/>
          </p:cNvSpPr>
          <p:nvPr>
            <p:ph type="body" idx="1"/>
          </p:nvPr>
        </p:nvSpPr>
        <p:spPr/>
        <p:txBody>
          <a:bodyPr/>
          <a:lstStyle/>
          <a:p>
            <a:pPr eaLnBrk="1" hangingPunct="1">
              <a:lnSpc>
                <a:spcPct val="80000"/>
              </a:lnSpc>
            </a:pPr>
            <a:r>
              <a:rPr lang="en-US" sz="2800" smtClean="0"/>
              <a:t>Usually only in litigation</a:t>
            </a:r>
          </a:p>
          <a:p>
            <a:pPr eaLnBrk="1" hangingPunct="1">
              <a:lnSpc>
                <a:spcPct val="80000"/>
              </a:lnSpc>
            </a:pPr>
            <a:r>
              <a:rPr lang="en-US" sz="2800" smtClean="0"/>
              <a:t>Must lead to admissible evidence</a:t>
            </a:r>
          </a:p>
          <a:p>
            <a:pPr eaLnBrk="1" hangingPunct="1">
              <a:lnSpc>
                <a:spcPct val="80000"/>
              </a:lnSpc>
            </a:pPr>
            <a:r>
              <a:rPr lang="en-US" sz="2800" smtClean="0"/>
              <a:t>Limited ability to get info from non-parties</a:t>
            </a:r>
          </a:p>
          <a:p>
            <a:pPr eaLnBrk="1" hangingPunct="1">
              <a:lnSpc>
                <a:spcPct val="80000"/>
              </a:lnSpc>
            </a:pPr>
            <a:r>
              <a:rPr lang="en-US" sz="2800" smtClean="0"/>
              <a:t>Puts other side on notice of what you are looking</a:t>
            </a:r>
          </a:p>
          <a:p>
            <a:pPr eaLnBrk="1" hangingPunct="1">
              <a:lnSpc>
                <a:spcPct val="80000"/>
              </a:lnSpc>
            </a:pPr>
            <a:r>
              <a:rPr lang="en-US" sz="2800" smtClean="0"/>
              <a:t>Constrained by limits in the rules of civil procedure and in local court rules</a:t>
            </a:r>
          </a:p>
          <a:p>
            <a:pPr eaLnBrk="1" hangingPunct="1"/>
            <a:r>
              <a:rPr lang="en-US" sz="2800" smtClean="0"/>
              <a:t>How is FOIA different from discovery in litigation?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3A707F0C-86EC-4E3F-A9C9-33050B6C2754}" type="slidenum">
              <a:rPr lang="en-US" smtClean="0"/>
              <a:pPr/>
              <a:t>13</a:t>
            </a:fld>
            <a:endParaRPr lang="en-US" smtClean="0"/>
          </a:p>
        </p:txBody>
      </p:sp>
      <p:sp>
        <p:nvSpPr>
          <p:cNvPr id="15363" name="Rectangle 2"/>
          <p:cNvSpPr>
            <a:spLocks noGrp="1" noChangeArrowheads="1"/>
          </p:cNvSpPr>
          <p:nvPr>
            <p:ph type="title"/>
          </p:nvPr>
        </p:nvSpPr>
        <p:spPr/>
        <p:txBody>
          <a:bodyPr/>
          <a:lstStyle/>
          <a:p>
            <a:pPr eaLnBrk="1" hangingPunct="1"/>
            <a:r>
              <a:rPr lang="en-US" smtClean="0"/>
              <a:t>The Scope of the FOIA</a:t>
            </a:r>
          </a:p>
        </p:txBody>
      </p:sp>
      <p:sp>
        <p:nvSpPr>
          <p:cNvPr id="15364" name="Rectangle 3"/>
          <p:cNvSpPr>
            <a:spLocks noGrp="1" noChangeArrowheads="1"/>
          </p:cNvSpPr>
          <p:nvPr>
            <p:ph type="body" idx="1"/>
          </p:nvPr>
        </p:nvSpPr>
        <p:spPr>
          <a:xfrm>
            <a:off x="457200" y="2017713"/>
            <a:ext cx="8497888" cy="4459287"/>
          </a:xfrm>
        </p:spPr>
        <p:txBody>
          <a:bodyPr/>
          <a:lstStyle/>
          <a:p>
            <a:pPr eaLnBrk="1" hangingPunct="1">
              <a:lnSpc>
                <a:spcPct val="90000"/>
              </a:lnSpc>
            </a:pPr>
            <a:r>
              <a:rPr lang="en-US" smtClean="0"/>
              <a:t>The Federal Freedom of Information Act applies to documents held by agencies of the executive branch of the Federal Government. The executive branch includes cabinet departments, military departments, government corporations, government controlled corporations, independent regulatory agencies, and other establishments in the executive branch.</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73B904F-D1CC-425F-8B53-04007FB18765}" type="slidenum">
              <a:rPr lang="en-US" smtClean="0"/>
              <a:pPr/>
              <a:t>14</a:t>
            </a:fld>
            <a:endParaRPr lang="en-US" smtClean="0"/>
          </a:p>
        </p:txBody>
      </p:sp>
      <p:sp>
        <p:nvSpPr>
          <p:cNvPr id="16387" name="Rectangle 2"/>
          <p:cNvSpPr>
            <a:spLocks noGrp="1" noChangeArrowheads="1"/>
          </p:cNvSpPr>
          <p:nvPr>
            <p:ph type="title"/>
          </p:nvPr>
        </p:nvSpPr>
        <p:spPr/>
        <p:txBody>
          <a:bodyPr/>
          <a:lstStyle/>
          <a:p>
            <a:pPr eaLnBrk="1" hangingPunct="1"/>
            <a:r>
              <a:rPr lang="en-US" smtClean="0"/>
              <a:t>Who is Exempted?</a:t>
            </a:r>
          </a:p>
        </p:txBody>
      </p:sp>
      <p:sp>
        <p:nvSpPr>
          <p:cNvPr id="21507" name="Rectangle 3"/>
          <p:cNvSpPr>
            <a:spLocks noGrp="1" noChangeArrowheads="1"/>
          </p:cNvSpPr>
          <p:nvPr>
            <p:ph type="body" idx="1"/>
          </p:nvPr>
        </p:nvSpPr>
        <p:spPr/>
        <p:txBody>
          <a:bodyPr>
            <a:normAutofit fontScale="92500" lnSpcReduction="10000"/>
          </a:bodyPr>
          <a:lstStyle/>
          <a:p>
            <a:pPr eaLnBrk="1" hangingPunct="1">
              <a:defRPr/>
            </a:pPr>
            <a:r>
              <a:rPr lang="en-US" dirty="0" smtClean="0"/>
              <a:t>The FOIA does not apply to elected officials of the Federal Government, including the President, Vice President, Senators, and Representatives.</a:t>
            </a:r>
          </a:p>
          <a:p>
            <a:pPr lvl="1" eaLnBrk="1" hangingPunct="1">
              <a:defRPr/>
            </a:pPr>
            <a:r>
              <a:rPr lang="en-US" dirty="0" smtClean="0"/>
              <a:t>Papers of ex-presidents are covered to some extent</a:t>
            </a:r>
          </a:p>
          <a:p>
            <a:pPr lvl="1" eaLnBrk="1" hangingPunct="1">
              <a:defRPr/>
            </a:pPr>
            <a:r>
              <a:rPr lang="en-US" dirty="0" smtClean="0"/>
              <a:t>The Presidential Records Act of 1978 governs preservation and control of papers after the term of office.</a:t>
            </a:r>
          </a:p>
          <a:p>
            <a:pPr eaLnBrk="1" hangingPunct="1">
              <a:defRPr/>
            </a:pPr>
            <a:r>
              <a:rPr lang="en-US" dirty="0" smtClean="0"/>
              <a:t>The FOIA does not apply to the Federal judiciary </a:t>
            </a:r>
            <a:r>
              <a:rPr lang="en-US" smtClean="0"/>
              <a:t>and Congress</a:t>
            </a:r>
            <a:r>
              <a:rPr lang="en-US" dirty="0"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3C4011D8-6199-4F95-A661-F334ACD5B9F8}" type="slidenum">
              <a:rPr lang="en-US" smtClean="0"/>
              <a:pPr/>
              <a:t>15</a:t>
            </a:fld>
            <a:endParaRPr lang="en-US" smtClean="0"/>
          </a:p>
        </p:txBody>
      </p:sp>
      <p:sp>
        <p:nvSpPr>
          <p:cNvPr id="17411" name="Rectangle 2"/>
          <p:cNvSpPr>
            <a:spLocks noGrp="1" noChangeArrowheads="1"/>
          </p:cNvSpPr>
          <p:nvPr>
            <p:ph type="title"/>
          </p:nvPr>
        </p:nvSpPr>
        <p:spPr/>
        <p:txBody>
          <a:bodyPr/>
          <a:lstStyle/>
          <a:p>
            <a:pPr eaLnBrk="1" hangingPunct="1"/>
            <a:r>
              <a:rPr lang="en-US" smtClean="0"/>
              <a:t>Private Persons</a:t>
            </a:r>
          </a:p>
        </p:txBody>
      </p:sp>
      <p:sp>
        <p:nvSpPr>
          <p:cNvPr id="17412" name="Rectangle 3"/>
          <p:cNvSpPr>
            <a:spLocks noGrp="1" noChangeArrowheads="1"/>
          </p:cNvSpPr>
          <p:nvPr>
            <p:ph type="body" idx="1"/>
          </p:nvPr>
        </p:nvSpPr>
        <p:spPr/>
        <p:txBody>
          <a:bodyPr/>
          <a:lstStyle/>
          <a:p>
            <a:pPr eaLnBrk="1" hangingPunct="1"/>
            <a:r>
              <a:rPr lang="en-US" dirty="0" smtClean="0"/>
              <a:t>The FOIA does not apply to private companies; persons who receive Federal contracts or grants; private organizations; or State or local governments.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27EC82A1-F19F-4684-B310-72595612F6B8}" type="slidenum">
              <a:rPr lang="en-US" smtClean="0"/>
              <a:pPr/>
              <a:t>16</a:t>
            </a:fld>
            <a:endParaRPr lang="en-US" smtClean="0"/>
          </a:p>
        </p:txBody>
      </p:sp>
      <p:sp>
        <p:nvSpPr>
          <p:cNvPr id="39939" name="Rectangle 2"/>
          <p:cNvSpPr>
            <a:spLocks noGrp="1" noChangeArrowheads="1"/>
          </p:cNvSpPr>
          <p:nvPr>
            <p:ph type="title"/>
          </p:nvPr>
        </p:nvSpPr>
        <p:spPr/>
        <p:txBody>
          <a:bodyPr/>
          <a:lstStyle/>
          <a:p>
            <a:pPr eaLnBrk="1" hangingPunct="1"/>
            <a:r>
              <a:rPr lang="en-US" dirty="0" smtClean="0"/>
              <a:t>Shelby Amendments to the Freedom of Information Act (not in book)</a:t>
            </a:r>
          </a:p>
        </p:txBody>
      </p:sp>
      <p:sp>
        <p:nvSpPr>
          <p:cNvPr id="39940" name="Rectangle 3"/>
          <p:cNvSpPr>
            <a:spLocks noGrp="1" noChangeArrowheads="1"/>
          </p:cNvSpPr>
          <p:nvPr>
            <p:ph type="body" idx="1"/>
          </p:nvPr>
        </p:nvSpPr>
        <p:spPr/>
        <p:txBody>
          <a:bodyPr/>
          <a:lstStyle/>
          <a:p>
            <a:pPr eaLnBrk="1" hangingPunct="1"/>
            <a:r>
              <a:rPr lang="en-US" sz="2800" smtClean="0"/>
              <a:t>As we will learn later, the FOIA traditionally applied only to information in possession of government agencies</a:t>
            </a:r>
          </a:p>
          <a:p>
            <a:pPr lvl="1" eaLnBrk="1" hangingPunct="1"/>
            <a:r>
              <a:rPr lang="en-US" sz="2800" smtClean="0"/>
              <a:t>Senator Shelby, at the urging of several business lobbies, successfully extended FOIA to information produced by federally funded research and in the hands of universities</a:t>
            </a:r>
          </a:p>
          <a:p>
            <a:pPr eaLnBrk="1" hangingPunct="1"/>
            <a:r>
              <a:rPr lang="en-US" sz="2800" smtClean="0"/>
              <a:t>Why would business lobbies want access to this information, esp. in environmental rulemakings?</a:t>
            </a:r>
          </a:p>
          <a:p>
            <a:pPr eaLnBrk="1" hangingPunct="1"/>
            <a:r>
              <a:rPr lang="en-US" sz="2800" smtClean="0"/>
              <a:t>Why might such access be a problem for professors?</a:t>
            </a:r>
          </a:p>
        </p:txBody>
      </p:sp>
    </p:spTree>
    <p:extLst>
      <p:ext uri="{BB962C8B-B14F-4D97-AF65-F5344CB8AC3E}">
        <p14:creationId xmlns:p14="http://schemas.microsoft.com/office/powerpoint/2010/main" val="3619535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7652103-F235-48D0-A8E1-4BB9FDB1FCE9}" type="slidenum">
              <a:rPr lang="en-US" smtClean="0"/>
              <a:pPr/>
              <a:t>17</a:t>
            </a:fld>
            <a:endParaRPr lang="en-US" smtClean="0"/>
          </a:p>
        </p:txBody>
      </p:sp>
      <p:sp>
        <p:nvSpPr>
          <p:cNvPr id="18435" name="Rectangle 2"/>
          <p:cNvSpPr>
            <a:spLocks noGrp="1" noChangeArrowheads="1"/>
          </p:cNvSpPr>
          <p:nvPr>
            <p:ph type="title"/>
          </p:nvPr>
        </p:nvSpPr>
        <p:spPr/>
        <p:txBody>
          <a:bodyPr/>
          <a:lstStyle/>
          <a:p>
            <a:pPr eaLnBrk="1" hangingPunct="1"/>
            <a:r>
              <a:rPr lang="en-US" smtClean="0"/>
              <a:t>Information or Records?</a:t>
            </a:r>
          </a:p>
        </p:txBody>
      </p:sp>
      <p:sp>
        <p:nvSpPr>
          <p:cNvPr id="18436" name="Rectangle 3"/>
          <p:cNvSpPr>
            <a:spLocks noGrp="1" noChangeArrowheads="1"/>
          </p:cNvSpPr>
          <p:nvPr>
            <p:ph type="body" idx="1"/>
          </p:nvPr>
        </p:nvSpPr>
        <p:spPr>
          <a:xfrm>
            <a:off x="457200" y="2017713"/>
            <a:ext cx="8497888" cy="4535487"/>
          </a:xfrm>
        </p:spPr>
        <p:txBody>
          <a:bodyPr/>
          <a:lstStyle/>
          <a:p>
            <a:pPr eaLnBrk="1" hangingPunct="1"/>
            <a:r>
              <a:rPr lang="en-US" sz="2800" dirty="0" smtClean="0"/>
              <a:t>The FOIA provides that a requester may ask for records rather than information - think paper. </a:t>
            </a:r>
          </a:p>
          <a:p>
            <a:pPr eaLnBrk="1" hangingPunct="1"/>
            <a:r>
              <a:rPr lang="en-US" sz="2800" dirty="0" smtClean="0"/>
              <a:t>An agency is only required to look for an existing record or document</a:t>
            </a:r>
          </a:p>
          <a:p>
            <a:pPr eaLnBrk="1" hangingPunct="1"/>
            <a:r>
              <a:rPr lang="en-US" sz="2800" dirty="0" smtClean="0"/>
              <a:t>An agency is not obliged to create a new record to comply with a request. </a:t>
            </a:r>
          </a:p>
          <a:p>
            <a:pPr eaLnBrk="1" hangingPunct="1"/>
            <a:r>
              <a:rPr lang="en-US" sz="2800" dirty="0" smtClean="0"/>
              <a:t>An agency is neither required to collect information it does not have, nor must an agency do research or analyze data for a requester.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B24AC6D-A115-4E2F-B37E-B86938EC481B}" type="slidenum">
              <a:rPr lang="en-US" smtClean="0"/>
              <a:pPr/>
              <a:t>18</a:t>
            </a:fld>
            <a:endParaRPr lang="en-US" smtClean="0"/>
          </a:p>
        </p:txBody>
      </p:sp>
      <p:sp>
        <p:nvSpPr>
          <p:cNvPr id="19459" name="Rectangle 2"/>
          <p:cNvSpPr>
            <a:spLocks noGrp="1" noChangeArrowheads="1"/>
          </p:cNvSpPr>
          <p:nvPr>
            <p:ph type="title"/>
          </p:nvPr>
        </p:nvSpPr>
        <p:spPr/>
        <p:txBody>
          <a:bodyPr/>
          <a:lstStyle/>
          <a:p>
            <a:pPr eaLnBrk="1" hangingPunct="1"/>
            <a:r>
              <a:rPr lang="en-US" smtClean="0"/>
              <a:t>Computer Records</a:t>
            </a:r>
          </a:p>
        </p:txBody>
      </p:sp>
      <p:sp>
        <p:nvSpPr>
          <p:cNvPr id="19460" name="Rectangle 3"/>
          <p:cNvSpPr>
            <a:spLocks noGrp="1" noChangeArrowheads="1"/>
          </p:cNvSpPr>
          <p:nvPr>
            <p:ph type="body" idx="1"/>
          </p:nvPr>
        </p:nvSpPr>
        <p:spPr>
          <a:xfrm>
            <a:off x="381000" y="2017713"/>
            <a:ext cx="8574088" cy="4535487"/>
          </a:xfrm>
        </p:spPr>
        <p:txBody>
          <a:bodyPr>
            <a:normAutofit lnSpcReduction="10000"/>
          </a:bodyPr>
          <a:lstStyle/>
          <a:p>
            <a:pPr eaLnBrk="1" hangingPunct="1">
              <a:lnSpc>
                <a:spcPct val="90000"/>
              </a:lnSpc>
              <a:defRPr/>
            </a:pPr>
            <a:r>
              <a:rPr lang="en-US" sz="2800" dirty="0" smtClean="0"/>
              <a:t>When records are maintained in a computer, an agency is required to retrieve information in response to a FOIA request. </a:t>
            </a:r>
          </a:p>
          <a:p>
            <a:pPr lvl="1" eaLnBrk="1" hangingPunct="1">
              <a:lnSpc>
                <a:spcPct val="90000"/>
              </a:lnSpc>
              <a:defRPr/>
            </a:pPr>
            <a:r>
              <a:rPr lang="en-US" sz="2800" dirty="0" smtClean="0"/>
              <a:t>The process of retrieving the information may result in the creation of a new document when the data is printed out on paper or written on computer tape or disk. </a:t>
            </a:r>
          </a:p>
          <a:p>
            <a:pPr lvl="1" eaLnBrk="1" hangingPunct="1">
              <a:lnSpc>
                <a:spcPct val="90000"/>
              </a:lnSpc>
              <a:defRPr/>
            </a:pPr>
            <a:r>
              <a:rPr lang="en-US" sz="2800" dirty="0" smtClean="0"/>
              <a:t>Since this may be the only way computerized data can be disclosed, agencies are required to provide the data even if it means a new document must be created.</a:t>
            </a:r>
          </a:p>
          <a:p>
            <a:pPr eaLnBrk="1" hangingPunct="1">
              <a:lnSpc>
                <a:spcPct val="90000"/>
              </a:lnSpc>
              <a:defRPr/>
            </a:pPr>
            <a:r>
              <a:rPr lang="en-US" sz="2800" dirty="0" smtClean="0"/>
              <a:t>As records are computerized, the distinction between discrete records and information is disappearing.</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C8E855A-A418-43EB-8A76-F3782FF20B35}" type="slidenum">
              <a:rPr lang="en-US" smtClean="0"/>
              <a:pPr/>
              <a:t>19</a:t>
            </a:fld>
            <a:endParaRPr lang="en-US" smtClean="0"/>
          </a:p>
        </p:txBody>
      </p:sp>
      <p:sp>
        <p:nvSpPr>
          <p:cNvPr id="20483" name="Rectangle 2"/>
          <p:cNvSpPr>
            <a:spLocks noGrp="1" noChangeArrowheads="1"/>
          </p:cNvSpPr>
          <p:nvPr>
            <p:ph type="title"/>
          </p:nvPr>
        </p:nvSpPr>
        <p:spPr/>
        <p:txBody>
          <a:bodyPr/>
          <a:lstStyle/>
          <a:p>
            <a:pPr eaLnBrk="1" hangingPunct="1"/>
            <a:r>
              <a:rPr lang="en-US" smtClean="0"/>
              <a:t>Specificity</a:t>
            </a:r>
          </a:p>
        </p:txBody>
      </p:sp>
      <p:sp>
        <p:nvSpPr>
          <p:cNvPr id="20484" name="Rectangle 3"/>
          <p:cNvSpPr>
            <a:spLocks noGrp="1" noChangeArrowheads="1"/>
          </p:cNvSpPr>
          <p:nvPr>
            <p:ph type="body" idx="1"/>
          </p:nvPr>
        </p:nvSpPr>
        <p:spPr/>
        <p:txBody>
          <a:bodyPr/>
          <a:lstStyle/>
          <a:p>
            <a:pPr eaLnBrk="1" hangingPunct="1"/>
            <a:r>
              <a:rPr lang="en-US" smtClean="0"/>
              <a:t>The law requires that each request must reasonably describe the records being sought. This means that a request must be specific enough to permit a professional employee of the agency who is familiar with the subject matter to locate the record in a reasonable period of time.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82A5A35-6272-4D8C-A757-04A77F82285A}" type="slidenum">
              <a:rPr lang="en-US" smtClean="0"/>
              <a:pPr/>
              <a:t>2</a:t>
            </a:fld>
            <a:endParaRPr lang="en-US" smtClean="0"/>
          </a:p>
        </p:txBody>
      </p:sp>
      <p:sp>
        <p:nvSpPr>
          <p:cNvPr id="4099" name="Rectangle 2"/>
          <p:cNvSpPr>
            <a:spLocks noGrp="1" noChangeArrowheads="1"/>
          </p:cNvSpPr>
          <p:nvPr>
            <p:ph type="title"/>
          </p:nvPr>
        </p:nvSpPr>
        <p:spPr/>
        <p:txBody>
          <a:bodyPr/>
          <a:lstStyle/>
          <a:p>
            <a:pPr eaLnBrk="1" hangingPunct="1"/>
            <a:r>
              <a:rPr lang="en-US" smtClean="0"/>
              <a:t>Key Documents</a:t>
            </a:r>
          </a:p>
        </p:txBody>
      </p:sp>
      <p:sp>
        <p:nvSpPr>
          <p:cNvPr id="4100" name="Rectangle 3"/>
          <p:cNvSpPr>
            <a:spLocks noGrp="1" noChangeArrowheads="1"/>
          </p:cNvSpPr>
          <p:nvPr>
            <p:ph type="body" idx="1"/>
          </p:nvPr>
        </p:nvSpPr>
        <p:spPr/>
        <p:txBody>
          <a:bodyPr/>
          <a:lstStyle/>
          <a:p>
            <a:pPr eaLnBrk="1" hangingPunct="1"/>
            <a:r>
              <a:rPr lang="en-US" smtClean="0"/>
              <a:t>President Johnson’s </a:t>
            </a:r>
            <a:r>
              <a:rPr lang="en-US" smtClean="0">
                <a:hlinkClick r:id="rId2"/>
              </a:rPr>
              <a:t>Proclamation</a:t>
            </a:r>
            <a:r>
              <a:rPr lang="en-US" smtClean="0"/>
              <a:t> on the signing of the original act in 1967</a:t>
            </a:r>
          </a:p>
          <a:p>
            <a:pPr eaLnBrk="1" hangingPunct="1"/>
            <a:r>
              <a:rPr lang="en-US" smtClean="0"/>
              <a:t>The </a:t>
            </a:r>
            <a:r>
              <a:rPr lang="en-US" smtClean="0">
                <a:hlinkClick r:id="rId3"/>
              </a:rPr>
              <a:t>Congressional Guide</a:t>
            </a:r>
            <a:r>
              <a:rPr lang="en-US" smtClean="0"/>
              <a:t> to FOIA</a:t>
            </a:r>
          </a:p>
          <a:p>
            <a:pPr eaLnBrk="1" hangingPunct="1"/>
            <a:r>
              <a:rPr lang="en-US" smtClean="0">
                <a:hlinkClick r:id="rId4"/>
              </a:rPr>
              <a:t>Sec. 552</a:t>
            </a:r>
            <a:r>
              <a:rPr lang="en-US" smtClean="0"/>
              <a:t> – FOIA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2330D7FA-3FD3-4152-8DF3-4BDA2D8885F3}" type="slidenum">
              <a:rPr lang="en-US" smtClean="0"/>
              <a:pPr/>
              <a:t>20</a:t>
            </a:fld>
            <a:endParaRPr lang="en-US" smtClean="0"/>
          </a:p>
        </p:txBody>
      </p:sp>
      <p:sp>
        <p:nvSpPr>
          <p:cNvPr id="21507" name="Rectangle 2"/>
          <p:cNvSpPr>
            <a:spLocks noGrp="1" noChangeArrowheads="1"/>
          </p:cNvSpPr>
          <p:nvPr>
            <p:ph type="title"/>
          </p:nvPr>
        </p:nvSpPr>
        <p:spPr/>
        <p:txBody>
          <a:bodyPr/>
          <a:lstStyle/>
          <a:p>
            <a:pPr eaLnBrk="1" hangingPunct="1"/>
            <a:r>
              <a:rPr lang="en-US" smtClean="0"/>
              <a:t>Agency Organization of Records</a:t>
            </a:r>
          </a:p>
        </p:txBody>
      </p:sp>
      <p:sp>
        <p:nvSpPr>
          <p:cNvPr id="21508" name="Rectangle 3"/>
          <p:cNvSpPr>
            <a:spLocks noGrp="1" noChangeArrowheads="1"/>
          </p:cNvSpPr>
          <p:nvPr>
            <p:ph type="body" idx="1"/>
          </p:nvPr>
        </p:nvSpPr>
        <p:spPr/>
        <p:txBody>
          <a:bodyPr/>
          <a:lstStyle/>
          <a:p>
            <a:pPr eaLnBrk="1" hangingPunct="1"/>
            <a:r>
              <a:rPr lang="en-US" smtClean="0"/>
              <a:t>What if you ask for all the records about toxic wastes 3 miles from a specific school and the agency only has the data by state and political subdivision?</a:t>
            </a:r>
          </a:p>
          <a:p>
            <a:pPr eaLnBrk="1" hangingPunct="1"/>
            <a:r>
              <a:rPr lang="en-US" smtClean="0"/>
              <a:t>How should you frame requests when you do not know the specific records you need?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7D510223-4CC7-4ECD-81FB-48F0911A0EE6}" type="slidenum">
              <a:rPr lang="en-US" smtClean="0"/>
              <a:pPr/>
              <a:t>21</a:t>
            </a:fld>
            <a:endParaRPr lang="en-US" smtClean="0"/>
          </a:p>
        </p:txBody>
      </p:sp>
      <p:sp>
        <p:nvSpPr>
          <p:cNvPr id="22531" name="Rectangle 2"/>
          <p:cNvSpPr>
            <a:spLocks noGrp="1" noChangeArrowheads="1"/>
          </p:cNvSpPr>
          <p:nvPr>
            <p:ph type="title"/>
          </p:nvPr>
        </p:nvSpPr>
        <p:spPr/>
        <p:txBody>
          <a:bodyPr/>
          <a:lstStyle/>
          <a:p>
            <a:pPr eaLnBrk="1" hangingPunct="1"/>
            <a:r>
              <a:rPr lang="en-US" smtClean="0"/>
              <a:t>Making a Request</a:t>
            </a:r>
          </a:p>
        </p:txBody>
      </p:sp>
      <p:sp>
        <p:nvSpPr>
          <p:cNvPr id="22532" name="Rectangle 3"/>
          <p:cNvSpPr>
            <a:spLocks noGrp="1" noChangeArrowheads="1"/>
          </p:cNvSpPr>
          <p:nvPr>
            <p:ph type="body" idx="1"/>
          </p:nvPr>
        </p:nvSpPr>
        <p:spPr>
          <a:xfrm>
            <a:off x="533400" y="2017713"/>
            <a:ext cx="8421688" cy="4535487"/>
          </a:xfrm>
        </p:spPr>
        <p:txBody>
          <a:bodyPr/>
          <a:lstStyle/>
          <a:p>
            <a:pPr eaLnBrk="1" hangingPunct="1">
              <a:lnSpc>
                <a:spcPct val="90000"/>
              </a:lnSpc>
            </a:pPr>
            <a:r>
              <a:rPr lang="en-US" dirty="0" smtClean="0"/>
              <a:t>Is there a central clearinghouse?</a:t>
            </a:r>
          </a:p>
          <a:p>
            <a:pPr algn="just" eaLnBrk="1" hangingPunct="1">
              <a:lnSpc>
                <a:spcPct val="90000"/>
              </a:lnSpc>
            </a:pPr>
            <a:r>
              <a:rPr lang="en-US" dirty="0" smtClean="0"/>
              <a:t>The </a:t>
            </a:r>
            <a:r>
              <a:rPr lang="en-US" dirty="0" smtClean="0">
                <a:hlinkClick r:id="rId2"/>
              </a:rPr>
              <a:t>US </a:t>
            </a:r>
            <a:r>
              <a:rPr lang="en-US" dirty="0" smtClean="0">
                <a:hlinkClick r:id="rId3"/>
              </a:rPr>
              <a:t>Government </a:t>
            </a:r>
            <a:r>
              <a:rPr lang="en-US" dirty="0" smtClean="0">
                <a:hlinkClick r:id="rId2"/>
              </a:rPr>
              <a:t>Manual</a:t>
            </a:r>
            <a:endParaRPr lang="en-US" dirty="0" smtClean="0"/>
          </a:p>
          <a:p>
            <a:pPr eaLnBrk="1" hangingPunct="1">
              <a:lnSpc>
                <a:spcPct val="90000"/>
              </a:lnSpc>
            </a:pPr>
            <a:r>
              <a:rPr lang="en-US" dirty="0" smtClean="0"/>
              <a:t>The request letter should be addressed to the agency's FOIA officer or to the head of the agency. </a:t>
            </a:r>
          </a:p>
          <a:p>
            <a:pPr eaLnBrk="1" hangingPunct="1">
              <a:lnSpc>
                <a:spcPct val="90000"/>
              </a:lnSpc>
            </a:pPr>
            <a:r>
              <a:rPr lang="en-US" dirty="0" smtClean="0"/>
              <a:t>The envelope containing the written request should be marked ``Freedom of Information Act Request'' in the lower left-hand corner.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C436125-896D-4B91-9A2C-969508E52C23}" type="slidenum">
              <a:rPr lang="en-US" smtClean="0"/>
              <a:pPr/>
              <a:t>22</a:t>
            </a:fld>
            <a:endParaRPr lang="en-US" smtClean="0"/>
          </a:p>
        </p:txBody>
      </p:sp>
      <p:sp>
        <p:nvSpPr>
          <p:cNvPr id="23555" name="Rectangle 2"/>
          <p:cNvSpPr>
            <a:spLocks noGrp="1" noChangeArrowheads="1"/>
          </p:cNvSpPr>
          <p:nvPr>
            <p:ph type="title"/>
          </p:nvPr>
        </p:nvSpPr>
        <p:spPr/>
        <p:txBody>
          <a:bodyPr/>
          <a:lstStyle/>
          <a:p>
            <a:pPr eaLnBrk="1" hangingPunct="1"/>
            <a:r>
              <a:rPr lang="en-US" smtClean="0"/>
              <a:t>Basic Elements of a Request</a:t>
            </a:r>
          </a:p>
        </p:txBody>
      </p:sp>
      <p:sp>
        <p:nvSpPr>
          <p:cNvPr id="23556" name="Rectangle 3"/>
          <p:cNvSpPr>
            <a:spLocks noGrp="1" noChangeArrowheads="1"/>
          </p:cNvSpPr>
          <p:nvPr>
            <p:ph type="body" idx="1"/>
          </p:nvPr>
        </p:nvSpPr>
        <p:spPr/>
        <p:txBody>
          <a:bodyPr/>
          <a:lstStyle/>
          <a:p>
            <a:pPr eaLnBrk="1" hangingPunct="1">
              <a:lnSpc>
                <a:spcPct val="90000"/>
              </a:lnSpc>
            </a:pPr>
            <a:r>
              <a:rPr lang="en-US" smtClean="0"/>
              <a:t>First, the letter should state that the request is being made under the Freedom of Information Act. </a:t>
            </a:r>
          </a:p>
          <a:p>
            <a:pPr eaLnBrk="1" hangingPunct="1">
              <a:lnSpc>
                <a:spcPct val="90000"/>
              </a:lnSpc>
            </a:pPr>
            <a:r>
              <a:rPr lang="en-US" smtClean="0"/>
              <a:t>Second, the request should identify the records that are being sought as specifically as possible. </a:t>
            </a:r>
          </a:p>
          <a:p>
            <a:pPr eaLnBrk="1" hangingPunct="1">
              <a:lnSpc>
                <a:spcPct val="90000"/>
              </a:lnSpc>
            </a:pPr>
            <a:r>
              <a:rPr lang="en-US" smtClean="0"/>
              <a:t>Third, the name and address of the requester must be included.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D87F165-DCB9-48D4-A57A-546B4EECAAB7}" type="slidenum">
              <a:rPr lang="en-US" smtClean="0"/>
              <a:pPr/>
              <a:t>23</a:t>
            </a:fld>
            <a:endParaRPr lang="en-US" smtClean="0"/>
          </a:p>
        </p:txBody>
      </p:sp>
      <p:sp>
        <p:nvSpPr>
          <p:cNvPr id="24579" name="Rectangle 2"/>
          <p:cNvSpPr>
            <a:spLocks noGrp="1" noChangeArrowheads="1"/>
          </p:cNvSpPr>
          <p:nvPr>
            <p:ph type="title"/>
          </p:nvPr>
        </p:nvSpPr>
        <p:spPr/>
        <p:txBody>
          <a:bodyPr/>
          <a:lstStyle/>
          <a:p>
            <a:pPr eaLnBrk="1" hangingPunct="1"/>
            <a:r>
              <a:rPr lang="en-US" smtClean="0"/>
              <a:t>Optional Items</a:t>
            </a:r>
          </a:p>
        </p:txBody>
      </p:sp>
      <p:sp>
        <p:nvSpPr>
          <p:cNvPr id="24580" name="Rectangle 3"/>
          <p:cNvSpPr>
            <a:spLocks noGrp="1" noChangeArrowheads="1"/>
          </p:cNvSpPr>
          <p:nvPr>
            <p:ph type="body" idx="1"/>
          </p:nvPr>
        </p:nvSpPr>
        <p:spPr/>
        <p:txBody>
          <a:bodyPr/>
          <a:lstStyle/>
          <a:p>
            <a:pPr eaLnBrk="1" hangingPunct="1"/>
            <a:r>
              <a:rPr lang="en-US" smtClean="0"/>
              <a:t>Your phone number – email?</a:t>
            </a:r>
          </a:p>
          <a:p>
            <a:pPr eaLnBrk="1" hangingPunct="1"/>
            <a:r>
              <a:rPr lang="en-US" smtClean="0"/>
              <a:t>How much you are willing to pay</a:t>
            </a:r>
          </a:p>
          <a:p>
            <a:pPr eaLnBrk="1" hangingPunct="1"/>
            <a:r>
              <a:rPr lang="en-US" smtClean="0"/>
              <a:t>Why you should get a discount</a:t>
            </a:r>
          </a:p>
          <a:p>
            <a:pPr eaLnBrk="1" hangingPunct="1"/>
            <a:r>
              <a:rPr lang="en-US" smtClean="0"/>
              <a:t>The format you want</a:t>
            </a:r>
          </a:p>
          <a:p>
            <a:pPr eaLnBrk="1" hangingPunct="1"/>
            <a:r>
              <a:rPr lang="en-US" smtClean="0"/>
              <a:t>Reasons for expedited processing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65E3915D-E37A-4B11-87F6-323E9C9FA0CC}" type="slidenum">
              <a:rPr lang="en-US" smtClean="0"/>
              <a:pPr/>
              <a:t>24</a:t>
            </a:fld>
            <a:endParaRPr lang="en-US" smtClean="0"/>
          </a:p>
        </p:txBody>
      </p:sp>
      <p:sp>
        <p:nvSpPr>
          <p:cNvPr id="25603" name="Rectangle 2"/>
          <p:cNvSpPr>
            <a:spLocks noGrp="1" noChangeArrowheads="1"/>
          </p:cNvSpPr>
          <p:nvPr>
            <p:ph type="title"/>
          </p:nvPr>
        </p:nvSpPr>
        <p:spPr/>
        <p:txBody>
          <a:bodyPr/>
          <a:lstStyle/>
          <a:p>
            <a:pPr eaLnBrk="1" hangingPunct="1"/>
            <a:r>
              <a:rPr lang="en-US" smtClean="0"/>
              <a:t>Fees</a:t>
            </a:r>
          </a:p>
        </p:txBody>
      </p:sp>
      <p:sp>
        <p:nvSpPr>
          <p:cNvPr id="25604" name="Rectangle 3"/>
          <p:cNvSpPr>
            <a:spLocks noGrp="1" noChangeArrowheads="1"/>
          </p:cNvSpPr>
          <p:nvPr>
            <p:ph type="body" idx="1"/>
          </p:nvPr>
        </p:nvSpPr>
        <p:spPr>
          <a:xfrm>
            <a:off x="685800" y="2017713"/>
            <a:ext cx="8269288" cy="4383087"/>
          </a:xfrm>
        </p:spPr>
        <p:txBody>
          <a:bodyPr/>
          <a:lstStyle/>
          <a:p>
            <a:pPr eaLnBrk="1" hangingPunct="1">
              <a:lnSpc>
                <a:spcPct val="90000"/>
              </a:lnSpc>
            </a:pPr>
            <a:r>
              <a:rPr lang="en-US" smtClean="0"/>
              <a:t>First, fees can be imposed to recover the cost of copying documents. </a:t>
            </a:r>
          </a:p>
          <a:p>
            <a:pPr eaLnBrk="1" hangingPunct="1">
              <a:lnSpc>
                <a:spcPct val="90000"/>
              </a:lnSpc>
            </a:pPr>
            <a:r>
              <a:rPr lang="en-US" smtClean="0"/>
              <a:t>Second, fees can also be imposed to recover the costs of searching for documents. </a:t>
            </a:r>
          </a:p>
          <a:p>
            <a:pPr eaLnBrk="1" hangingPunct="1">
              <a:lnSpc>
                <a:spcPct val="90000"/>
              </a:lnSpc>
            </a:pPr>
            <a:r>
              <a:rPr lang="en-US" smtClean="0"/>
              <a:t>Third, fees can be charged to recover review costs. Review is the process of examining documents to determine whether any portion is exempt from disclosure.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6"/>
          <p:cNvSpPr>
            <a:spLocks noGrp="1" noChangeArrowheads="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FD34A9B7-BCA4-4FB6-840C-B47AD09D1A3D}" type="slidenum">
              <a:rPr lang="en-US" smtClean="0">
                <a:solidFill>
                  <a:schemeClr val="bg2"/>
                </a:solidFill>
              </a:rPr>
              <a:pPr/>
              <a:t>25</a:t>
            </a:fld>
            <a:endParaRPr lang="en-US" smtClean="0">
              <a:solidFill>
                <a:schemeClr val="bg2"/>
              </a:solidFill>
            </a:endParaRPr>
          </a:p>
        </p:txBody>
      </p:sp>
      <p:sp>
        <p:nvSpPr>
          <p:cNvPr id="26627" name="Rectangle 2"/>
          <p:cNvSpPr>
            <a:spLocks noGrp="1" noChangeArrowheads="1"/>
          </p:cNvSpPr>
          <p:nvPr>
            <p:ph type="ctrTitle"/>
          </p:nvPr>
        </p:nvSpPr>
        <p:spPr/>
        <p:txBody>
          <a:bodyPr/>
          <a:lstStyle/>
          <a:p>
            <a:pPr eaLnBrk="1" hangingPunct="1"/>
            <a:r>
              <a:rPr lang="en-US" smtClean="0"/>
              <a:t>Categories of Requestors</a:t>
            </a:r>
          </a:p>
        </p:txBody>
      </p:sp>
      <p:sp>
        <p:nvSpPr>
          <p:cNvPr id="26628" name="Rectangle 3"/>
          <p:cNvSpPr>
            <a:spLocks noGrp="1" noChangeArrowheads="1"/>
          </p:cNvSpPr>
          <p:nvPr>
            <p:ph type="subTitle" idx="1"/>
          </p:nvPr>
        </p:nvSpPr>
        <p:spPr/>
        <p:txBody>
          <a:bodyPr/>
          <a:lstStyle/>
          <a:p>
            <a:pPr eaLnBrk="1" hangingPunct="1"/>
            <a:endParaRPr lang="en-US" smtClean="0"/>
          </a:p>
        </p:txBody>
      </p:sp>
    </p:spTree>
    <p:extLst>
      <p:ext uri="{BB962C8B-B14F-4D97-AF65-F5344CB8AC3E}">
        <p14:creationId xmlns:p14="http://schemas.microsoft.com/office/powerpoint/2010/main" val="12488492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9294699-FB15-45D7-BA2A-719509D587C9}" type="slidenum">
              <a:rPr lang="en-US" smtClean="0"/>
              <a:pPr/>
              <a:t>26</a:t>
            </a:fld>
            <a:endParaRPr lang="en-US" smtClean="0"/>
          </a:p>
        </p:txBody>
      </p:sp>
      <p:sp>
        <p:nvSpPr>
          <p:cNvPr id="27651" name="Rectangle 2"/>
          <p:cNvSpPr>
            <a:spLocks noGrp="1" noChangeArrowheads="1"/>
          </p:cNvSpPr>
          <p:nvPr>
            <p:ph type="title"/>
          </p:nvPr>
        </p:nvSpPr>
        <p:spPr/>
        <p:txBody>
          <a:bodyPr/>
          <a:lstStyle/>
          <a:p>
            <a:pPr eaLnBrk="1" hangingPunct="1"/>
            <a:r>
              <a:rPr lang="en-US" smtClean="0"/>
              <a:t>News and Educational</a:t>
            </a:r>
          </a:p>
        </p:txBody>
      </p:sp>
      <p:sp>
        <p:nvSpPr>
          <p:cNvPr id="27652" name="Rectangle 3"/>
          <p:cNvSpPr>
            <a:spLocks noGrp="1" noChangeArrowheads="1"/>
          </p:cNvSpPr>
          <p:nvPr>
            <p:ph type="body" idx="1"/>
          </p:nvPr>
        </p:nvSpPr>
        <p:spPr/>
        <p:txBody>
          <a:bodyPr/>
          <a:lstStyle/>
          <a:p>
            <a:pPr eaLnBrk="1" hangingPunct="1"/>
            <a:r>
              <a:rPr lang="en-US" sz="2800" smtClean="0"/>
              <a:t>A request for information from a representative of the news media is not considered to be for commercial use if the request is in support of a news gathering or dissemination function. </a:t>
            </a:r>
          </a:p>
          <a:p>
            <a:pPr eaLnBrk="1" hangingPunct="1"/>
            <a:r>
              <a:rPr lang="en-US" sz="2800" smtClean="0"/>
              <a:t>A requester in this category who is not seeking records for commercial use can only be billed for reasonable standard document duplication charges. </a:t>
            </a:r>
          </a:p>
        </p:txBody>
      </p:sp>
    </p:spTree>
    <p:extLst>
      <p:ext uri="{BB962C8B-B14F-4D97-AF65-F5344CB8AC3E}">
        <p14:creationId xmlns:p14="http://schemas.microsoft.com/office/powerpoint/2010/main" val="30856117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7A49E5BB-42D8-445D-AA6D-CE962FF34F41}" type="slidenum">
              <a:rPr lang="en-US" smtClean="0"/>
              <a:pPr/>
              <a:t>27</a:t>
            </a:fld>
            <a:endParaRPr lang="en-US" smtClean="0"/>
          </a:p>
        </p:txBody>
      </p:sp>
      <p:sp>
        <p:nvSpPr>
          <p:cNvPr id="28675" name="Rectangle 2"/>
          <p:cNvSpPr>
            <a:spLocks noGrp="1" noChangeArrowheads="1"/>
          </p:cNvSpPr>
          <p:nvPr>
            <p:ph type="title"/>
          </p:nvPr>
        </p:nvSpPr>
        <p:spPr/>
        <p:txBody>
          <a:bodyPr/>
          <a:lstStyle/>
          <a:p>
            <a:pPr eaLnBrk="1" hangingPunct="1"/>
            <a:r>
              <a:rPr lang="en-US" smtClean="0"/>
              <a:t>Commercial</a:t>
            </a:r>
          </a:p>
        </p:txBody>
      </p:sp>
      <p:sp>
        <p:nvSpPr>
          <p:cNvPr id="28676" name="Rectangle 3"/>
          <p:cNvSpPr>
            <a:spLocks noGrp="1" noChangeArrowheads="1"/>
          </p:cNvSpPr>
          <p:nvPr>
            <p:ph type="body" idx="1"/>
          </p:nvPr>
        </p:nvSpPr>
        <p:spPr>
          <a:xfrm>
            <a:off x="685800" y="2017713"/>
            <a:ext cx="8269288" cy="4383087"/>
          </a:xfrm>
        </p:spPr>
        <p:txBody>
          <a:bodyPr/>
          <a:lstStyle/>
          <a:p>
            <a:pPr eaLnBrk="1" hangingPunct="1">
              <a:lnSpc>
                <a:spcPct val="90000"/>
              </a:lnSpc>
            </a:pPr>
            <a:r>
              <a:rPr lang="en-US" smtClean="0"/>
              <a:t>The second category includes FOIA requesters seeking records for commercial use. </a:t>
            </a:r>
          </a:p>
          <a:p>
            <a:pPr eaLnBrk="1" hangingPunct="1">
              <a:lnSpc>
                <a:spcPct val="90000"/>
              </a:lnSpc>
            </a:pPr>
            <a:r>
              <a:rPr lang="en-US" smtClean="0"/>
              <a:t>Commercial use is not defined in the law, but it generally includes profitmaking activities. </a:t>
            </a:r>
          </a:p>
          <a:p>
            <a:pPr eaLnBrk="1" hangingPunct="1">
              <a:lnSpc>
                <a:spcPct val="90000"/>
              </a:lnSpc>
            </a:pPr>
            <a:r>
              <a:rPr lang="en-US" smtClean="0"/>
              <a:t>A commercial user can be charged reasonable standard charges for document duplication, search, and review.</a:t>
            </a:r>
          </a:p>
        </p:txBody>
      </p:sp>
    </p:spTree>
    <p:extLst>
      <p:ext uri="{BB962C8B-B14F-4D97-AF65-F5344CB8AC3E}">
        <p14:creationId xmlns:p14="http://schemas.microsoft.com/office/powerpoint/2010/main" val="23663685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A079815-2E97-494A-9180-FF165DDAE0D8}" type="slidenum">
              <a:rPr lang="en-US" smtClean="0"/>
              <a:pPr/>
              <a:t>28</a:t>
            </a:fld>
            <a:endParaRPr lang="en-US" smtClean="0"/>
          </a:p>
        </p:txBody>
      </p:sp>
      <p:sp>
        <p:nvSpPr>
          <p:cNvPr id="29699" name="Rectangle 2"/>
          <p:cNvSpPr>
            <a:spLocks noGrp="1" noChangeArrowheads="1"/>
          </p:cNvSpPr>
          <p:nvPr>
            <p:ph type="title"/>
          </p:nvPr>
        </p:nvSpPr>
        <p:spPr/>
        <p:txBody>
          <a:bodyPr/>
          <a:lstStyle/>
          <a:p>
            <a:pPr eaLnBrk="1" hangingPunct="1"/>
            <a:r>
              <a:rPr lang="en-US" smtClean="0"/>
              <a:t>Everybody Else</a:t>
            </a:r>
          </a:p>
        </p:txBody>
      </p:sp>
      <p:sp>
        <p:nvSpPr>
          <p:cNvPr id="29700" name="Rectangle 3"/>
          <p:cNvSpPr>
            <a:spLocks noGrp="1" noChangeArrowheads="1"/>
          </p:cNvSpPr>
          <p:nvPr>
            <p:ph type="body" idx="1"/>
          </p:nvPr>
        </p:nvSpPr>
        <p:spPr/>
        <p:txBody>
          <a:bodyPr/>
          <a:lstStyle/>
          <a:p>
            <a:pPr eaLnBrk="1" hangingPunct="1"/>
            <a:r>
              <a:rPr lang="en-US" smtClean="0"/>
              <a:t>People seeking information for personal use, public interest groups, and nonprofit organizations are examples of requesters who fall into the third group. </a:t>
            </a:r>
          </a:p>
          <a:p>
            <a:pPr eaLnBrk="1" hangingPunct="1"/>
            <a:r>
              <a:rPr lang="en-US" smtClean="0"/>
              <a:t>Charges for these requesters are limited to reasonable standard charges for document duplication and search. Review costs may not be charged. </a:t>
            </a:r>
          </a:p>
        </p:txBody>
      </p:sp>
    </p:spTree>
    <p:extLst>
      <p:ext uri="{BB962C8B-B14F-4D97-AF65-F5344CB8AC3E}">
        <p14:creationId xmlns:p14="http://schemas.microsoft.com/office/powerpoint/2010/main" val="20254371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6BEB5F7-1196-4E76-8919-E81C25BCBB57}" type="slidenum">
              <a:rPr lang="en-US" smtClean="0"/>
              <a:pPr/>
              <a:t>29</a:t>
            </a:fld>
            <a:endParaRPr lang="en-US" smtClean="0"/>
          </a:p>
        </p:txBody>
      </p:sp>
      <p:sp>
        <p:nvSpPr>
          <p:cNvPr id="30723" name="Rectangle 2"/>
          <p:cNvSpPr>
            <a:spLocks noGrp="1" noChangeArrowheads="1"/>
          </p:cNvSpPr>
          <p:nvPr>
            <p:ph type="title"/>
          </p:nvPr>
        </p:nvSpPr>
        <p:spPr/>
        <p:txBody>
          <a:bodyPr/>
          <a:lstStyle/>
          <a:p>
            <a:pPr eaLnBrk="1" hangingPunct="1"/>
            <a:r>
              <a:rPr lang="en-US" smtClean="0"/>
              <a:t>Small Requests</a:t>
            </a:r>
          </a:p>
        </p:txBody>
      </p:sp>
      <p:sp>
        <p:nvSpPr>
          <p:cNvPr id="30724" name="Rectangle 3"/>
          <p:cNvSpPr>
            <a:spLocks noGrp="1" noChangeArrowheads="1"/>
          </p:cNvSpPr>
          <p:nvPr>
            <p:ph type="body" idx="1"/>
          </p:nvPr>
        </p:nvSpPr>
        <p:spPr>
          <a:xfrm>
            <a:off x="609600" y="2017713"/>
            <a:ext cx="8345488" cy="4459287"/>
          </a:xfrm>
        </p:spPr>
        <p:txBody>
          <a:bodyPr/>
          <a:lstStyle/>
          <a:p>
            <a:pPr eaLnBrk="1" hangingPunct="1">
              <a:lnSpc>
                <a:spcPct val="90000"/>
              </a:lnSpc>
            </a:pPr>
            <a:r>
              <a:rPr lang="en-US" smtClean="0"/>
              <a:t>Small requests are free for a requester in the first and third categories. This includes all requesters except commercial users. </a:t>
            </a:r>
          </a:p>
          <a:p>
            <a:pPr eaLnBrk="1" hangingPunct="1">
              <a:lnSpc>
                <a:spcPct val="90000"/>
              </a:lnSpc>
            </a:pPr>
            <a:r>
              <a:rPr lang="en-US" smtClean="0"/>
              <a:t>There is no charge for the first 2 hours of search time and for the first 100 pages of documents. </a:t>
            </a:r>
          </a:p>
          <a:p>
            <a:pPr eaLnBrk="1" hangingPunct="1">
              <a:lnSpc>
                <a:spcPct val="90000"/>
              </a:lnSpc>
            </a:pPr>
            <a:r>
              <a:rPr lang="en-US" smtClean="0"/>
              <a:t>A noncommercial requester who limits a request to a small number of easily found records will not pay any fees at all. </a:t>
            </a:r>
          </a:p>
        </p:txBody>
      </p:sp>
    </p:spTree>
    <p:extLst>
      <p:ext uri="{BB962C8B-B14F-4D97-AF65-F5344CB8AC3E}">
        <p14:creationId xmlns:p14="http://schemas.microsoft.com/office/powerpoint/2010/main" val="705679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24B36D3E-C8F5-4562-9DC9-9CC417FE8DEC}" type="slidenum">
              <a:rPr lang="en-US" smtClean="0"/>
              <a:pPr/>
              <a:t>3</a:t>
            </a:fld>
            <a:endParaRPr lang="en-US" smtClean="0"/>
          </a:p>
        </p:txBody>
      </p:sp>
      <p:sp>
        <p:nvSpPr>
          <p:cNvPr id="5123" name="Rectangle 2"/>
          <p:cNvSpPr>
            <a:spLocks noGrp="1" noChangeArrowheads="1"/>
          </p:cNvSpPr>
          <p:nvPr>
            <p:ph type="title"/>
          </p:nvPr>
        </p:nvSpPr>
        <p:spPr/>
        <p:txBody>
          <a:bodyPr/>
          <a:lstStyle/>
          <a:p>
            <a:pPr eaLnBrk="1" hangingPunct="1"/>
            <a:r>
              <a:rPr lang="en-US" smtClean="0"/>
              <a:t>President Johnson’s Statement</a:t>
            </a:r>
          </a:p>
        </p:txBody>
      </p:sp>
      <p:sp>
        <p:nvSpPr>
          <p:cNvPr id="5124" name="Rectangle 3"/>
          <p:cNvSpPr>
            <a:spLocks noGrp="1" noChangeArrowheads="1"/>
          </p:cNvSpPr>
          <p:nvPr>
            <p:ph type="body" idx="1"/>
          </p:nvPr>
        </p:nvSpPr>
        <p:spPr/>
        <p:txBody>
          <a:bodyPr/>
          <a:lstStyle/>
          <a:p>
            <a:pPr eaLnBrk="1" hangingPunct="1"/>
            <a:r>
              <a:rPr lang="en-US" smtClean="0"/>
              <a:t>This legislation springs from one of our most essential principles: a democracy works best when the people have all the information that the security of the Nation permits. No one should be able to pull curtains of secrecy around decisions which can be revealed without injury to the public interest.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B0987FE-D588-495F-8BDD-DEB1FCE81C1C}" type="slidenum">
              <a:rPr lang="en-US" smtClean="0"/>
              <a:pPr/>
              <a:t>30</a:t>
            </a:fld>
            <a:endParaRPr lang="en-US" smtClean="0"/>
          </a:p>
        </p:txBody>
      </p:sp>
      <p:sp>
        <p:nvSpPr>
          <p:cNvPr id="31747" name="Rectangle 2"/>
          <p:cNvSpPr>
            <a:spLocks noGrp="1" noChangeArrowheads="1"/>
          </p:cNvSpPr>
          <p:nvPr>
            <p:ph type="title"/>
          </p:nvPr>
        </p:nvSpPr>
        <p:spPr/>
        <p:txBody>
          <a:bodyPr/>
          <a:lstStyle/>
          <a:p>
            <a:pPr eaLnBrk="1" hangingPunct="1"/>
            <a:r>
              <a:rPr lang="en-US" smtClean="0"/>
              <a:t>Fee Waivers</a:t>
            </a:r>
          </a:p>
        </p:txBody>
      </p:sp>
      <p:sp>
        <p:nvSpPr>
          <p:cNvPr id="31748" name="Rectangle 3"/>
          <p:cNvSpPr>
            <a:spLocks noGrp="1" noChangeArrowheads="1"/>
          </p:cNvSpPr>
          <p:nvPr>
            <p:ph type="body" idx="1"/>
          </p:nvPr>
        </p:nvSpPr>
        <p:spPr/>
        <p:txBody>
          <a:bodyPr/>
          <a:lstStyle/>
          <a:p>
            <a:pPr eaLnBrk="1" hangingPunct="1"/>
            <a:r>
              <a:rPr lang="en-US" smtClean="0"/>
              <a:t>Fees must be waived or reduced if disclosure of the information is in the public interest because it is likely to contribute significantly to public understanding of the operations or activities of the government and is not primarily in the commercial interest of the requester. </a:t>
            </a:r>
          </a:p>
        </p:txBody>
      </p:sp>
    </p:spTree>
    <p:extLst>
      <p:ext uri="{BB962C8B-B14F-4D97-AF65-F5344CB8AC3E}">
        <p14:creationId xmlns:p14="http://schemas.microsoft.com/office/powerpoint/2010/main" val="40277963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B956669B-F5D5-4306-8E2D-E2C8E5FAFDE9}" type="slidenum">
              <a:rPr lang="en-US" smtClean="0"/>
              <a:pPr/>
              <a:t>31</a:t>
            </a:fld>
            <a:endParaRPr lang="en-US" smtClean="0"/>
          </a:p>
        </p:txBody>
      </p:sp>
      <p:sp>
        <p:nvSpPr>
          <p:cNvPr id="33795" name="Rectangle 2"/>
          <p:cNvSpPr>
            <a:spLocks noGrp="1" noChangeArrowheads="1"/>
          </p:cNvSpPr>
          <p:nvPr>
            <p:ph type="title"/>
          </p:nvPr>
        </p:nvSpPr>
        <p:spPr/>
        <p:txBody>
          <a:bodyPr/>
          <a:lstStyle/>
          <a:p>
            <a:pPr eaLnBrk="1" hangingPunct="1"/>
            <a:r>
              <a:rPr lang="en-US" smtClean="0"/>
              <a:t>How Long Does the Agency Have?</a:t>
            </a:r>
          </a:p>
        </p:txBody>
      </p:sp>
      <p:sp>
        <p:nvSpPr>
          <p:cNvPr id="33796" name="Rectangle 3"/>
          <p:cNvSpPr>
            <a:spLocks noGrp="1" noChangeArrowheads="1"/>
          </p:cNvSpPr>
          <p:nvPr>
            <p:ph type="body" idx="1"/>
          </p:nvPr>
        </p:nvSpPr>
        <p:spPr>
          <a:xfrm>
            <a:off x="762000" y="2017713"/>
            <a:ext cx="8193088" cy="4535487"/>
          </a:xfrm>
        </p:spPr>
        <p:txBody>
          <a:bodyPr/>
          <a:lstStyle/>
          <a:p>
            <a:pPr eaLnBrk="1" hangingPunct="1">
              <a:lnSpc>
                <a:spcPct val="90000"/>
              </a:lnSpc>
            </a:pPr>
            <a:r>
              <a:rPr lang="en-US" smtClean="0"/>
              <a:t>Under the 1996 amendments to the FOIA, each agency is required to determine within 20 days (excluding Saturdays, Sundays, and legal holidays) after the receipt of a request whether to comply with the request. </a:t>
            </a:r>
          </a:p>
          <a:p>
            <a:pPr eaLnBrk="1" hangingPunct="1">
              <a:lnSpc>
                <a:spcPct val="90000"/>
              </a:lnSpc>
            </a:pPr>
            <a:r>
              <a:rPr lang="en-US" smtClean="0"/>
              <a:t>The FOIA permits an agency to extend the time limits up to 10 days in unusual circumstances.</a:t>
            </a:r>
          </a:p>
        </p:txBody>
      </p:sp>
    </p:spTree>
    <p:extLst>
      <p:ext uri="{BB962C8B-B14F-4D97-AF65-F5344CB8AC3E}">
        <p14:creationId xmlns:p14="http://schemas.microsoft.com/office/powerpoint/2010/main" val="14052317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7D80E7D4-D85A-4191-AF90-E127E2BCBC9A}" type="slidenum">
              <a:rPr lang="en-US" smtClean="0"/>
              <a:pPr/>
              <a:t>32</a:t>
            </a:fld>
            <a:endParaRPr lang="en-US" smtClean="0"/>
          </a:p>
        </p:txBody>
      </p:sp>
      <p:sp>
        <p:nvSpPr>
          <p:cNvPr id="34819" name="Rectangle 2"/>
          <p:cNvSpPr>
            <a:spLocks noGrp="1" noChangeArrowheads="1"/>
          </p:cNvSpPr>
          <p:nvPr>
            <p:ph type="title"/>
          </p:nvPr>
        </p:nvSpPr>
        <p:spPr/>
        <p:txBody>
          <a:bodyPr/>
          <a:lstStyle/>
          <a:p>
            <a:pPr eaLnBrk="1" hangingPunct="1"/>
            <a:r>
              <a:rPr lang="en-US" smtClean="0"/>
              <a:t>What if They Ignore You?</a:t>
            </a:r>
          </a:p>
        </p:txBody>
      </p:sp>
      <p:sp>
        <p:nvSpPr>
          <p:cNvPr id="34820" name="Rectangle 3"/>
          <p:cNvSpPr>
            <a:spLocks noGrp="1" noChangeArrowheads="1"/>
          </p:cNvSpPr>
          <p:nvPr>
            <p:ph type="body" idx="1"/>
          </p:nvPr>
        </p:nvSpPr>
        <p:spPr/>
        <p:txBody>
          <a:bodyPr/>
          <a:lstStyle/>
          <a:p>
            <a:pPr eaLnBrk="1" hangingPunct="1"/>
            <a:r>
              <a:rPr lang="en-US" smtClean="0"/>
              <a:t>However, as a practical matter, there is little that a requester can do about it. The courts have been reluctant to provide relief solely because the FOIA's time limits have not been met. </a:t>
            </a:r>
          </a:p>
        </p:txBody>
      </p:sp>
    </p:spTree>
    <p:extLst>
      <p:ext uri="{BB962C8B-B14F-4D97-AF65-F5344CB8AC3E}">
        <p14:creationId xmlns:p14="http://schemas.microsoft.com/office/powerpoint/2010/main" val="27881147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AD25C465-B864-402D-B612-F9FA02750C2E}" type="slidenum">
              <a:rPr lang="en-US" smtClean="0"/>
              <a:pPr/>
              <a:t>33</a:t>
            </a:fld>
            <a:endParaRPr lang="en-US" smtClean="0"/>
          </a:p>
        </p:txBody>
      </p:sp>
      <p:sp>
        <p:nvSpPr>
          <p:cNvPr id="35843" name="Rectangle 2"/>
          <p:cNvSpPr>
            <a:spLocks noGrp="1" noChangeArrowheads="1"/>
          </p:cNvSpPr>
          <p:nvPr>
            <p:ph type="title"/>
          </p:nvPr>
        </p:nvSpPr>
        <p:spPr/>
        <p:txBody>
          <a:bodyPr/>
          <a:lstStyle/>
          <a:p>
            <a:pPr eaLnBrk="1" hangingPunct="1"/>
            <a:r>
              <a:rPr lang="en-US" smtClean="0"/>
              <a:t>Administrative Appeals of Denials of Documents or Fee Waivers</a:t>
            </a:r>
          </a:p>
        </p:txBody>
      </p:sp>
      <p:sp>
        <p:nvSpPr>
          <p:cNvPr id="35844" name="Rectangle 3"/>
          <p:cNvSpPr>
            <a:spLocks noGrp="1" noChangeArrowheads="1"/>
          </p:cNvSpPr>
          <p:nvPr>
            <p:ph type="body" idx="1"/>
          </p:nvPr>
        </p:nvSpPr>
        <p:spPr/>
        <p:txBody>
          <a:bodyPr/>
          <a:lstStyle/>
          <a:p>
            <a:pPr eaLnBrk="1" hangingPunct="1">
              <a:lnSpc>
                <a:spcPct val="90000"/>
              </a:lnSpc>
            </a:pPr>
            <a:r>
              <a:rPr lang="en-US" sz="2800" smtClean="0"/>
              <a:t>A requester may appeal the denial of a request for a document or for a fee waiver.</a:t>
            </a:r>
          </a:p>
          <a:p>
            <a:pPr eaLnBrk="1" hangingPunct="1">
              <a:lnSpc>
                <a:spcPct val="90000"/>
              </a:lnSpc>
            </a:pPr>
            <a:r>
              <a:rPr lang="en-US" sz="2800" smtClean="0"/>
              <a:t>A requester may contest the type or amount of fees that were charged. </a:t>
            </a:r>
          </a:p>
          <a:p>
            <a:pPr eaLnBrk="1" hangingPunct="1">
              <a:lnSpc>
                <a:spcPct val="90000"/>
              </a:lnSpc>
            </a:pPr>
            <a:r>
              <a:rPr lang="en-US" sz="2800" smtClean="0"/>
              <a:t>A requester may appeal any other type of adverse determination. </a:t>
            </a:r>
          </a:p>
          <a:p>
            <a:pPr eaLnBrk="1" hangingPunct="1">
              <a:lnSpc>
                <a:spcPct val="90000"/>
              </a:lnSpc>
            </a:pPr>
            <a:r>
              <a:rPr lang="en-US" sz="2800" smtClean="0"/>
              <a:t>A requester can also appeal because the agency failed to conduct an adequate search for the documents that were requested. </a:t>
            </a:r>
          </a:p>
        </p:txBody>
      </p:sp>
    </p:spTree>
    <p:extLst>
      <p:ext uri="{BB962C8B-B14F-4D97-AF65-F5344CB8AC3E}">
        <p14:creationId xmlns:p14="http://schemas.microsoft.com/office/powerpoint/2010/main" val="31252404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F2AA829F-AF3A-4632-826D-F8F2A4FF4152}" type="slidenum">
              <a:rPr lang="en-US" smtClean="0"/>
              <a:pPr/>
              <a:t>34</a:t>
            </a:fld>
            <a:endParaRPr lang="en-US" smtClean="0"/>
          </a:p>
        </p:txBody>
      </p:sp>
      <p:sp>
        <p:nvSpPr>
          <p:cNvPr id="38915" name="Rectangle 2"/>
          <p:cNvSpPr>
            <a:spLocks noGrp="1" noChangeArrowheads="1"/>
          </p:cNvSpPr>
          <p:nvPr>
            <p:ph type="title"/>
          </p:nvPr>
        </p:nvSpPr>
        <p:spPr/>
        <p:txBody>
          <a:bodyPr/>
          <a:lstStyle/>
          <a:p>
            <a:pPr eaLnBrk="1" hangingPunct="1"/>
            <a:r>
              <a:rPr lang="en-US" smtClean="0"/>
              <a:t>Judicial Appeal</a:t>
            </a:r>
          </a:p>
        </p:txBody>
      </p:sp>
      <p:sp>
        <p:nvSpPr>
          <p:cNvPr id="38916" name="Rectangle 3"/>
          <p:cNvSpPr>
            <a:spLocks noGrp="1" noChangeArrowheads="1"/>
          </p:cNvSpPr>
          <p:nvPr>
            <p:ph type="body" idx="1"/>
          </p:nvPr>
        </p:nvSpPr>
        <p:spPr>
          <a:xfrm>
            <a:off x="457200" y="2017713"/>
            <a:ext cx="8497888" cy="4611687"/>
          </a:xfrm>
        </p:spPr>
        <p:txBody>
          <a:bodyPr/>
          <a:lstStyle/>
          <a:p>
            <a:pPr eaLnBrk="1" hangingPunct="1">
              <a:lnSpc>
                <a:spcPct val="90000"/>
              </a:lnSpc>
            </a:pPr>
            <a:r>
              <a:rPr lang="en-US" smtClean="0"/>
              <a:t>When an administrative appeal is denied, a requester has the right to appeal the denial in court. </a:t>
            </a:r>
          </a:p>
          <a:p>
            <a:pPr eaLnBrk="1" hangingPunct="1">
              <a:lnSpc>
                <a:spcPct val="90000"/>
              </a:lnSpc>
            </a:pPr>
            <a:r>
              <a:rPr lang="en-US" smtClean="0"/>
              <a:t>A FOIA appeal lawsuit can be filed in the U.S. District Court in the district where the requester lives. </a:t>
            </a:r>
          </a:p>
          <a:p>
            <a:pPr eaLnBrk="1" hangingPunct="1">
              <a:lnSpc>
                <a:spcPct val="90000"/>
              </a:lnSpc>
            </a:pPr>
            <a:r>
              <a:rPr lang="en-US" smtClean="0"/>
              <a:t>The requester can also file suit in the district where the documents are located or in the District of Columbia. </a:t>
            </a:r>
          </a:p>
        </p:txBody>
      </p:sp>
    </p:spTree>
    <p:extLst>
      <p:ext uri="{BB962C8B-B14F-4D97-AF65-F5344CB8AC3E}">
        <p14:creationId xmlns:p14="http://schemas.microsoft.com/office/powerpoint/2010/main" val="3292348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705153D6-88F4-4C10-AB0F-06DED29370E6}" type="slidenum">
              <a:rPr lang="en-US" smtClean="0"/>
              <a:pPr/>
              <a:t>35</a:t>
            </a:fld>
            <a:endParaRPr lang="en-US" smtClean="0"/>
          </a:p>
        </p:txBody>
      </p:sp>
      <p:sp>
        <p:nvSpPr>
          <p:cNvPr id="39939" name="Rectangle 2"/>
          <p:cNvSpPr>
            <a:spLocks noGrp="1" noChangeArrowheads="1"/>
          </p:cNvSpPr>
          <p:nvPr>
            <p:ph type="title"/>
          </p:nvPr>
        </p:nvSpPr>
        <p:spPr/>
        <p:txBody>
          <a:bodyPr/>
          <a:lstStyle/>
          <a:p>
            <a:pPr eaLnBrk="1" hangingPunct="1"/>
            <a:r>
              <a:rPr lang="en-US" smtClean="0"/>
              <a:t>What is the Standard for Review?</a:t>
            </a:r>
          </a:p>
        </p:txBody>
      </p:sp>
      <p:sp>
        <p:nvSpPr>
          <p:cNvPr id="39940" name="Rectangle 3"/>
          <p:cNvSpPr>
            <a:spLocks noGrp="1" noChangeArrowheads="1"/>
          </p:cNvSpPr>
          <p:nvPr>
            <p:ph type="body" idx="1"/>
          </p:nvPr>
        </p:nvSpPr>
        <p:spPr/>
        <p:txBody>
          <a:bodyPr>
            <a:normAutofit lnSpcReduction="10000"/>
          </a:bodyPr>
          <a:lstStyle/>
          <a:p>
            <a:pPr eaLnBrk="1" hangingPunct="1">
              <a:lnSpc>
                <a:spcPct val="90000"/>
              </a:lnSpc>
            </a:pPr>
            <a:r>
              <a:rPr lang="en-US" sz="3600" dirty="0" smtClean="0"/>
              <a:t>In such a case the court shall determine the matter </a:t>
            </a:r>
            <a:r>
              <a:rPr lang="en-US" sz="3600" i="1" dirty="0" smtClean="0"/>
              <a:t>de novo</a:t>
            </a:r>
            <a:r>
              <a:rPr lang="en-US" sz="3600" dirty="0" smtClean="0"/>
              <a:t>, and may examine the contents of such agency records in camera to determine whether such records or any part thereof shall be withheld under any of the exemptions set forth in subsection (b) of this section, and the burden is on the agency to sustain its action</a:t>
            </a:r>
            <a:r>
              <a:rPr lang="en-US" sz="3600" dirty="0" smtClean="0"/>
              <a:t>.</a:t>
            </a:r>
          </a:p>
          <a:p>
            <a:pPr eaLnBrk="1" hangingPunct="1">
              <a:lnSpc>
                <a:spcPct val="90000"/>
              </a:lnSpc>
            </a:pPr>
            <a:r>
              <a:rPr lang="en-US" sz="3600" dirty="0" smtClean="0"/>
              <a:t>About the only </a:t>
            </a:r>
            <a:r>
              <a:rPr lang="en-US" sz="3600" i="1" dirty="0" smtClean="0"/>
              <a:t>de novo</a:t>
            </a:r>
            <a:r>
              <a:rPr lang="en-US" sz="3600" dirty="0" smtClean="0"/>
              <a:t> review in adlaw.</a:t>
            </a:r>
            <a:r>
              <a:rPr lang="en-US" sz="3600" dirty="0" smtClean="0"/>
              <a:t> </a:t>
            </a:r>
            <a:endParaRPr lang="en-US" sz="3600" dirty="0" smtClean="0"/>
          </a:p>
        </p:txBody>
      </p:sp>
    </p:spTree>
    <p:extLst>
      <p:ext uri="{BB962C8B-B14F-4D97-AF65-F5344CB8AC3E}">
        <p14:creationId xmlns:p14="http://schemas.microsoft.com/office/powerpoint/2010/main" val="39177198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FA303C46-ECF7-45DB-AA48-D61F58353311}" type="slidenum">
              <a:rPr lang="en-US" smtClean="0"/>
              <a:pPr/>
              <a:t>36</a:t>
            </a:fld>
            <a:endParaRPr lang="en-US" smtClean="0"/>
          </a:p>
        </p:txBody>
      </p:sp>
      <p:sp>
        <p:nvSpPr>
          <p:cNvPr id="40963" name="Rectangle 2"/>
          <p:cNvSpPr>
            <a:spLocks noGrp="1" noChangeArrowheads="1"/>
          </p:cNvSpPr>
          <p:nvPr>
            <p:ph type="title"/>
          </p:nvPr>
        </p:nvSpPr>
        <p:spPr/>
        <p:txBody>
          <a:bodyPr/>
          <a:lstStyle/>
          <a:p>
            <a:pPr eaLnBrk="1" hangingPunct="1"/>
            <a:r>
              <a:rPr lang="en-US" smtClean="0"/>
              <a:t>When does the Court Defer to the Agency?</a:t>
            </a:r>
          </a:p>
        </p:txBody>
      </p:sp>
      <p:sp>
        <p:nvSpPr>
          <p:cNvPr id="40964" name="Rectangle 3"/>
          <p:cNvSpPr>
            <a:spLocks noGrp="1" noChangeArrowheads="1"/>
          </p:cNvSpPr>
          <p:nvPr>
            <p:ph type="body" idx="1"/>
          </p:nvPr>
        </p:nvSpPr>
        <p:spPr/>
        <p:txBody>
          <a:bodyPr/>
          <a:lstStyle/>
          <a:p>
            <a:pPr eaLnBrk="1" hangingPunct="1">
              <a:lnSpc>
                <a:spcPct val="90000"/>
              </a:lnSpc>
            </a:pPr>
            <a:r>
              <a:rPr lang="en-US" sz="3600" smtClean="0"/>
              <a:t>In addition to any other matters to which a court accords substantial weight, a court shall accord substantial weight to an affidavit of an agency concerning the agency's determination as to </a:t>
            </a:r>
            <a:r>
              <a:rPr lang="en-US" sz="3600" i="1" smtClean="0"/>
              <a:t>technical feasibility</a:t>
            </a:r>
            <a:r>
              <a:rPr lang="en-US" sz="3600" smtClean="0"/>
              <a:t> under paragraph (2)(C) and subsection (b) and </a:t>
            </a:r>
            <a:r>
              <a:rPr lang="en-US" sz="3600" i="1" smtClean="0"/>
              <a:t>reproducibility</a:t>
            </a:r>
            <a:r>
              <a:rPr lang="en-US" sz="3600" smtClean="0"/>
              <a:t> under paragraph (3)(B). </a:t>
            </a:r>
          </a:p>
        </p:txBody>
      </p:sp>
    </p:spTree>
    <p:extLst>
      <p:ext uri="{BB962C8B-B14F-4D97-AF65-F5344CB8AC3E}">
        <p14:creationId xmlns:p14="http://schemas.microsoft.com/office/powerpoint/2010/main" val="333333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632F290-3C3D-4A38-82D9-828B186347BF}" type="slidenum">
              <a:rPr lang="en-US" smtClean="0"/>
              <a:pPr/>
              <a:t>37</a:t>
            </a:fld>
            <a:endParaRPr lang="en-US" smtClean="0"/>
          </a:p>
        </p:txBody>
      </p:sp>
      <p:sp>
        <p:nvSpPr>
          <p:cNvPr id="41987" name="Rectangle 2"/>
          <p:cNvSpPr>
            <a:spLocks noGrp="1" noChangeArrowheads="1"/>
          </p:cNvSpPr>
          <p:nvPr>
            <p:ph type="title"/>
          </p:nvPr>
        </p:nvSpPr>
        <p:spPr/>
        <p:txBody>
          <a:bodyPr/>
          <a:lstStyle/>
          <a:p>
            <a:pPr eaLnBrk="1" hangingPunct="1"/>
            <a:r>
              <a:rPr lang="en-US" smtClean="0"/>
              <a:t>How Does the Court Decide if the Document is Exempt?</a:t>
            </a:r>
          </a:p>
        </p:txBody>
      </p:sp>
      <p:sp>
        <p:nvSpPr>
          <p:cNvPr id="41988" name="Rectangle 3"/>
          <p:cNvSpPr>
            <a:spLocks noGrp="1" noChangeArrowheads="1"/>
          </p:cNvSpPr>
          <p:nvPr>
            <p:ph type="body" idx="1"/>
          </p:nvPr>
        </p:nvSpPr>
        <p:spPr/>
        <p:txBody>
          <a:bodyPr/>
          <a:lstStyle/>
          <a:p>
            <a:pPr eaLnBrk="1" hangingPunct="1"/>
            <a:r>
              <a:rPr lang="en-US" i="1" smtClean="0"/>
              <a:t>In camera</a:t>
            </a:r>
            <a:r>
              <a:rPr lang="en-US" smtClean="0"/>
              <a:t> review</a:t>
            </a:r>
          </a:p>
          <a:p>
            <a:pPr lvl="1" eaLnBrk="1" hangingPunct="1"/>
            <a:r>
              <a:rPr lang="en-US" smtClean="0"/>
              <a:t>This prevents the plaintiff from being able to attack the claim because he has no information about the documents being withheld</a:t>
            </a:r>
          </a:p>
          <a:p>
            <a:pPr eaLnBrk="1" hangingPunct="1"/>
            <a:r>
              <a:rPr lang="en-US" i="1" smtClean="0"/>
              <a:t>Vaughn</a:t>
            </a:r>
            <a:r>
              <a:rPr lang="en-US" smtClean="0"/>
              <a:t> list (</a:t>
            </a:r>
            <a:r>
              <a:rPr lang="en-US" i="1" smtClean="0"/>
              <a:t>Vaughn v. Rosen</a:t>
            </a:r>
            <a:r>
              <a:rPr lang="en-US" smtClean="0"/>
              <a:t>, 484 F2d 820 (1974)</a:t>
            </a:r>
          </a:p>
          <a:p>
            <a:pPr lvl="1" eaLnBrk="1" hangingPunct="1"/>
            <a:r>
              <a:rPr lang="en-US" smtClean="0"/>
              <a:t>Agency must list and describe the documents and explain why it is claiming an exemption</a:t>
            </a:r>
          </a:p>
          <a:p>
            <a:pPr lvl="1" eaLnBrk="1" hangingPunct="1"/>
            <a:r>
              <a:rPr lang="en-US" smtClean="0"/>
              <a:t>Most important for classified information</a:t>
            </a:r>
          </a:p>
        </p:txBody>
      </p:sp>
    </p:spTree>
    <p:extLst>
      <p:ext uri="{BB962C8B-B14F-4D97-AF65-F5344CB8AC3E}">
        <p14:creationId xmlns:p14="http://schemas.microsoft.com/office/powerpoint/2010/main" val="17959169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A113FB7B-4297-483C-AB16-ADC38C7D28DC}" type="slidenum">
              <a:rPr lang="en-US" smtClean="0"/>
              <a:pPr/>
              <a:t>38</a:t>
            </a:fld>
            <a:endParaRPr lang="en-US" smtClean="0"/>
          </a:p>
        </p:txBody>
      </p:sp>
      <p:sp>
        <p:nvSpPr>
          <p:cNvPr id="43011" name="Rectangle 2"/>
          <p:cNvSpPr>
            <a:spLocks noGrp="1" noChangeArrowheads="1"/>
          </p:cNvSpPr>
          <p:nvPr>
            <p:ph type="title"/>
          </p:nvPr>
        </p:nvSpPr>
        <p:spPr/>
        <p:txBody>
          <a:bodyPr/>
          <a:lstStyle/>
          <a:p>
            <a:pPr eaLnBrk="1" hangingPunct="1"/>
            <a:r>
              <a:rPr lang="en-US" smtClean="0"/>
              <a:t>The Burden of Justifying Withholding Documents is on the Government</a:t>
            </a:r>
          </a:p>
        </p:txBody>
      </p:sp>
      <p:sp>
        <p:nvSpPr>
          <p:cNvPr id="43012" name="Rectangle 3"/>
          <p:cNvSpPr>
            <a:spLocks noGrp="1" noChangeArrowheads="1"/>
          </p:cNvSpPr>
          <p:nvPr>
            <p:ph type="body" idx="1"/>
          </p:nvPr>
        </p:nvSpPr>
        <p:spPr/>
        <p:txBody>
          <a:bodyPr/>
          <a:lstStyle/>
          <a:p>
            <a:pPr eaLnBrk="1" hangingPunct="1"/>
            <a:r>
              <a:rPr lang="en-US" dirty="0" smtClean="0"/>
              <a:t>How does this combine with de novo review to make this proceedings complicated and expensive for the government?</a:t>
            </a:r>
          </a:p>
          <a:p>
            <a:pPr lvl="1" eaLnBrk="1" hangingPunct="1"/>
            <a:r>
              <a:rPr lang="en-US" dirty="0" smtClean="0"/>
              <a:t>Justice Scalia's believed this would lead to a </a:t>
            </a:r>
            <a:r>
              <a:rPr lang="en-US" dirty="0" err="1" smtClean="0"/>
              <a:t>Taj</a:t>
            </a:r>
            <a:r>
              <a:rPr lang="en-US" dirty="0" smtClean="0"/>
              <a:t> </a:t>
            </a:r>
            <a:r>
              <a:rPr lang="en-US" dirty="0" err="1" smtClean="0"/>
              <a:t>Mahal</a:t>
            </a:r>
            <a:r>
              <a:rPr lang="en-US" dirty="0" smtClean="0"/>
              <a:t> of unintended consequences.</a:t>
            </a:r>
          </a:p>
          <a:p>
            <a:pPr lvl="1" eaLnBrk="1" hangingPunct="1"/>
            <a:r>
              <a:rPr lang="en-US" dirty="0" smtClean="0"/>
              <a:t>It has clogged the DC District Courts.</a:t>
            </a:r>
            <a:endParaRPr lang="en-US" dirty="0" smtClean="0"/>
          </a:p>
        </p:txBody>
      </p:sp>
    </p:spTree>
    <p:extLst>
      <p:ext uri="{BB962C8B-B14F-4D97-AF65-F5344CB8AC3E}">
        <p14:creationId xmlns:p14="http://schemas.microsoft.com/office/powerpoint/2010/main" val="35737005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6B8A242-AABE-4921-870B-0ADA2407ABC3}" type="slidenum">
              <a:rPr lang="en-US" smtClean="0"/>
              <a:pPr/>
              <a:t>39</a:t>
            </a:fld>
            <a:endParaRPr lang="en-US" smtClean="0"/>
          </a:p>
        </p:txBody>
      </p:sp>
      <p:sp>
        <p:nvSpPr>
          <p:cNvPr id="44035" name="Rectangle 2"/>
          <p:cNvSpPr>
            <a:spLocks noGrp="1" noChangeArrowheads="1"/>
          </p:cNvSpPr>
          <p:nvPr>
            <p:ph type="title"/>
          </p:nvPr>
        </p:nvSpPr>
        <p:spPr/>
        <p:txBody>
          <a:bodyPr/>
          <a:lstStyle/>
          <a:p>
            <a:pPr eaLnBrk="1" hangingPunct="1"/>
            <a:r>
              <a:rPr lang="en-US" smtClean="0"/>
              <a:t>FOIA Exemptions</a:t>
            </a:r>
          </a:p>
        </p:txBody>
      </p:sp>
      <p:sp>
        <p:nvSpPr>
          <p:cNvPr id="44036" name="Rectangle 3"/>
          <p:cNvSpPr>
            <a:spLocks noGrp="1" noChangeArrowheads="1"/>
          </p:cNvSpPr>
          <p:nvPr>
            <p:ph type="body" idx="1"/>
          </p:nvPr>
        </p:nvSpPr>
        <p:spPr/>
        <p:txBody>
          <a:bodyPr/>
          <a:lstStyle/>
          <a:p>
            <a:pPr eaLnBrk="1" hangingPunct="1"/>
            <a:r>
              <a:rPr lang="en-US" smtClean="0"/>
              <a:t>There are 9 classes of documents that the agency may refuse to produce</a:t>
            </a:r>
          </a:p>
          <a:p>
            <a:pPr lvl="1" eaLnBrk="1" hangingPunct="1"/>
            <a:r>
              <a:rPr lang="en-US" smtClean="0"/>
              <a:t>This is a discretionary decision unless other law further restricts disclosure</a:t>
            </a:r>
          </a:p>
          <a:p>
            <a:pPr lvl="1" eaLnBrk="1" hangingPunct="1"/>
            <a:r>
              <a:rPr lang="en-US" smtClean="0"/>
              <a:t>For example, there are additional laws protecting trade secrets and classified materials</a:t>
            </a:r>
          </a:p>
        </p:txBody>
      </p:sp>
    </p:spTree>
    <p:extLst>
      <p:ext uri="{BB962C8B-B14F-4D97-AF65-F5344CB8AC3E}">
        <p14:creationId xmlns:p14="http://schemas.microsoft.com/office/powerpoint/2010/main" val="16993788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D7101FB0-0D11-4E06-83A5-A7E0844274BA}" type="slidenum">
              <a:rPr lang="en-US" smtClean="0"/>
              <a:pPr/>
              <a:t>4</a:t>
            </a:fld>
            <a:endParaRPr lang="en-US" smtClean="0"/>
          </a:p>
        </p:txBody>
      </p:sp>
      <p:sp>
        <p:nvSpPr>
          <p:cNvPr id="6147" name="Rectangle 2"/>
          <p:cNvSpPr>
            <a:spLocks noGrp="1" noChangeArrowheads="1"/>
          </p:cNvSpPr>
          <p:nvPr>
            <p:ph type="title"/>
          </p:nvPr>
        </p:nvSpPr>
        <p:spPr/>
        <p:txBody>
          <a:bodyPr/>
          <a:lstStyle/>
          <a:p>
            <a:pPr eaLnBrk="1" hangingPunct="1"/>
            <a:r>
              <a:rPr lang="en-US" smtClean="0"/>
              <a:t>Countervailing Interest in Privacy</a:t>
            </a:r>
          </a:p>
        </p:txBody>
      </p:sp>
      <p:sp>
        <p:nvSpPr>
          <p:cNvPr id="6148" name="Rectangle 3"/>
          <p:cNvSpPr>
            <a:spLocks noGrp="1" noChangeArrowheads="1"/>
          </p:cNvSpPr>
          <p:nvPr>
            <p:ph type="body" idx="1"/>
          </p:nvPr>
        </p:nvSpPr>
        <p:spPr/>
        <p:txBody>
          <a:bodyPr/>
          <a:lstStyle/>
          <a:p>
            <a:pPr eaLnBrk="1" hangingPunct="1"/>
            <a:r>
              <a:rPr lang="en-US" smtClean="0"/>
              <a:t>At the same time, the welfare of the Nation or the rights of individuals may require that some documents not be made available.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458E4C1-22BE-4D27-9E2E-F81A80939979}" type="slidenum">
              <a:rPr lang="en-US" smtClean="0"/>
              <a:pPr/>
              <a:t>40</a:t>
            </a:fld>
            <a:endParaRPr lang="en-US" smtClean="0"/>
          </a:p>
        </p:txBody>
      </p:sp>
      <p:sp>
        <p:nvSpPr>
          <p:cNvPr id="45059" name="Rectangle 2"/>
          <p:cNvSpPr>
            <a:spLocks noGrp="1" noChangeArrowheads="1"/>
          </p:cNvSpPr>
          <p:nvPr>
            <p:ph type="title"/>
          </p:nvPr>
        </p:nvSpPr>
        <p:spPr/>
        <p:txBody>
          <a:bodyPr/>
          <a:lstStyle/>
          <a:p>
            <a:pPr eaLnBrk="1" hangingPunct="1"/>
            <a:r>
              <a:rPr lang="en-US" smtClean="0"/>
              <a:t>Reverse FOIA - </a:t>
            </a:r>
            <a:r>
              <a:rPr lang="en-US" i="1" smtClean="0"/>
              <a:t>Chrysler Corp. v. Brown</a:t>
            </a:r>
          </a:p>
        </p:txBody>
      </p:sp>
      <p:sp>
        <p:nvSpPr>
          <p:cNvPr id="45060" name="Rectangle 3"/>
          <p:cNvSpPr>
            <a:spLocks noGrp="1" noChangeArrowheads="1"/>
          </p:cNvSpPr>
          <p:nvPr>
            <p:ph type="body" idx="1"/>
          </p:nvPr>
        </p:nvSpPr>
        <p:spPr/>
        <p:txBody>
          <a:bodyPr/>
          <a:lstStyle/>
          <a:p>
            <a:pPr eaLnBrk="1" hangingPunct="1">
              <a:lnSpc>
                <a:spcPct val="80000"/>
              </a:lnSpc>
            </a:pPr>
            <a:r>
              <a:rPr lang="en-US" smtClean="0"/>
              <a:t>What did Chrysler try to enjoin?</a:t>
            </a:r>
          </a:p>
          <a:p>
            <a:pPr eaLnBrk="1" hangingPunct="1">
              <a:lnSpc>
                <a:spcPct val="80000"/>
              </a:lnSpc>
            </a:pPr>
            <a:r>
              <a:rPr lang="en-US" smtClean="0"/>
              <a:t>Does the APA create a direct right to enjoin such disclosures?</a:t>
            </a:r>
          </a:p>
          <a:p>
            <a:pPr eaLnBrk="1" hangingPunct="1">
              <a:lnSpc>
                <a:spcPct val="80000"/>
              </a:lnSpc>
            </a:pPr>
            <a:r>
              <a:rPr lang="en-US" smtClean="0"/>
              <a:t>How could the APA be used to support the injunction?</a:t>
            </a:r>
          </a:p>
          <a:p>
            <a:pPr eaLnBrk="1" hangingPunct="1">
              <a:lnSpc>
                <a:spcPct val="80000"/>
              </a:lnSpc>
            </a:pPr>
            <a:r>
              <a:rPr lang="en-US" smtClean="0"/>
              <a:t>What is the best argument for blocking release?</a:t>
            </a:r>
          </a:p>
          <a:p>
            <a:pPr lvl="1" eaLnBrk="1" hangingPunct="1">
              <a:lnSpc>
                <a:spcPct val="80000"/>
              </a:lnSpc>
            </a:pPr>
            <a:r>
              <a:rPr lang="en-US" smtClean="0"/>
              <a:t>If that fails, you are left with arbitrary and capricious - hard to make</a:t>
            </a:r>
          </a:p>
        </p:txBody>
      </p:sp>
    </p:spTree>
    <p:extLst>
      <p:ext uri="{BB962C8B-B14F-4D97-AF65-F5344CB8AC3E}">
        <p14:creationId xmlns:p14="http://schemas.microsoft.com/office/powerpoint/2010/main" val="11731148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3F02008-9442-4AA8-86DB-0CFEED41A04B}" type="slidenum">
              <a:rPr lang="en-US" smtClean="0"/>
              <a:pPr/>
              <a:t>41</a:t>
            </a:fld>
            <a:endParaRPr lang="en-US" smtClean="0"/>
          </a:p>
        </p:txBody>
      </p:sp>
      <p:sp>
        <p:nvSpPr>
          <p:cNvPr id="46083" name="Rectangle 2"/>
          <p:cNvSpPr>
            <a:spLocks noGrp="1" noChangeArrowheads="1"/>
          </p:cNvSpPr>
          <p:nvPr>
            <p:ph type="title"/>
          </p:nvPr>
        </p:nvSpPr>
        <p:spPr/>
        <p:txBody>
          <a:bodyPr/>
          <a:lstStyle/>
          <a:p>
            <a:pPr eaLnBrk="1" hangingPunct="1"/>
            <a:r>
              <a:rPr lang="en-US" dirty="0" smtClean="0"/>
              <a:t>E.O. 12600 - Response to the </a:t>
            </a:r>
            <a:r>
              <a:rPr lang="en-US" i="1" dirty="0" smtClean="0"/>
              <a:t>Chrysler v. Brown</a:t>
            </a:r>
            <a:r>
              <a:rPr lang="en-US" dirty="0" smtClean="0"/>
              <a:t> Case</a:t>
            </a:r>
          </a:p>
        </p:txBody>
      </p:sp>
      <p:sp>
        <p:nvSpPr>
          <p:cNvPr id="46084" name="Rectangle 3"/>
          <p:cNvSpPr>
            <a:spLocks noGrp="1" noChangeArrowheads="1"/>
          </p:cNvSpPr>
          <p:nvPr>
            <p:ph type="body" idx="1"/>
          </p:nvPr>
        </p:nvSpPr>
        <p:spPr/>
        <p:txBody>
          <a:bodyPr/>
          <a:lstStyle/>
          <a:p>
            <a:pPr eaLnBrk="1" hangingPunct="1">
              <a:lnSpc>
                <a:spcPct val="90000"/>
              </a:lnSpc>
            </a:pPr>
            <a:r>
              <a:rPr lang="en-US" sz="2800" dirty="0" smtClean="0"/>
              <a:t> E.O. 12600 generally requires agencies to notify people who have given confidential commercial information to the government when the information has been requested under the FOIA.  </a:t>
            </a:r>
          </a:p>
          <a:p>
            <a:pPr eaLnBrk="1" hangingPunct="1">
              <a:lnSpc>
                <a:spcPct val="90000"/>
              </a:lnSpc>
            </a:pPr>
            <a:r>
              <a:rPr lang="en-US" sz="2800" dirty="0" smtClean="0"/>
              <a:t>In addition, E.O. 12600 gives the person who provided the information a chance to explain to the agency why the information should be withheld.  </a:t>
            </a:r>
          </a:p>
          <a:p>
            <a:pPr eaLnBrk="1" hangingPunct="1">
              <a:lnSpc>
                <a:spcPct val="90000"/>
              </a:lnSpc>
            </a:pPr>
            <a:r>
              <a:rPr lang="en-US" sz="2800" dirty="0" smtClean="0"/>
              <a:t>Like most executive orders, E.O. 12600 says that it is not intended to create any judicially enforceable private rights. </a:t>
            </a:r>
          </a:p>
        </p:txBody>
      </p:sp>
    </p:spTree>
    <p:extLst>
      <p:ext uri="{BB962C8B-B14F-4D97-AF65-F5344CB8AC3E}">
        <p14:creationId xmlns:p14="http://schemas.microsoft.com/office/powerpoint/2010/main" val="23493053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353D717A-D88F-4704-9CA2-3220537ED935}" type="slidenum">
              <a:rPr lang="en-US" smtClean="0"/>
              <a:pPr/>
              <a:t>42</a:t>
            </a:fld>
            <a:endParaRPr lang="en-US" smtClean="0"/>
          </a:p>
        </p:txBody>
      </p:sp>
      <p:sp>
        <p:nvSpPr>
          <p:cNvPr id="47107" name="Rectangle 2"/>
          <p:cNvSpPr>
            <a:spLocks noGrp="1" noChangeArrowheads="1"/>
          </p:cNvSpPr>
          <p:nvPr>
            <p:ph type="title"/>
          </p:nvPr>
        </p:nvSpPr>
        <p:spPr/>
        <p:txBody>
          <a:bodyPr/>
          <a:lstStyle/>
          <a:p>
            <a:pPr eaLnBrk="1" hangingPunct="1"/>
            <a:r>
              <a:rPr lang="en-US" smtClean="0"/>
              <a:t>What if the Agency Does Not Want to Admit the Document Exists?</a:t>
            </a:r>
          </a:p>
        </p:txBody>
      </p:sp>
      <p:sp>
        <p:nvSpPr>
          <p:cNvPr id="47108" name="Rectangle 3"/>
          <p:cNvSpPr>
            <a:spLocks noGrp="1" noChangeArrowheads="1"/>
          </p:cNvSpPr>
          <p:nvPr>
            <p:ph type="body" idx="1"/>
          </p:nvPr>
        </p:nvSpPr>
        <p:spPr/>
        <p:txBody>
          <a:bodyPr>
            <a:normAutofit fontScale="92500"/>
          </a:bodyPr>
          <a:lstStyle/>
          <a:p>
            <a:pPr eaLnBrk="1" hangingPunct="1">
              <a:lnSpc>
                <a:spcPct val="90000"/>
              </a:lnSpc>
              <a:defRPr/>
            </a:pPr>
            <a:r>
              <a:rPr lang="en-US" dirty="0" smtClean="0"/>
              <a:t>Ordinarily, any proper request must receive an answer stating whether there is any responsive information, even if the requested information is exempt from disclosure. </a:t>
            </a:r>
          </a:p>
          <a:p>
            <a:pPr eaLnBrk="1" hangingPunct="1">
              <a:lnSpc>
                <a:spcPct val="90000"/>
              </a:lnSpc>
              <a:defRPr/>
            </a:pPr>
            <a:r>
              <a:rPr lang="en-US" dirty="0" smtClean="0"/>
              <a:t>In some narrow circumstances, acknowledgement of the existence of a record can produce consequences similar to those resulting from disclosure of the record itself.</a:t>
            </a:r>
          </a:p>
          <a:p>
            <a:pPr lvl="1" eaLnBrk="1" hangingPunct="1">
              <a:lnSpc>
                <a:spcPct val="90000"/>
              </a:lnSpc>
              <a:defRPr/>
            </a:pPr>
            <a:r>
              <a:rPr lang="en-US" dirty="0" smtClean="0"/>
              <a:t>Admitting you have a record about a confidential informant would give away the identity</a:t>
            </a:r>
          </a:p>
        </p:txBody>
      </p:sp>
    </p:spTree>
    <p:extLst>
      <p:ext uri="{BB962C8B-B14F-4D97-AF65-F5344CB8AC3E}">
        <p14:creationId xmlns:p14="http://schemas.microsoft.com/office/powerpoint/2010/main" val="18802151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A345366-5E8D-4250-94D1-A3FA2B6CB178}" type="slidenum">
              <a:rPr lang="en-US" smtClean="0"/>
              <a:pPr/>
              <a:t>43</a:t>
            </a:fld>
            <a:endParaRPr lang="en-US" smtClean="0"/>
          </a:p>
        </p:txBody>
      </p:sp>
      <p:sp>
        <p:nvSpPr>
          <p:cNvPr id="48131" name="Rectangle 2"/>
          <p:cNvSpPr>
            <a:spLocks noGrp="1" noChangeArrowheads="1"/>
          </p:cNvSpPr>
          <p:nvPr>
            <p:ph type="title"/>
          </p:nvPr>
        </p:nvSpPr>
        <p:spPr/>
        <p:txBody>
          <a:bodyPr/>
          <a:lstStyle/>
          <a:p>
            <a:pPr eaLnBrk="1" hangingPunct="1"/>
            <a:r>
              <a:rPr lang="en-US" smtClean="0"/>
              <a:t>What if You Ask for an Excluded Record?</a:t>
            </a:r>
          </a:p>
        </p:txBody>
      </p:sp>
      <p:sp>
        <p:nvSpPr>
          <p:cNvPr id="48132" name="Rectangle 3"/>
          <p:cNvSpPr>
            <a:spLocks noGrp="1" noChangeArrowheads="1"/>
          </p:cNvSpPr>
          <p:nvPr>
            <p:ph type="body" idx="1"/>
          </p:nvPr>
        </p:nvSpPr>
        <p:spPr>
          <a:xfrm>
            <a:off x="457200" y="2017713"/>
            <a:ext cx="8497888" cy="4383087"/>
          </a:xfrm>
        </p:spPr>
        <p:txBody>
          <a:bodyPr/>
          <a:lstStyle/>
          <a:p>
            <a:pPr eaLnBrk="1" hangingPunct="1">
              <a:lnSpc>
                <a:spcPct val="90000"/>
              </a:lnSpc>
            </a:pPr>
            <a:r>
              <a:rPr lang="en-US" smtClean="0"/>
              <a:t>The exclusions allow an agency to treat certain exempt records as if the records were not subject to the FOIA. </a:t>
            </a:r>
          </a:p>
          <a:p>
            <a:pPr eaLnBrk="1" hangingPunct="1">
              <a:lnSpc>
                <a:spcPct val="90000"/>
              </a:lnSpc>
            </a:pPr>
            <a:r>
              <a:rPr lang="en-US" smtClean="0"/>
              <a:t>An agency is not required to confirm the existence of these records. </a:t>
            </a:r>
          </a:p>
          <a:p>
            <a:pPr eaLnBrk="1" hangingPunct="1">
              <a:lnSpc>
                <a:spcPct val="90000"/>
              </a:lnSpc>
            </a:pPr>
            <a:r>
              <a:rPr lang="en-US" smtClean="0"/>
              <a:t>If these records are requested, the agency may respond that there are no disclosable records responsive to the request.</a:t>
            </a:r>
          </a:p>
          <a:p>
            <a:pPr lvl="1" eaLnBrk="1" hangingPunct="1">
              <a:lnSpc>
                <a:spcPct val="90000"/>
              </a:lnSpc>
            </a:pPr>
            <a:r>
              <a:rPr lang="en-US" smtClean="0"/>
              <a:t>Glomar response - next slide</a:t>
            </a:r>
          </a:p>
        </p:txBody>
      </p:sp>
    </p:spTree>
    <p:extLst>
      <p:ext uri="{BB962C8B-B14F-4D97-AF65-F5344CB8AC3E}">
        <p14:creationId xmlns:p14="http://schemas.microsoft.com/office/powerpoint/2010/main" val="36509603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EEB18BF-7790-4F19-B9F6-EB7C68CEE65E}" type="slidenum">
              <a:rPr lang="en-US" smtClean="0"/>
              <a:pPr/>
              <a:t>44</a:t>
            </a:fld>
            <a:endParaRPr lang="en-US" smtClean="0"/>
          </a:p>
        </p:txBody>
      </p:sp>
      <p:sp>
        <p:nvSpPr>
          <p:cNvPr id="49155" name="Rectangle 2"/>
          <p:cNvSpPr>
            <a:spLocks noGrp="1" noChangeArrowheads="1"/>
          </p:cNvSpPr>
          <p:nvPr>
            <p:ph type="title"/>
          </p:nvPr>
        </p:nvSpPr>
        <p:spPr/>
        <p:txBody>
          <a:bodyPr/>
          <a:lstStyle/>
          <a:p>
            <a:pPr eaLnBrk="1" hangingPunct="1"/>
            <a:r>
              <a:rPr lang="en-US" smtClean="0"/>
              <a:t>Glomar Response</a:t>
            </a:r>
          </a:p>
        </p:txBody>
      </p:sp>
      <p:sp>
        <p:nvSpPr>
          <p:cNvPr id="49156" name="Rectangle 3"/>
          <p:cNvSpPr>
            <a:spLocks noGrp="1" noChangeArrowheads="1"/>
          </p:cNvSpPr>
          <p:nvPr>
            <p:ph type="body" idx="1"/>
          </p:nvPr>
        </p:nvSpPr>
        <p:spPr/>
        <p:txBody>
          <a:bodyPr/>
          <a:lstStyle/>
          <a:p>
            <a:pPr eaLnBrk="1" hangingPunct="1">
              <a:lnSpc>
                <a:spcPct val="80000"/>
              </a:lnSpc>
            </a:pPr>
            <a:r>
              <a:rPr lang="en-US" sz="2400" smtClean="0"/>
              <a:t>"As you may know, a "Glomar" response is an agency's express refusal even to confirm or deny the existence of any records responsive to a FOIA request. This type of response was first judicially recognized in the national security context. Phillippi v. CIA, 546 F.2d 1009, 1013 (D.C. Cir. 1976) (raising issue of whether CIA could refuse to confirm or deny its ties to Howard Hughes' submarine retrieval ship, the Glomar Explorer). Although the "Glomarization" principle originated in a FOIA exemption (1) case, it can be applied in cases involving other FOIA exemptions as well, in particular privacy exemptions (6) and (7)(C). </a:t>
            </a:r>
          </a:p>
          <a:p>
            <a:pPr eaLnBrk="1" hangingPunct="1">
              <a:lnSpc>
                <a:spcPct val="80000"/>
              </a:lnSpc>
            </a:pPr>
            <a:r>
              <a:rPr lang="en-US" sz="2400" smtClean="0"/>
              <a:t>A "Glomar" response can be justified only when the confirmation or denial of the existence of responsive records would, in and of itself, reveal exempt information. (DOJ memo)</a:t>
            </a:r>
          </a:p>
          <a:p>
            <a:pPr eaLnBrk="1" hangingPunct="1">
              <a:lnSpc>
                <a:spcPct val="80000"/>
              </a:lnSpc>
            </a:pPr>
            <a:r>
              <a:rPr lang="en-US" sz="2400" smtClean="0"/>
              <a:t>A proposed reg would let the government lie about the records.</a:t>
            </a:r>
          </a:p>
        </p:txBody>
      </p:sp>
    </p:spTree>
    <p:extLst>
      <p:ext uri="{BB962C8B-B14F-4D97-AF65-F5344CB8AC3E}">
        <p14:creationId xmlns:p14="http://schemas.microsoft.com/office/powerpoint/2010/main" val="4670952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B6676337-13E6-4863-8B4F-DC2C786B5B0D}" type="slidenum">
              <a:rPr lang="en-US" smtClean="0"/>
              <a:pPr/>
              <a:t>45</a:t>
            </a:fld>
            <a:endParaRPr lang="en-US" smtClean="0"/>
          </a:p>
        </p:txBody>
      </p:sp>
      <p:sp>
        <p:nvSpPr>
          <p:cNvPr id="50179" name="Rectangle 2"/>
          <p:cNvSpPr>
            <a:spLocks noGrp="1" noChangeArrowheads="1"/>
          </p:cNvSpPr>
          <p:nvPr>
            <p:ph type="title"/>
          </p:nvPr>
        </p:nvSpPr>
        <p:spPr/>
        <p:txBody>
          <a:bodyPr/>
          <a:lstStyle/>
          <a:p>
            <a:pPr eaLnBrk="1" hangingPunct="1"/>
            <a:r>
              <a:rPr lang="en-US" smtClean="0"/>
              <a:t>Exemption 1.--Classified Documents </a:t>
            </a:r>
          </a:p>
        </p:txBody>
      </p:sp>
      <p:sp>
        <p:nvSpPr>
          <p:cNvPr id="50180" name="Rectangle 3"/>
          <p:cNvSpPr>
            <a:spLocks noGrp="1" noChangeArrowheads="1"/>
          </p:cNvSpPr>
          <p:nvPr>
            <p:ph type="body" idx="1"/>
          </p:nvPr>
        </p:nvSpPr>
        <p:spPr/>
        <p:txBody>
          <a:bodyPr/>
          <a:lstStyle/>
          <a:p>
            <a:pPr eaLnBrk="1" hangingPunct="1"/>
            <a:r>
              <a:rPr lang="en-US" dirty="0" smtClean="0"/>
              <a:t>The first FOIA exemption permits the withholding of properly classified documents. Information may be classified in the interest of national defense or foreign policy. </a:t>
            </a:r>
          </a:p>
          <a:p>
            <a:pPr lvl="1" eaLnBrk="1" hangingPunct="1"/>
            <a:r>
              <a:rPr lang="en-US" dirty="0" smtClean="0"/>
              <a:t>Classification is a pure executive decision, and is generally </a:t>
            </a:r>
            <a:r>
              <a:rPr lang="en-US" dirty="0" err="1" smtClean="0"/>
              <a:t>unappealable</a:t>
            </a:r>
            <a:r>
              <a:rPr lang="en-US" dirty="0" smtClean="0"/>
              <a:t>. </a:t>
            </a:r>
          </a:p>
          <a:p>
            <a:pPr eaLnBrk="1" hangingPunct="1"/>
            <a:r>
              <a:rPr lang="en-US" dirty="0" smtClean="0"/>
              <a:t>The government will often refuse to confirm or deny if the record even exists.</a:t>
            </a:r>
          </a:p>
        </p:txBody>
      </p:sp>
    </p:spTree>
    <p:extLst>
      <p:ext uri="{BB962C8B-B14F-4D97-AF65-F5344CB8AC3E}">
        <p14:creationId xmlns:p14="http://schemas.microsoft.com/office/powerpoint/2010/main" val="11966669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49B764BB-700E-460F-95CF-4A84378CDEE1}" type="slidenum">
              <a:rPr lang="en-US" smtClean="0"/>
              <a:pPr/>
              <a:t>46</a:t>
            </a:fld>
            <a:endParaRPr lang="en-US" smtClean="0"/>
          </a:p>
        </p:txBody>
      </p:sp>
      <p:sp>
        <p:nvSpPr>
          <p:cNvPr id="51203" name="Rectangle 2"/>
          <p:cNvSpPr>
            <a:spLocks noGrp="1" noChangeArrowheads="1"/>
          </p:cNvSpPr>
          <p:nvPr>
            <p:ph type="title"/>
          </p:nvPr>
        </p:nvSpPr>
        <p:spPr/>
        <p:txBody>
          <a:bodyPr/>
          <a:lstStyle/>
          <a:p>
            <a:pPr eaLnBrk="1" hangingPunct="1"/>
            <a:r>
              <a:rPr lang="en-US" smtClean="0"/>
              <a:t>Exemption 2.--Internal Personnel Rules and Practices</a:t>
            </a:r>
          </a:p>
        </p:txBody>
      </p:sp>
      <p:sp>
        <p:nvSpPr>
          <p:cNvPr id="50180" name="Rectangle 3"/>
          <p:cNvSpPr>
            <a:spLocks noGrp="1" noChangeArrowheads="1"/>
          </p:cNvSpPr>
          <p:nvPr>
            <p:ph type="body" idx="1"/>
          </p:nvPr>
        </p:nvSpPr>
        <p:spPr/>
        <p:txBody>
          <a:bodyPr>
            <a:normAutofit fontScale="85000" lnSpcReduction="20000"/>
          </a:bodyPr>
          <a:lstStyle/>
          <a:p>
            <a:pPr eaLnBrk="1" hangingPunct="1">
              <a:defRPr/>
            </a:pPr>
            <a:r>
              <a:rPr lang="en-US" dirty="0"/>
              <a:t>The second FOIA exemption covers matters that are related solely to an agency's internal personnel rules and practices. </a:t>
            </a:r>
          </a:p>
          <a:p>
            <a:pPr eaLnBrk="1" hangingPunct="1">
              <a:lnSpc>
                <a:spcPct val="90000"/>
              </a:lnSpc>
              <a:defRPr/>
            </a:pPr>
            <a:r>
              <a:rPr lang="en-US" dirty="0"/>
              <a:t>Information relating to personnel rules or internal agency practices is exempt if it is a administrative matter that does not affect the   public</a:t>
            </a:r>
          </a:p>
          <a:p>
            <a:pPr eaLnBrk="1" hangingPunct="1">
              <a:lnSpc>
                <a:spcPct val="90000"/>
              </a:lnSpc>
              <a:defRPr/>
            </a:pPr>
            <a:r>
              <a:rPr lang="en-US" dirty="0"/>
              <a:t>An internal administrative manual can be exempt if disclosure would risk circumvention of law or agency regulations</a:t>
            </a:r>
          </a:p>
          <a:p>
            <a:pPr eaLnBrk="1" hangingPunct="1">
              <a:lnSpc>
                <a:spcPct val="90000"/>
              </a:lnSpc>
              <a:defRPr/>
            </a:pPr>
            <a:r>
              <a:rPr lang="en-US" dirty="0"/>
              <a:t>In order to fall into this category, the material will normally have to regulate internal agency conduct rather than public behavior.</a:t>
            </a:r>
          </a:p>
          <a:p>
            <a:pPr lvl="1" eaLnBrk="1" hangingPunct="1">
              <a:lnSpc>
                <a:spcPct val="90000"/>
              </a:lnSpc>
              <a:defRPr/>
            </a:pPr>
            <a:r>
              <a:rPr lang="en-US" dirty="0"/>
              <a:t>IRS Audit </a:t>
            </a:r>
            <a:r>
              <a:rPr lang="en-US" dirty="0" smtClean="0"/>
              <a:t>guidelines</a:t>
            </a:r>
            <a:endParaRPr lang="en-US" dirty="0"/>
          </a:p>
        </p:txBody>
      </p:sp>
    </p:spTree>
    <p:extLst>
      <p:ext uri="{BB962C8B-B14F-4D97-AF65-F5344CB8AC3E}">
        <p14:creationId xmlns:p14="http://schemas.microsoft.com/office/powerpoint/2010/main" val="93129396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7F48BA9-827C-4EE6-A99F-611B2EF61EC0}" type="slidenum">
              <a:rPr lang="en-US" smtClean="0"/>
              <a:pPr/>
              <a:t>47</a:t>
            </a:fld>
            <a:endParaRPr lang="en-US" smtClean="0"/>
          </a:p>
        </p:txBody>
      </p:sp>
      <p:sp>
        <p:nvSpPr>
          <p:cNvPr id="52227" name="Rectangle 2"/>
          <p:cNvSpPr>
            <a:spLocks noGrp="1" noChangeArrowheads="1"/>
          </p:cNvSpPr>
          <p:nvPr>
            <p:ph type="title"/>
          </p:nvPr>
        </p:nvSpPr>
        <p:spPr/>
        <p:txBody>
          <a:bodyPr/>
          <a:lstStyle/>
          <a:p>
            <a:r>
              <a:rPr lang="en-US" smtClean="0"/>
              <a:t>Exemption 3.--Information Exempt Under Other Laws </a:t>
            </a:r>
          </a:p>
        </p:txBody>
      </p:sp>
      <p:sp>
        <p:nvSpPr>
          <p:cNvPr id="52228" name="Rectangle 3"/>
          <p:cNvSpPr>
            <a:spLocks noGrp="1" noChangeArrowheads="1"/>
          </p:cNvSpPr>
          <p:nvPr>
            <p:ph type="body" idx="1"/>
          </p:nvPr>
        </p:nvSpPr>
        <p:spPr/>
        <p:txBody>
          <a:bodyPr/>
          <a:lstStyle/>
          <a:p>
            <a:pPr>
              <a:lnSpc>
                <a:spcPct val="90000"/>
              </a:lnSpc>
            </a:pPr>
            <a:r>
              <a:rPr lang="en-US" sz="2800" smtClean="0"/>
              <a:t>The third exemption incorporates into the FOIA other laws that restrict the availability of information. </a:t>
            </a:r>
          </a:p>
          <a:p>
            <a:pPr lvl="1">
              <a:lnSpc>
                <a:spcPct val="90000"/>
              </a:lnSpc>
            </a:pPr>
            <a:r>
              <a:rPr lang="en-US" sz="2800" smtClean="0"/>
              <a:t> (A) requires that the matters be withheld from the public in such a manner as to leave no discretion on the issue, or </a:t>
            </a:r>
          </a:p>
          <a:p>
            <a:pPr lvl="1">
              <a:lnSpc>
                <a:spcPct val="90000"/>
              </a:lnSpc>
            </a:pPr>
            <a:r>
              <a:rPr lang="en-US" sz="2800" smtClean="0"/>
              <a:t>(B) establishes particular criteria for withholding or refers to particular types of matters to be withheld. IRS records are one example</a:t>
            </a:r>
          </a:p>
          <a:p>
            <a:pPr>
              <a:lnSpc>
                <a:spcPct val="90000"/>
              </a:lnSpc>
            </a:pPr>
            <a:r>
              <a:rPr lang="en-US" sz="2800" smtClean="0"/>
              <a:t>This is the real exemption - the agency cannot waive non-FOIA protections</a:t>
            </a:r>
          </a:p>
        </p:txBody>
      </p:sp>
    </p:spTree>
    <p:extLst>
      <p:ext uri="{BB962C8B-B14F-4D97-AF65-F5344CB8AC3E}">
        <p14:creationId xmlns:p14="http://schemas.microsoft.com/office/powerpoint/2010/main" val="122951144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FDC4961-379A-49EC-A6C2-6409315DEBB9}" type="slidenum">
              <a:rPr lang="en-US" smtClean="0"/>
              <a:pPr/>
              <a:t>48</a:t>
            </a:fld>
            <a:endParaRPr lang="en-US" smtClean="0"/>
          </a:p>
        </p:txBody>
      </p:sp>
      <p:sp>
        <p:nvSpPr>
          <p:cNvPr id="53251" name="Rectangle 2"/>
          <p:cNvSpPr>
            <a:spLocks noGrp="1" noChangeArrowheads="1"/>
          </p:cNvSpPr>
          <p:nvPr>
            <p:ph type="title"/>
          </p:nvPr>
        </p:nvSpPr>
        <p:spPr/>
        <p:txBody>
          <a:bodyPr/>
          <a:lstStyle/>
          <a:p>
            <a:r>
              <a:rPr lang="en-US" smtClean="0"/>
              <a:t>Exemption 4.--Confidential Business Information </a:t>
            </a:r>
          </a:p>
        </p:txBody>
      </p:sp>
      <p:sp>
        <p:nvSpPr>
          <p:cNvPr id="53252" name="Rectangle 3"/>
          <p:cNvSpPr>
            <a:spLocks noGrp="1" noChangeArrowheads="1"/>
          </p:cNvSpPr>
          <p:nvPr>
            <p:ph type="body" idx="1"/>
          </p:nvPr>
        </p:nvSpPr>
        <p:spPr>
          <a:xfrm>
            <a:off x="304800" y="2017713"/>
            <a:ext cx="8650288" cy="4383087"/>
          </a:xfrm>
        </p:spPr>
        <p:txBody>
          <a:bodyPr/>
          <a:lstStyle/>
          <a:p>
            <a:pPr>
              <a:lnSpc>
                <a:spcPct val="90000"/>
              </a:lnSpc>
            </a:pPr>
            <a:r>
              <a:rPr lang="en-US" sz="2800" smtClean="0"/>
              <a:t>Trade secrets and commercial or financial information obtained from a person and privileged or confidential. </a:t>
            </a:r>
          </a:p>
          <a:p>
            <a:pPr>
              <a:lnSpc>
                <a:spcPct val="90000"/>
              </a:lnSpc>
            </a:pPr>
            <a:r>
              <a:rPr lang="en-US" sz="2800" smtClean="0"/>
              <a:t>Trade secrets</a:t>
            </a:r>
          </a:p>
          <a:p>
            <a:pPr lvl="1">
              <a:lnSpc>
                <a:spcPct val="90000"/>
              </a:lnSpc>
            </a:pPr>
            <a:r>
              <a:rPr lang="en-US" sz="2800" smtClean="0"/>
              <a:t>Restatement - secret information used in a business to give a competitive advantage</a:t>
            </a:r>
          </a:p>
          <a:p>
            <a:pPr lvl="1">
              <a:lnSpc>
                <a:spcPct val="90000"/>
              </a:lnSpc>
            </a:pPr>
            <a:r>
              <a:rPr lang="en-US" sz="2800" smtClean="0"/>
              <a:t>D.C. Circuit - limits further to means of production - secret formulas and processes, not marketing or financial information</a:t>
            </a:r>
          </a:p>
          <a:p>
            <a:pPr lvl="1">
              <a:lnSpc>
                <a:spcPct val="90000"/>
              </a:lnSpc>
            </a:pPr>
            <a:r>
              <a:rPr lang="en-US" sz="2800" smtClean="0"/>
              <a:t>If the info is a trade secret, it ends the inquiry and it is protected by statute - much faster and cheaper</a:t>
            </a:r>
          </a:p>
        </p:txBody>
      </p:sp>
    </p:spTree>
    <p:extLst>
      <p:ext uri="{BB962C8B-B14F-4D97-AF65-F5344CB8AC3E}">
        <p14:creationId xmlns:p14="http://schemas.microsoft.com/office/powerpoint/2010/main" val="355761244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D0AC240-C081-4815-B0DB-6C6000D33E5F}" type="slidenum">
              <a:rPr lang="en-US" smtClean="0"/>
              <a:pPr/>
              <a:t>49</a:t>
            </a:fld>
            <a:endParaRPr lang="en-US" smtClean="0"/>
          </a:p>
        </p:txBody>
      </p:sp>
      <p:sp>
        <p:nvSpPr>
          <p:cNvPr id="54275" name="Rectangle 2"/>
          <p:cNvSpPr>
            <a:spLocks noGrp="1" noChangeArrowheads="1"/>
          </p:cNvSpPr>
          <p:nvPr>
            <p:ph type="title"/>
          </p:nvPr>
        </p:nvSpPr>
        <p:spPr/>
        <p:txBody>
          <a:bodyPr/>
          <a:lstStyle/>
          <a:p>
            <a:r>
              <a:rPr lang="en-US" smtClean="0"/>
              <a:t>Exemption 5.--Internal Government Communications</a:t>
            </a:r>
          </a:p>
        </p:txBody>
      </p:sp>
      <p:sp>
        <p:nvSpPr>
          <p:cNvPr id="54276" name="Rectangle 3"/>
          <p:cNvSpPr>
            <a:spLocks noGrp="1" noChangeArrowheads="1"/>
          </p:cNvSpPr>
          <p:nvPr>
            <p:ph type="body" idx="1"/>
          </p:nvPr>
        </p:nvSpPr>
        <p:spPr>
          <a:xfrm>
            <a:off x="457200" y="2017713"/>
            <a:ext cx="8497888" cy="4459287"/>
          </a:xfrm>
        </p:spPr>
        <p:txBody>
          <a:bodyPr/>
          <a:lstStyle/>
          <a:p>
            <a:pPr>
              <a:lnSpc>
                <a:spcPct val="90000"/>
              </a:lnSpc>
            </a:pPr>
            <a:r>
              <a:rPr lang="en-US" smtClean="0"/>
              <a:t>The FOIA's fifth exemption applies to internal government documents that would not be available in litigation against the agency. </a:t>
            </a:r>
          </a:p>
          <a:p>
            <a:pPr lvl="1">
              <a:lnSpc>
                <a:spcPct val="90000"/>
              </a:lnSpc>
            </a:pPr>
            <a:r>
              <a:rPr lang="en-US" smtClean="0"/>
              <a:t>Includes lawyer client privilege</a:t>
            </a:r>
          </a:p>
          <a:p>
            <a:pPr>
              <a:lnSpc>
                <a:spcPct val="90000"/>
              </a:lnSpc>
            </a:pPr>
            <a:r>
              <a:rPr lang="en-US" smtClean="0"/>
              <a:t>Also recognizes the "deliberation process or executive privilege" which is reserved to the government</a:t>
            </a:r>
          </a:p>
          <a:p>
            <a:pPr lvl="1">
              <a:lnSpc>
                <a:spcPct val="90000"/>
              </a:lnSpc>
            </a:pPr>
            <a:r>
              <a:rPr lang="en-US" smtClean="0"/>
              <a:t>The right of government decisionmakers to get advice without fear of it becoming public</a:t>
            </a:r>
          </a:p>
        </p:txBody>
      </p:sp>
    </p:spTree>
    <p:extLst>
      <p:ext uri="{BB962C8B-B14F-4D97-AF65-F5344CB8AC3E}">
        <p14:creationId xmlns:p14="http://schemas.microsoft.com/office/powerpoint/2010/main" val="9354660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FA1D981B-DF3E-4FF5-BFC1-C0EAAFD7F6A9}" type="slidenum">
              <a:rPr lang="en-US" smtClean="0"/>
              <a:pPr/>
              <a:t>5</a:t>
            </a:fld>
            <a:endParaRPr lang="en-US" smtClean="0"/>
          </a:p>
        </p:txBody>
      </p:sp>
      <p:sp>
        <p:nvSpPr>
          <p:cNvPr id="7171" name="Rectangle 2"/>
          <p:cNvSpPr>
            <a:spLocks noGrp="1" noChangeArrowheads="1"/>
          </p:cNvSpPr>
          <p:nvPr>
            <p:ph type="title"/>
          </p:nvPr>
        </p:nvSpPr>
        <p:spPr/>
        <p:txBody>
          <a:bodyPr/>
          <a:lstStyle/>
          <a:p>
            <a:pPr eaLnBrk="1" hangingPunct="1"/>
            <a:r>
              <a:rPr lang="en-US" smtClean="0"/>
              <a:t>National Security</a:t>
            </a:r>
          </a:p>
        </p:txBody>
      </p:sp>
      <p:sp>
        <p:nvSpPr>
          <p:cNvPr id="7172" name="Rectangle 3"/>
          <p:cNvSpPr>
            <a:spLocks noGrp="1" noChangeArrowheads="1"/>
          </p:cNvSpPr>
          <p:nvPr>
            <p:ph type="body" idx="1"/>
          </p:nvPr>
        </p:nvSpPr>
        <p:spPr/>
        <p:txBody>
          <a:bodyPr/>
          <a:lstStyle/>
          <a:p>
            <a:pPr eaLnBrk="1" hangingPunct="1"/>
            <a:r>
              <a:rPr lang="en-US" smtClean="0"/>
              <a:t>As long as threats to peace exist, for example, there must be military secrets.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5DA90D42-1D3D-4236-9124-4107BDD0DCCB}" type="slidenum">
              <a:rPr lang="en-US" smtClean="0"/>
              <a:pPr/>
              <a:t>50</a:t>
            </a:fld>
            <a:endParaRPr lang="en-US" smtClean="0"/>
          </a:p>
        </p:txBody>
      </p:sp>
      <p:sp>
        <p:nvSpPr>
          <p:cNvPr id="55299" name="Rectangle 2"/>
          <p:cNvSpPr>
            <a:spLocks noGrp="1" noChangeArrowheads="1"/>
          </p:cNvSpPr>
          <p:nvPr>
            <p:ph type="title"/>
          </p:nvPr>
        </p:nvSpPr>
        <p:spPr/>
        <p:txBody>
          <a:bodyPr/>
          <a:lstStyle/>
          <a:p>
            <a:r>
              <a:rPr lang="en-US" smtClean="0"/>
              <a:t>Exemption 6.--Personal Privacy</a:t>
            </a:r>
          </a:p>
        </p:txBody>
      </p:sp>
      <p:sp>
        <p:nvSpPr>
          <p:cNvPr id="55300" name="Rectangle 3"/>
          <p:cNvSpPr>
            <a:spLocks noGrp="1" noChangeArrowheads="1"/>
          </p:cNvSpPr>
          <p:nvPr>
            <p:ph type="body" idx="1"/>
          </p:nvPr>
        </p:nvSpPr>
        <p:spPr/>
        <p:txBody>
          <a:bodyPr/>
          <a:lstStyle/>
          <a:p>
            <a:r>
              <a:rPr lang="en-US" smtClean="0"/>
              <a:t>The sixth exemption covers personnel, medical, and similar files the disclosure of which would constitute a clearly unwarranted invasion of personal privacy. </a:t>
            </a:r>
          </a:p>
        </p:txBody>
      </p:sp>
    </p:spTree>
    <p:extLst>
      <p:ext uri="{BB962C8B-B14F-4D97-AF65-F5344CB8AC3E}">
        <p14:creationId xmlns:p14="http://schemas.microsoft.com/office/powerpoint/2010/main" val="33608965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F76A043-652F-4B0F-B792-BB2AEDA78234}" type="slidenum">
              <a:rPr lang="en-US" smtClean="0"/>
              <a:pPr/>
              <a:t>51</a:t>
            </a:fld>
            <a:endParaRPr lang="en-US" smtClean="0"/>
          </a:p>
        </p:txBody>
      </p:sp>
      <p:sp>
        <p:nvSpPr>
          <p:cNvPr id="56323" name="Rectangle 2"/>
          <p:cNvSpPr>
            <a:spLocks noGrp="1" noChangeArrowheads="1"/>
          </p:cNvSpPr>
          <p:nvPr>
            <p:ph type="title"/>
          </p:nvPr>
        </p:nvSpPr>
        <p:spPr/>
        <p:txBody>
          <a:bodyPr/>
          <a:lstStyle/>
          <a:p>
            <a:r>
              <a:rPr lang="en-US" smtClean="0"/>
              <a:t>Exemption 7.--Law Enforcement</a:t>
            </a:r>
          </a:p>
        </p:txBody>
      </p:sp>
      <p:sp>
        <p:nvSpPr>
          <p:cNvPr id="56324" name="Rectangle 3"/>
          <p:cNvSpPr>
            <a:spLocks noGrp="1" noChangeArrowheads="1"/>
          </p:cNvSpPr>
          <p:nvPr>
            <p:ph type="body" idx="1"/>
          </p:nvPr>
        </p:nvSpPr>
        <p:spPr/>
        <p:txBody>
          <a:bodyPr/>
          <a:lstStyle/>
          <a:p>
            <a:r>
              <a:rPr lang="en-US" smtClean="0"/>
              <a:t>The seventh exemption allows agencies to withhold law enforcement records in order to protect the law enforcement process from interference. </a:t>
            </a:r>
          </a:p>
        </p:txBody>
      </p:sp>
    </p:spTree>
    <p:extLst>
      <p:ext uri="{BB962C8B-B14F-4D97-AF65-F5344CB8AC3E}">
        <p14:creationId xmlns:p14="http://schemas.microsoft.com/office/powerpoint/2010/main" val="22604243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BACB760-894A-4840-8508-A4519980230F}" type="slidenum">
              <a:rPr lang="en-US" smtClean="0"/>
              <a:pPr/>
              <a:t>52</a:t>
            </a:fld>
            <a:endParaRPr lang="en-US" smtClean="0"/>
          </a:p>
        </p:txBody>
      </p:sp>
      <p:sp>
        <p:nvSpPr>
          <p:cNvPr id="57347" name="Rectangle 2"/>
          <p:cNvSpPr>
            <a:spLocks noGrp="1" noChangeArrowheads="1"/>
          </p:cNvSpPr>
          <p:nvPr>
            <p:ph type="title"/>
          </p:nvPr>
        </p:nvSpPr>
        <p:spPr/>
        <p:txBody>
          <a:bodyPr/>
          <a:lstStyle/>
          <a:p>
            <a:r>
              <a:rPr lang="en-US" smtClean="0"/>
              <a:t>Exemption 8.--Financial Institutions </a:t>
            </a:r>
          </a:p>
        </p:txBody>
      </p:sp>
      <p:sp>
        <p:nvSpPr>
          <p:cNvPr id="57348" name="Rectangle 3"/>
          <p:cNvSpPr>
            <a:spLocks noGrp="1" noChangeArrowheads="1"/>
          </p:cNvSpPr>
          <p:nvPr>
            <p:ph type="body" idx="1"/>
          </p:nvPr>
        </p:nvSpPr>
        <p:spPr/>
        <p:txBody>
          <a:bodyPr/>
          <a:lstStyle/>
          <a:p>
            <a:r>
              <a:rPr lang="en-US" smtClean="0"/>
              <a:t>The eighth exemption protects information that is contained in or related to examination, operating, or condition reports prepared by or for a bank supervisory agency such as the Federal Deposit Insurance Corporation, the Federal Reserve, or similar agencies.</a:t>
            </a:r>
          </a:p>
        </p:txBody>
      </p:sp>
    </p:spTree>
    <p:extLst>
      <p:ext uri="{BB962C8B-B14F-4D97-AF65-F5344CB8AC3E}">
        <p14:creationId xmlns:p14="http://schemas.microsoft.com/office/powerpoint/2010/main" val="123860330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03C4A2D1-9DDC-4417-9FE3-A8D098183A8F}" type="slidenum">
              <a:rPr lang="en-US" smtClean="0"/>
              <a:pPr/>
              <a:t>53</a:t>
            </a:fld>
            <a:endParaRPr lang="en-US" smtClean="0"/>
          </a:p>
        </p:txBody>
      </p:sp>
      <p:sp>
        <p:nvSpPr>
          <p:cNvPr id="58371" name="Rectangle 2"/>
          <p:cNvSpPr>
            <a:spLocks noGrp="1" noChangeArrowheads="1"/>
          </p:cNvSpPr>
          <p:nvPr>
            <p:ph type="title"/>
          </p:nvPr>
        </p:nvSpPr>
        <p:spPr/>
        <p:txBody>
          <a:bodyPr/>
          <a:lstStyle/>
          <a:p>
            <a:r>
              <a:rPr lang="en-US" smtClean="0"/>
              <a:t>Exemption 9.--Geological Information </a:t>
            </a:r>
          </a:p>
        </p:txBody>
      </p:sp>
      <p:sp>
        <p:nvSpPr>
          <p:cNvPr id="58372" name="Rectangle 3"/>
          <p:cNvSpPr>
            <a:spLocks noGrp="1" noChangeArrowheads="1"/>
          </p:cNvSpPr>
          <p:nvPr>
            <p:ph type="body" idx="1"/>
          </p:nvPr>
        </p:nvSpPr>
        <p:spPr/>
        <p:txBody>
          <a:bodyPr/>
          <a:lstStyle/>
          <a:p>
            <a:r>
              <a:rPr lang="en-US" smtClean="0"/>
              <a:t>The ninth FOIA exemption covers geological and geophysical information, data, and maps about wells. </a:t>
            </a:r>
          </a:p>
        </p:txBody>
      </p:sp>
    </p:spTree>
    <p:extLst>
      <p:ext uri="{BB962C8B-B14F-4D97-AF65-F5344CB8AC3E}">
        <p14:creationId xmlns:p14="http://schemas.microsoft.com/office/powerpoint/2010/main" val="172492093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AD91F1B-08E8-4A48-B39F-AD015392F877}" type="slidenum">
              <a:rPr lang="en-US" smtClean="0"/>
              <a:pPr/>
              <a:t>54</a:t>
            </a:fld>
            <a:endParaRPr lang="en-US" smtClean="0"/>
          </a:p>
        </p:txBody>
      </p:sp>
      <p:sp>
        <p:nvSpPr>
          <p:cNvPr id="59395" name="Rectangle 2"/>
          <p:cNvSpPr>
            <a:spLocks noGrp="1" noChangeArrowheads="1"/>
          </p:cNvSpPr>
          <p:nvPr>
            <p:ph type="title"/>
          </p:nvPr>
        </p:nvSpPr>
        <p:spPr/>
        <p:txBody>
          <a:bodyPr/>
          <a:lstStyle/>
          <a:p>
            <a:pPr eaLnBrk="1" hangingPunct="1"/>
            <a:r>
              <a:rPr lang="en-US" smtClean="0"/>
              <a:t>The Privacy Act - Access to Your Own Records</a:t>
            </a:r>
          </a:p>
        </p:txBody>
      </p:sp>
      <p:sp>
        <p:nvSpPr>
          <p:cNvPr id="59396" name="Rectangle 3"/>
          <p:cNvSpPr>
            <a:spLocks noGrp="1" noChangeArrowheads="1"/>
          </p:cNvSpPr>
          <p:nvPr>
            <p:ph type="body" idx="1"/>
          </p:nvPr>
        </p:nvSpPr>
        <p:spPr/>
        <p:txBody>
          <a:bodyPr/>
          <a:lstStyle/>
          <a:p>
            <a:pPr eaLnBrk="1" hangingPunct="1">
              <a:lnSpc>
                <a:spcPct val="90000"/>
              </a:lnSpc>
            </a:pPr>
            <a:r>
              <a:rPr lang="en-US" sz="2800" smtClean="0"/>
              <a:t>The Privacy Act of 1974 provides safeguards against an invasion of privacy through the misuse of records by Federal agencies. </a:t>
            </a:r>
          </a:p>
          <a:p>
            <a:pPr eaLnBrk="1" hangingPunct="1">
              <a:lnSpc>
                <a:spcPct val="90000"/>
              </a:lnSpc>
            </a:pPr>
            <a:r>
              <a:rPr lang="en-US" sz="2800" smtClean="0"/>
              <a:t>In general, the act allows a citizen to learn how records are collected, maintained, used, and disseminated by the Federal Government. </a:t>
            </a:r>
          </a:p>
          <a:p>
            <a:pPr eaLnBrk="1" hangingPunct="1">
              <a:lnSpc>
                <a:spcPct val="90000"/>
              </a:lnSpc>
            </a:pPr>
            <a:r>
              <a:rPr lang="en-US" sz="2800" smtClean="0"/>
              <a:t>The act also permits an individual to gain access to most personal information maintained by Federal agencies and to seek amendment of any inaccurate, incomplete, untimely, or irrelevant information. </a:t>
            </a:r>
          </a:p>
        </p:txBody>
      </p:sp>
    </p:spTree>
    <p:extLst>
      <p:ext uri="{BB962C8B-B14F-4D97-AF65-F5344CB8AC3E}">
        <p14:creationId xmlns:p14="http://schemas.microsoft.com/office/powerpoint/2010/main" val="305602028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661C50C2-D10B-45D8-8821-E0823B7E9753}" type="slidenum">
              <a:rPr lang="en-US" smtClean="0"/>
              <a:pPr/>
              <a:t>55</a:t>
            </a:fld>
            <a:endParaRPr lang="en-US" smtClean="0"/>
          </a:p>
        </p:txBody>
      </p:sp>
      <p:sp>
        <p:nvSpPr>
          <p:cNvPr id="60419" name="Rectangle 2"/>
          <p:cNvSpPr>
            <a:spLocks noGrp="1" noChangeArrowheads="1"/>
          </p:cNvSpPr>
          <p:nvPr>
            <p:ph type="title"/>
          </p:nvPr>
        </p:nvSpPr>
        <p:spPr/>
        <p:txBody>
          <a:bodyPr/>
          <a:lstStyle/>
          <a:p>
            <a:pPr eaLnBrk="1" hangingPunct="1"/>
            <a:r>
              <a:rPr lang="en-US" smtClean="0"/>
              <a:t>Can You Just Ask for All of Records the Government Has on You?</a:t>
            </a:r>
          </a:p>
        </p:txBody>
      </p:sp>
      <p:sp>
        <p:nvSpPr>
          <p:cNvPr id="60420" name="Rectangle 3"/>
          <p:cNvSpPr>
            <a:spLocks noGrp="1" noChangeArrowheads="1"/>
          </p:cNvSpPr>
          <p:nvPr>
            <p:ph type="body" idx="1"/>
          </p:nvPr>
        </p:nvSpPr>
        <p:spPr/>
        <p:txBody>
          <a:bodyPr/>
          <a:lstStyle/>
          <a:p>
            <a:pPr eaLnBrk="1" hangingPunct="1"/>
            <a:r>
              <a:rPr lang="en-US" smtClean="0"/>
              <a:t>There is no central index of Federal Government records about individuals. </a:t>
            </a:r>
          </a:p>
          <a:p>
            <a:pPr lvl="1" eaLnBrk="1" hangingPunct="1"/>
            <a:r>
              <a:rPr lang="en-US" smtClean="0"/>
              <a:t>Not as true post-9/11, but you will not get anything held under national security powers</a:t>
            </a:r>
          </a:p>
          <a:p>
            <a:pPr eaLnBrk="1" hangingPunct="1"/>
            <a:r>
              <a:rPr lang="en-US" smtClean="0"/>
              <a:t>An individual who wants to inspect records about himself or herself must first identify which agency has the records. </a:t>
            </a:r>
          </a:p>
        </p:txBody>
      </p:sp>
    </p:spTree>
    <p:extLst>
      <p:ext uri="{BB962C8B-B14F-4D97-AF65-F5344CB8AC3E}">
        <p14:creationId xmlns:p14="http://schemas.microsoft.com/office/powerpoint/2010/main" val="169615589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75113AA1-D4CA-48A8-85A0-C4CDBD9DA3BC}" type="slidenum">
              <a:rPr lang="en-US" smtClean="0"/>
              <a:pPr/>
              <a:t>56</a:t>
            </a:fld>
            <a:endParaRPr lang="en-US" smtClean="0"/>
          </a:p>
        </p:txBody>
      </p:sp>
      <p:sp>
        <p:nvSpPr>
          <p:cNvPr id="62467" name="Rectangle 2"/>
          <p:cNvSpPr>
            <a:spLocks noGrp="1" noChangeArrowheads="1"/>
          </p:cNvSpPr>
          <p:nvPr>
            <p:ph type="title"/>
          </p:nvPr>
        </p:nvSpPr>
        <p:spPr/>
        <p:txBody>
          <a:bodyPr/>
          <a:lstStyle/>
          <a:p>
            <a:pPr eaLnBrk="1" hangingPunct="1"/>
            <a:r>
              <a:rPr lang="en-US" smtClean="0"/>
              <a:t>Getting Other People’s Records</a:t>
            </a:r>
          </a:p>
        </p:txBody>
      </p:sp>
      <p:sp>
        <p:nvSpPr>
          <p:cNvPr id="62468" name="Rectangle 3"/>
          <p:cNvSpPr>
            <a:spLocks noGrp="1" noChangeArrowheads="1"/>
          </p:cNvSpPr>
          <p:nvPr>
            <p:ph type="body" idx="1"/>
          </p:nvPr>
        </p:nvSpPr>
        <p:spPr>
          <a:xfrm>
            <a:off x="457200" y="2017713"/>
            <a:ext cx="8497888" cy="4535487"/>
          </a:xfrm>
        </p:spPr>
        <p:txBody>
          <a:bodyPr/>
          <a:lstStyle/>
          <a:p>
            <a:pPr eaLnBrk="1" hangingPunct="1"/>
            <a:r>
              <a:rPr lang="en-US" sz="2800" smtClean="0"/>
              <a:t>A request for access under the Privacy Act can only be made by the subject of the record. </a:t>
            </a:r>
          </a:p>
          <a:p>
            <a:pPr eaLnBrk="1" hangingPunct="1"/>
            <a:r>
              <a:rPr lang="en-US" sz="2800" smtClean="0"/>
              <a:t>An individual cannot make a request under the Privacy Act for a record about another person. </a:t>
            </a:r>
          </a:p>
          <a:p>
            <a:pPr lvl="1" eaLnBrk="1" hangingPunct="1"/>
            <a:r>
              <a:rPr lang="en-US" sz="2800" smtClean="0"/>
              <a:t>The only exception is for a parent or legal guardian who may request records on behalf of a minor or a person who has been declared incompetent. </a:t>
            </a:r>
          </a:p>
          <a:p>
            <a:pPr eaLnBrk="1" hangingPunct="1"/>
            <a:r>
              <a:rPr lang="en-US" sz="2800" smtClean="0"/>
              <a:t>It is a crime to knowingly and willfully request or obtain records under the Privacy Act under false pretenses.</a:t>
            </a:r>
          </a:p>
        </p:txBody>
      </p:sp>
    </p:spTree>
    <p:extLst>
      <p:ext uri="{BB962C8B-B14F-4D97-AF65-F5344CB8AC3E}">
        <p14:creationId xmlns:p14="http://schemas.microsoft.com/office/powerpoint/2010/main" val="54279878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BBF0B499-BE21-4BEB-AD5A-B0F503D7394C}" type="slidenum">
              <a:rPr lang="en-US" smtClean="0"/>
              <a:pPr/>
              <a:t>57</a:t>
            </a:fld>
            <a:endParaRPr lang="en-US" smtClean="0"/>
          </a:p>
        </p:txBody>
      </p:sp>
      <p:sp>
        <p:nvSpPr>
          <p:cNvPr id="63491" name="Rectangle 2"/>
          <p:cNvSpPr>
            <a:spLocks noGrp="1" noChangeArrowheads="1"/>
          </p:cNvSpPr>
          <p:nvPr>
            <p:ph type="title"/>
          </p:nvPr>
        </p:nvSpPr>
        <p:spPr/>
        <p:txBody>
          <a:bodyPr/>
          <a:lstStyle/>
          <a:p>
            <a:pPr eaLnBrk="1" hangingPunct="1"/>
            <a:r>
              <a:rPr lang="en-US" smtClean="0"/>
              <a:t>Which Act Applies?</a:t>
            </a:r>
          </a:p>
        </p:txBody>
      </p:sp>
      <p:sp>
        <p:nvSpPr>
          <p:cNvPr id="63492" name="Rectangle 3"/>
          <p:cNvSpPr>
            <a:spLocks noGrp="1" noChangeArrowheads="1"/>
          </p:cNvSpPr>
          <p:nvPr>
            <p:ph type="body" idx="1"/>
          </p:nvPr>
        </p:nvSpPr>
        <p:spPr/>
        <p:txBody>
          <a:bodyPr/>
          <a:lstStyle/>
          <a:p>
            <a:pPr eaLnBrk="1" hangingPunct="1"/>
            <a:r>
              <a:rPr lang="en-US" smtClean="0"/>
              <a:t>Do FOIA and the Privacy Act overlap?</a:t>
            </a:r>
          </a:p>
          <a:p>
            <a:pPr eaLnBrk="1" hangingPunct="1"/>
            <a:r>
              <a:rPr lang="en-US" smtClean="0"/>
              <a:t>Which should you cite when requesting records?</a:t>
            </a:r>
          </a:p>
        </p:txBody>
      </p:sp>
    </p:spTree>
    <p:extLst>
      <p:ext uri="{BB962C8B-B14F-4D97-AF65-F5344CB8AC3E}">
        <p14:creationId xmlns:p14="http://schemas.microsoft.com/office/powerpoint/2010/main" val="264008260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r>
              <a:rPr lang="en-US" smtClean="0"/>
              <a:t>Open Meetings Laws</a:t>
            </a:r>
          </a:p>
        </p:txBody>
      </p:sp>
      <p:sp>
        <p:nvSpPr>
          <p:cNvPr id="64515" name="Content Placeholder 2"/>
          <p:cNvSpPr>
            <a:spLocks noGrp="1"/>
          </p:cNvSpPr>
          <p:nvPr>
            <p:ph idx="1"/>
          </p:nvPr>
        </p:nvSpPr>
        <p:spPr/>
        <p:txBody>
          <a:bodyPr/>
          <a:lstStyle/>
          <a:p>
            <a:endParaRPr lang="en-US" smtClean="0"/>
          </a:p>
        </p:txBody>
      </p:sp>
      <p:sp>
        <p:nvSpPr>
          <p:cNvPr id="64516" name="Slide Number Placeholder 3"/>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49FF6905-AACD-4B37-B609-63EF757434A0}" type="slidenum">
              <a:rPr lang="en-US" smtClean="0"/>
              <a:pPr/>
              <a:t>58</a:t>
            </a:fld>
            <a:endParaRPr lang="en-US" smtClean="0"/>
          </a:p>
        </p:txBody>
      </p:sp>
    </p:spTree>
    <p:extLst>
      <p:ext uri="{BB962C8B-B14F-4D97-AF65-F5344CB8AC3E}">
        <p14:creationId xmlns:p14="http://schemas.microsoft.com/office/powerpoint/2010/main" val="81889022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BFD5606C-65F2-4D18-B6C6-A2B5A34DCEAA}" type="slidenum">
              <a:rPr lang="en-US" smtClean="0"/>
              <a:pPr/>
              <a:t>59</a:t>
            </a:fld>
            <a:endParaRPr lang="en-US" smtClean="0"/>
          </a:p>
        </p:txBody>
      </p:sp>
      <p:sp>
        <p:nvSpPr>
          <p:cNvPr id="65539" name="Rectangle 2"/>
          <p:cNvSpPr>
            <a:spLocks noGrp="1" noChangeArrowheads="1"/>
          </p:cNvSpPr>
          <p:nvPr>
            <p:ph type="title"/>
          </p:nvPr>
        </p:nvSpPr>
        <p:spPr/>
        <p:txBody>
          <a:bodyPr/>
          <a:lstStyle/>
          <a:p>
            <a:pPr eaLnBrk="1" hangingPunct="1"/>
            <a:r>
              <a:rPr lang="en-US" smtClean="0"/>
              <a:t>Sunshine/Open Meeting Acts</a:t>
            </a:r>
          </a:p>
        </p:txBody>
      </p:sp>
      <p:sp>
        <p:nvSpPr>
          <p:cNvPr id="65540" name="Rectangle 3"/>
          <p:cNvSpPr>
            <a:spLocks noGrp="1" noChangeArrowheads="1"/>
          </p:cNvSpPr>
          <p:nvPr>
            <p:ph type="body" idx="1"/>
          </p:nvPr>
        </p:nvSpPr>
        <p:spPr/>
        <p:txBody>
          <a:bodyPr/>
          <a:lstStyle/>
          <a:p>
            <a:pPr eaLnBrk="1" hangingPunct="1"/>
            <a:r>
              <a:rPr lang="en-US" smtClean="0"/>
              <a:t>Why have these laws?</a:t>
            </a:r>
          </a:p>
          <a:p>
            <a:pPr eaLnBrk="1" hangingPunct="1"/>
            <a:r>
              <a:rPr lang="en-US" smtClean="0"/>
              <a:t>What are the benefits?</a:t>
            </a:r>
          </a:p>
          <a:p>
            <a:pPr eaLnBrk="1" hangingPunct="1"/>
            <a:r>
              <a:rPr lang="en-US" smtClean="0"/>
              <a:t>What are the costs?</a:t>
            </a:r>
          </a:p>
          <a:p>
            <a:pPr eaLnBrk="1" hangingPunct="1"/>
            <a:r>
              <a:rPr lang="en-US" smtClean="0"/>
              <a:t>What does a Baton Rouge School Board meeting look like?</a:t>
            </a:r>
          </a:p>
          <a:p>
            <a:pPr eaLnBrk="1" hangingPunct="1"/>
            <a:r>
              <a:rPr lang="en-US" smtClean="0"/>
              <a:t>How does it affect University hiring?</a:t>
            </a:r>
          </a:p>
          <a:p>
            <a:pPr eaLnBrk="1" hangingPunct="1"/>
            <a:r>
              <a:rPr lang="en-US" smtClean="0"/>
              <a:t>State business development?</a:t>
            </a:r>
          </a:p>
        </p:txBody>
      </p:sp>
    </p:spTree>
    <p:extLst>
      <p:ext uri="{BB962C8B-B14F-4D97-AF65-F5344CB8AC3E}">
        <p14:creationId xmlns:p14="http://schemas.microsoft.com/office/powerpoint/2010/main" val="3183676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66C62FB6-0D86-4251-9C3C-729B901249CA}" type="slidenum">
              <a:rPr lang="en-US" smtClean="0"/>
              <a:pPr/>
              <a:t>6</a:t>
            </a:fld>
            <a:endParaRPr lang="en-US" smtClean="0"/>
          </a:p>
        </p:txBody>
      </p:sp>
      <p:sp>
        <p:nvSpPr>
          <p:cNvPr id="8195" name="Rectangle 2"/>
          <p:cNvSpPr>
            <a:spLocks noGrp="1" noChangeArrowheads="1"/>
          </p:cNvSpPr>
          <p:nvPr>
            <p:ph type="title"/>
          </p:nvPr>
        </p:nvSpPr>
        <p:spPr/>
        <p:txBody>
          <a:bodyPr/>
          <a:lstStyle/>
          <a:p>
            <a:pPr eaLnBrk="1" hangingPunct="1"/>
            <a:r>
              <a:rPr lang="en-US" smtClean="0"/>
              <a:t>Citizen Complaints and Information</a:t>
            </a:r>
          </a:p>
        </p:txBody>
      </p:sp>
      <p:sp>
        <p:nvSpPr>
          <p:cNvPr id="8196" name="Rectangle 3"/>
          <p:cNvSpPr>
            <a:spLocks noGrp="1" noChangeArrowheads="1"/>
          </p:cNvSpPr>
          <p:nvPr>
            <p:ph type="body" idx="1"/>
          </p:nvPr>
        </p:nvSpPr>
        <p:spPr/>
        <p:txBody>
          <a:bodyPr/>
          <a:lstStyle/>
          <a:p>
            <a:pPr eaLnBrk="1" hangingPunct="1"/>
            <a:r>
              <a:rPr lang="en-US" smtClean="0"/>
              <a:t>A citizen must be able in confidence to complain to his Government and to provide information, just as he is -- and should be -- free to confide in the press without fear of reprisal or of being required to reveal or discuss his sources.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D138832F-27DF-4ED6-8D3C-1497FB61BBBE}" type="slidenum">
              <a:rPr lang="en-US" smtClean="0"/>
              <a:pPr/>
              <a:t>60</a:t>
            </a:fld>
            <a:endParaRPr lang="en-US" smtClean="0"/>
          </a:p>
        </p:txBody>
      </p:sp>
      <p:sp>
        <p:nvSpPr>
          <p:cNvPr id="66563" name="Rectangle 2"/>
          <p:cNvSpPr>
            <a:spLocks noGrp="1" noChangeArrowheads="1"/>
          </p:cNvSpPr>
          <p:nvPr>
            <p:ph type="title"/>
          </p:nvPr>
        </p:nvSpPr>
        <p:spPr/>
        <p:txBody>
          <a:bodyPr/>
          <a:lstStyle/>
          <a:p>
            <a:pPr eaLnBrk="1" hangingPunct="1"/>
            <a:r>
              <a:rPr lang="en-US" smtClean="0"/>
              <a:t>State vs. Federal Law</a:t>
            </a:r>
          </a:p>
        </p:txBody>
      </p:sp>
      <p:sp>
        <p:nvSpPr>
          <p:cNvPr id="66564" name="Rectangle 3"/>
          <p:cNvSpPr>
            <a:spLocks noGrp="1" noChangeArrowheads="1"/>
          </p:cNvSpPr>
          <p:nvPr>
            <p:ph type="body" idx="1"/>
          </p:nvPr>
        </p:nvSpPr>
        <p:spPr/>
        <p:txBody>
          <a:bodyPr/>
          <a:lstStyle/>
          <a:p>
            <a:pPr eaLnBrk="1" hangingPunct="1"/>
            <a:r>
              <a:rPr lang="en-US" smtClean="0"/>
              <a:t>How broad are the state laws as compared to the federal law?</a:t>
            </a:r>
          </a:p>
          <a:p>
            <a:pPr eaLnBrk="1" hangingPunct="1"/>
            <a:r>
              <a:rPr lang="en-US" smtClean="0"/>
              <a:t>Federal law has 10 exemptions</a:t>
            </a:r>
          </a:p>
          <a:p>
            <a:pPr lvl="1" eaLnBrk="1" hangingPunct="1"/>
            <a:r>
              <a:rPr lang="en-US" smtClean="0">
                <a:hlinkClick r:id="rId2"/>
              </a:rPr>
              <a:t>Federal law and exemptions</a:t>
            </a:r>
            <a:endParaRPr lang="en-US" smtClean="0"/>
          </a:p>
          <a:p>
            <a:pPr eaLnBrk="1" hangingPunct="1"/>
            <a:r>
              <a:rPr lang="en-US" smtClean="0"/>
              <a:t>Most of the states are broader, i.e., reach more meetings.</a:t>
            </a:r>
          </a:p>
        </p:txBody>
      </p:sp>
    </p:spTree>
    <p:extLst>
      <p:ext uri="{BB962C8B-B14F-4D97-AF65-F5344CB8AC3E}">
        <p14:creationId xmlns:p14="http://schemas.microsoft.com/office/powerpoint/2010/main" val="425630132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9294EEE-4AC5-44AF-BD91-1E55A3A9F4A7}" type="slidenum">
              <a:rPr lang="en-US" smtClean="0"/>
              <a:pPr/>
              <a:t>61</a:t>
            </a:fld>
            <a:endParaRPr lang="en-US" smtClean="0"/>
          </a:p>
        </p:txBody>
      </p:sp>
      <p:sp>
        <p:nvSpPr>
          <p:cNvPr id="67587" name="Rectangle 2"/>
          <p:cNvSpPr>
            <a:spLocks noGrp="1" noChangeArrowheads="1"/>
          </p:cNvSpPr>
          <p:nvPr>
            <p:ph type="title"/>
          </p:nvPr>
        </p:nvSpPr>
        <p:spPr/>
        <p:txBody>
          <a:bodyPr/>
          <a:lstStyle/>
          <a:p>
            <a:pPr eaLnBrk="1" hangingPunct="1">
              <a:lnSpc>
                <a:spcPct val="80000"/>
              </a:lnSpc>
            </a:pPr>
            <a:r>
              <a:rPr lang="en-US" smtClean="0"/>
              <a:t>What is a meeting?</a:t>
            </a:r>
          </a:p>
        </p:txBody>
      </p:sp>
      <p:sp>
        <p:nvSpPr>
          <p:cNvPr id="67588" name="Rectangle 3"/>
          <p:cNvSpPr>
            <a:spLocks noGrp="1" noChangeArrowheads="1"/>
          </p:cNvSpPr>
          <p:nvPr>
            <p:ph type="body" idx="1"/>
          </p:nvPr>
        </p:nvSpPr>
        <p:spPr/>
        <p:txBody>
          <a:bodyPr/>
          <a:lstStyle/>
          <a:p>
            <a:pPr eaLnBrk="1" hangingPunct="1">
              <a:lnSpc>
                <a:spcPct val="80000"/>
              </a:lnSpc>
            </a:pPr>
            <a:r>
              <a:rPr lang="en-US" smtClean="0"/>
              <a:t>Why is this a critical definition?</a:t>
            </a:r>
          </a:p>
          <a:p>
            <a:pPr eaLnBrk="1" hangingPunct="1">
              <a:lnSpc>
                <a:spcPct val="80000"/>
              </a:lnSpc>
            </a:pPr>
            <a:r>
              <a:rPr lang="en-US" smtClean="0"/>
              <a:t>What did the Moberg case find?</a:t>
            </a:r>
          </a:p>
          <a:p>
            <a:pPr lvl="1" eaLnBrk="1" hangingPunct="1">
              <a:lnSpc>
                <a:spcPct val="80000"/>
              </a:lnSpc>
            </a:pPr>
            <a:r>
              <a:rPr lang="en-US" smtClean="0"/>
              <a:t>The Moberg case found that the critical definition was whether there was a quorum present of either the governing body or its committees, unless it was a social or chance gathering</a:t>
            </a:r>
          </a:p>
          <a:p>
            <a:pPr lvl="1" eaLnBrk="1" hangingPunct="1">
              <a:lnSpc>
                <a:spcPct val="80000"/>
              </a:lnSpc>
            </a:pPr>
            <a:r>
              <a:rPr lang="en-US" smtClean="0"/>
              <a:t>Could you set the quorum very high, assuming you could ever get them together when you needed to act?</a:t>
            </a:r>
          </a:p>
        </p:txBody>
      </p:sp>
    </p:spTree>
    <p:extLst>
      <p:ext uri="{BB962C8B-B14F-4D97-AF65-F5344CB8AC3E}">
        <p14:creationId xmlns:p14="http://schemas.microsoft.com/office/powerpoint/2010/main" val="391048471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66D3639D-9937-41FA-A1C2-4E8188D8DF07}" type="slidenum">
              <a:rPr lang="en-US" smtClean="0"/>
              <a:pPr/>
              <a:t>62</a:t>
            </a:fld>
            <a:endParaRPr lang="en-US" smtClean="0"/>
          </a:p>
        </p:txBody>
      </p:sp>
      <p:sp>
        <p:nvSpPr>
          <p:cNvPr id="68611" name="Rectangle 2"/>
          <p:cNvSpPr>
            <a:spLocks noGrp="1" noChangeArrowheads="1"/>
          </p:cNvSpPr>
          <p:nvPr>
            <p:ph type="title"/>
          </p:nvPr>
        </p:nvSpPr>
        <p:spPr/>
        <p:txBody>
          <a:bodyPr/>
          <a:lstStyle/>
          <a:p>
            <a:pPr eaLnBrk="1" hangingPunct="1"/>
            <a:r>
              <a:rPr lang="en-US" smtClean="0"/>
              <a:t>How do agencies try to get around Sunshine acts?</a:t>
            </a:r>
          </a:p>
        </p:txBody>
      </p:sp>
      <p:sp>
        <p:nvSpPr>
          <p:cNvPr id="68612" name="Rectangle 3"/>
          <p:cNvSpPr>
            <a:spLocks noGrp="1" noChangeArrowheads="1"/>
          </p:cNvSpPr>
          <p:nvPr>
            <p:ph type="body" idx="1"/>
          </p:nvPr>
        </p:nvSpPr>
        <p:spPr/>
        <p:txBody>
          <a:bodyPr/>
          <a:lstStyle/>
          <a:p>
            <a:pPr eaLnBrk="1" hangingPunct="1"/>
            <a:r>
              <a:rPr lang="en-US" smtClean="0"/>
              <a:t>Work off written documents - remember the exemption for intra-agency memos?</a:t>
            </a:r>
          </a:p>
          <a:p>
            <a:pPr eaLnBrk="1" hangingPunct="1"/>
            <a:r>
              <a:rPr lang="en-US" smtClean="0"/>
              <a:t>Meet in groups of two</a:t>
            </a:r>
          </a:p>
          <a:p>
            <a:pPr eaLnBrk="1" hangingPunct="1"/>
            <a:r>
              <a:rPr lang="en-US" smtClean="0"/>
              <a:t>Have staff do the recommendations,  and then rubber stamp the results</a:t>
            </a:r>
          </a:p>
        </p:txBody>
      </p:sp>
    </p:spTree>
    <p:extLst>
      <p:ext uri="{BB962C8B-B14F-4D97-AF65-F5344CB8AC3E}">
        <p14:creationId xmlns:p14="http://schemas.microsoft.com/office/powerpoint/2010/main" val="328473775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F5AFFCB-34B3-4DA7-AECA-B737B18AA886}" type="slidenum">
              <a:rPr lang="en-US" smtClean="0"/>
              <a:pPr/>
              <a:t>63</a:t>
            </a:fld>
            <a:endParaRPr lang="en-US" smtClean="0"/>
          </a:p>
        </p:txBody>
      </p:sp>
      <p:sp>
        <p:nvSpPr>
          <p:cNvPr id="69635" name="Rectangle 2"/>
          <p:cNvSpPr>
            <a:spLocks noGrp="1" noChangeArrowheads="1"/>
          </p:cNvSpPr>
          <p:nvPr>
            <p:ph type="title"/>
          </p:nvPr>
        </p:nvSpPr>
        <p:spPr/>
        <p:txBody>
          <a:bodyPr/>
          <a:lstStyle/>
          <a:p>
            <a:pPr eaLnBrk="1" hangingPunct="1">
              <a:lnSpc>
                <a:spcPct val="80000"/>
              </a:lnSpc>
            </a:pPr>
            <a:r>
              <a:rPr lang="en-US" smtClean="0"/>
              <a:t>What do you tell your clients?</a:t>
            </a:r>
          </a:p>
        </p:txBody>
      </p:sp>
      <p:sp>
        <p:nvSpPr>
          <p:cNvPr id="69636" name="Rectangle 3"/>
          <p:cNvSpPr>
            <a:spLocks noGrp="1" noChangeArrowheads="1"/>
          </p:cNvSpPr>
          <p:nvPr>
            <p:ph type="body" idx="1"/>
          </p:nvPr>
        </p:nvSpPr>
        <p:spPr/>
        <p:txBody>
          <a:bodyPr/>
          <a:lstStyle/>
          <a:p>
            <a:pPr eaLnBrk="1" hangingPunct="1">
              <a:lnSpc>
                <a:spcPct val="80000"/>
              </a:lnSpc>
            </a:pPr>
            <a:r>
              <a:rPr lang="en-US" smtClean="0"/>
              <a:t>Comply with notice</a:t>
            </a:r>
          </a:p>
          <a:p>
            <a:pPr eaLnBrk="1" hangingPunct="1">
              <a:lnSpc>
                <a:spcPct val="80000"/>
              </a:lnSpc>
            </a:pPr>
            <a:r>
              <a:rPr lang="en-US" smtClean="0"/>
              <a:t>Do not make the decisions at the background sessions</a:t>
            </a:r>
          </a:p>
          <a:p>
            <a:pPr eaLnBrk="1" hangingPunct="1">
              <a:lnSpc>
                <a:spcPct val="80000"/>
              </a:lnSpc>
            </a:pPr>
            <a:r>
              <a:rPr lang="en-US" smtClean="0"/>
              <a:t>Clearly separate them, at least in time.</a:t>
            </a:r>
          </a:p>
        </p:txBody>
      </p:sp>
    </p:spTree>
    <p:extLst>
      <p:ext uri="{BB962C8B-B14F-4D97-AF65-F5344CB8AC3E}">
        <p14:creationId xmlns:p14="http://schemas.microsoft.com/office/powerpoint/2010/main" val="234274699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77E6831D-4B4B-4202-BDF8-D693ECB7F0CA}" type="slidenum">
              <a:rPr lang="en-US" smtClean="0"/>
              <a:pPr/>
              <a:t>64</a:t>
            </a:fld>
            <a:endParaRPr lang="en-US" smtClean="0"/>
          </a:p>
        </p:txBody>
      </p:sp>
      <p:sp>
        <p:nvSpPr>
          <p:cNvPr id="70659" name="Rectangle 2"/>
          <p:cNvSpPr>
            <a:spLocks noGrp="1" noChangeArrowheads="1"/>
          </p:cNvSpPr>
          <p:nvPr>
            <p:ph type="title"/>
          </p:nvPr>
        </p:nvSpPr>
        <p:spPr/>
        <p:txBody>
          <a:bodyPr/>
          <a:lstStyle/>
          <a:p>
            <a:pPr eaLnBrk="1" hangingPunct="1">
              <a:lnSpc>
                <a:spcPct val="80000"/>
              </a:lnSpc>
            </a:pPr>
            <a:r>
              <a:rPr lang="en-US" smtClean="0"/>
              <a:t>Sanctions</a:t>
            </a:r>
          </a:p>
        </p:txBody>
      </p:sp>
      <p:sp>
        <p:nvSpPr>
          <p:cNvPr id="10244" name="Rectangle 3"/>
          <p:cNvSpPr>
            <a:spLocks noGrp="1" noChangeArrowheads="1"/>
          </p:cNvSpPr>
          <p:nvPr>
            <p:ph type="body" idx="1"/>
          </p:nvPr>
        </p:nvSpPr>
        <p:spPr/>
        <p:txBody>
          <a:bodyPr>
            <a:normAutofit lnSpcReduction="10000"/>
          </a:bodyPr>
          <a:lstStyle/>
          <a:p>
            <a:pPr eaLnBrk="1" hangingPunct="1">
              <a:defRPr/>
            </a:pPr>
            <a:r>
              <a:rPr lang="en-US" dirty="0" smtClean="0"/>
              <a:t>What sanctions can you get if prevail on a claim that a meeting should have been open?</a:t>
            </a:r>
          </a:p>
          <a:p>
            <a:pPr lvl="1" eaLnBrk="1" hangingPunct="1">
              <a:defRPr/>
            </a:pPr>
            <a:r>
              <a:rPr lang="en-US" dirty="0" smtClean="0"/>
              <a:t>You can get attorney's fees if you prevail on a claim that a meeting should have been open</a:t>
            </a:r>
          </a:p>
          <a:p>
            <a:pPr eaLnBrk="1" hangingPunct="1">
              <a:defRPr/>
            </a:pPr>
            <a:r>
              <a:rPr lang="en-US" dirty="0" smtClean="0"/>
              <a:t>Federal law does not allow the court to overturn an agency action because a meeting was improperly closed</a:t>
            </a:r>
          </a:p>
          <a:p>
            <a:pPr lvl="1" eaLnBrk="1" hangingPunct="1">
              <a:defRPr/>
            </a:pPr>
            <a:r>
              <a:rPr lang="en-US" dirty="0" smtClean="0"/>
              <a:t> Some states do allow this, plus providing other penalties</a:t>
            </a:r>
          </a:p>
          <a:p>
            <a:pPr eaLnBrk="1" hangingPunct="1">
              <a:defRPr/>
            </a:pPr>
            <a:endParaRPr lang="en-US" dirty="0" smtClean="0"/>
          </a:p>
        </p:txBody>
      </p:sp>
    </p:spTree>
    <p:extLst>
      <p:ext uri="{BB962C8B-B14F-4D97-AF65-F5344CB8AC3E}">
        <p14:creationId xmlns:p14="http://schemas.microsoft.com/office/powerpoint/2010/main" val="88888076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CD34560D-F8D7-4A53-AA4D-12EB0436220D}" type="slidenum">
              <a:rPr lang="en-US" smtClean="0"/>
              <a:pPr/>
              <a:t>65</a:t>
            </a:fld>
            <a:endParaRPr lang="en-US" smtClean="0"/>
          </a:p>
        </p:txBody>
      </p:sp>
      <p:sp>
        <p:nvSpPr>
          <p:cNvPr id="71683" name="Rectangle 2"/>
          <p:cNvSpPr>
            <a:spLocks noGrp="1" noChangeArrowheads="1"/>
          </p:cNvSpPr>
          <p:nvPr>
            <p:ph type="title"/>
          </p:nvPr>
        </p:nvSpPr>
        <p:spPr/>
        <p:txBody>
          <a:bodyPr/>
          <a:lstStyle/>
          <a:p>
            <a:pPr eaLnBrk="1" hangingPunct="1">
              <a:lnSpc>
                <a:spcPct val="80000"/>
              </a:lnSpc>
            </a:pPr>
            <a:r>
              <a:rPr lang="en-US" smtClean="0"/>
              <a:t>Federal Advisory Committee Act (FACA)</a:t>
            </a:r>
          </a:p>
        </p:txBody>
      </p:sp>
      <p:sp>
        <p:nvSpPr>
          <p:cNvPr id="71684" name="Rectangle 3"/>
          <p:cNvSpPr>
            <a:spLocks noGrp="1" noChangeArrowheads="1"/>
          </p:cNvSpPr>
          <p:nvPr>
            <p:ph type="body" idx="1"/>
          </p:nvPr>
        </p:nvSpPr>
        <p:spPr>
          <a:xfrm>
            <a:off x="533400" y="2286000"/>
            <a:ext cx="7921625" cy="4191000"/>
          </a:xfrm>
        </p:spPr>
        <p:txBody>
          <a:bodyPr/>
          <a:lstStyle/>
          <a:p>
            <a:pPr eaLnBrk="1" hangingPunct="1">
              <a:lnSpc>
                <a:spcPct val="80000"/>
              </a:lnSpc>
            </a:pPr>
            <a:r>
              <a:rPr lang="en-US" smtClean="0"/>
              <a:t>Why did congress pass this act?</a:t>
            </a:r>
          </a:p>
          <a:p>
            <a:pPr lvl="1" eaLnBrk="1" hangingPunct="1">
              <a:lnSpc>
                <a:spcPct val="80000"/>
              </a:lnSpc>
            </a:pPr>
            <a:r>
              <a:rPr lang="en-US" smtClean="0"/>
              <a:t>FDA as an example</a:t>
            </a:r>
          </a:p>
          <a:p>
            <a:pPr eaLnBrk="1" hangingPunct="1">
              <a:lnSpc>
                <a:spcPct val="80000"/>
              </a:lnSpc>
            </a:pPr>
            <a:r>
              <a:rPr lang="en-US" smtClean="0"/>
              <a:t>Who does it cover?</a:t>
            </a:r>
          </a:p>
          <a:p>
            <a:pPr lvl="1" eaLnBrk="1" hangingPunct="1">
              <a:lnSpc>
                <a:spcPct val="80000"/>
              </a:lnSpc>
            </a:pPr>
            <a:r>
              <a:rPr lang="en-US" smtClean="0"/>
              <a:t>Covers every group used by the president or an agency to get advice</a:t>
            </a:r>
          </a:p>
          <a:p>
            <a:pPr eaLnBrk="1" hangingPunct="1">
              <a:lnSpc>
                <a:spcPct val="80000"/>
              </a:lnSpc>
            </a:pPr>
            <a:r>
              <a:rPr lang="en-US" smtClean="0"/>
              <a:t>What does it require?</a:t>
            </a:r>
          </a:p>
          <a:p>
            <a:pPr lvl="1" eaLnBrk="1" hangingPunct="1">
              <a:lnSpc>
                <a:spcPct val="80000"/>
              </a:lnSpc>
            </a:pPr>
            <a:r>
              <a:rPr lang="en-US" smtClean="0"/>
              <a:t>Should be balanced membership and not biased</a:t>
            </a:r>
          </a:p>
        </p:txBody>
      </p:sp>
    </p:spTree>
    <p:extLst>
      <p:ext uri="{BB962C8B-B14F-4D97-AF65-F5344CB8AC3E}">
        <p14:creationId xmlns:p14="http://schemas.microsoft.com/office/powerpoint/2010/main" val="26056297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BC7D82A-4348-4344-A468-6DB3DFBA0E48}" type="slidenum">
              <a:rPr lang="en-US" smtClean="0"/>
              <a:pPr/>
              <a:t>7</a:t>
            </a:fld>
            <a:endParaRPr lang="en-US" smtClean="0"/>
          </a:p>
        </p:txBody>
      </p:sp>
      <p:sp>
        <p:nvSpPr>
          <p:cNvPr id="9219" name="Rectangle 2"/>
          <p:cNvSpPr>
            <a:spLocks noGrp="1" noChangeArrowheads="1"/>
          </p:cNvSpPr>
          <p:nvPr>
            <p:ph type="title"/>
          </p:nvPr>
        </p:nvSpPr>
        <p:spPr/>
        <p:txBody>
          <a:bodyPr/>
          <a:lstStyle/>
          <a:p>
            <a:pPr eaLnBrk="1" hangingPunct="1"/>
            <a:r>
              <a:rPr lang="en-US" smtClean="0"/>
              <a:t>Personnel Information</a:t>
            </a:r>
          </a:p>
        </p:txBody>
      </p:sp>
      <p:sp>
        <p:nvSpPr>
          <p:cNvPr id="9220" name="Rectangle 3"/>
          <p:cNvSpPr>
            <a:spLocks noGrp="1" noChangeArrowheads="1"/>
          </p:cNvSpPr>
          <p:nvPr>
            <p:ph type="body" idx="1"/>
          </p:nvPr>
        </p:nvSpPr>
        <p:spPr/>
        <p:txBody>
          <a:bodyPr/>
          <a:lstStyle/>
          <a:p>
            <a:pPr eaLnBrk="1" hangingPunct="1"/>
            <a:r>
              <a:rPr lang="en-US" smtClean="0"/>
              <a:t>Fairness to individuals also requires that information accumulated in personnel files be protected from disclosure.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6645C7F-B136-45BC-9838-A2E66D112957}" type="slidenum">
              <a:rPr lang="en-US" smtClean="0"/>
              <a:pPr/>
              <a:t>8</a:t>
            </a:fld>
            <a:endParaRPr lang="en-US" smtClean="0"/>
          </a:p>
        </p:txBody>
      </p:sp>
      <p:sp>
        <p:nvSpPr>
          <p:cNvPr id="10243" name="Rectangle 2"/>
          <p:cNvSpPr>
            <a:spLocks noGrp="1" noChangeArrowheads="1"/>
          </p:cNvSpPr>
          <p:nvPr>
            <p:ph type="title"/>
          </p:nvPr>
        </p:nvSpPr>
        <p:spPr/>
        <p:txBody>
          <a:bodyPr/>
          <a:lstStyle/>
          <a:p>
            <a:pPr eaLnBrk="1" hangingPunct="1"/>
            <a:r>
              <a:rPr lang="en-US" smtClean="0"/>
              <a:t>Government Operations</a:t>
            </a:r>
          </a:p>
        </p:txBody>
      </p:sp>
      <p:sp>
        <p:nvSpPr>
          <p:cNvPr id="10244" name="Rectangle 3"/>
          <p:cNvSpPr>
            <a:spLocks noGrp="1" noChangeArrowheads="1"/>
          </p:cNvSpPr>
          <p:nvPr>
            <p:ph type="body" idx="1"/>
          </p:nvPr>
        </p:nvSpPr>
        <p:spPr/>
        <p:txBody>
          <a:bodyPr/>
          <a:lstStyle/>
          <a:p>
            <a:pPr eaLnBrk="1" hangingPunct="1"/>
            <a:r>
              <a:rPr lang="en-US" smtClean="0"/>
              <a:t>Officials within Government must be able to communicate with one another fully and frankly without publicity. They cannot operate effectively if required to disclose information prematurely or to make public investigative files and internal instructions that guide them in arriving at their decisions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C50C2AD-4BDD-494E-934B-8C090EF904FE}" type="slidenum">
              <a:rPr lang="en-US" smtClean="0"/>
              <a:pPr/>
              <a:t>9</a:t>
            </a:fld>
            <a:endParaRPr lang="en-US" smtClean="0"/>
          </a:p>
        </p:txBody>
      </p:sp>
      <p:sp>
        <p:nvSpPr>
          <p:cNvPr id="11267" name="Rectangle 2"/>
          <p:cNvSpPr>
            <a:spLocks noGrp="1" noChangeArrowheads="1"/>
          </p:cNvSpPr>
          <p:nvPr>
            <p:ph type="title"/>
          </p:nvPr>
        </p:nvSpPr>
        <p:spPr/>
        <p:txBody>
          <a:bodyPr/>
          <a:lstStyle/>
          <a:p>
            <a:pPr eaLnBrk="1" hangingPunct="1"/>
            <a:r>
              <a:rPr lang="en-US" smtClean="0"/>
              <a:t>Who Uses FOIA and Why?</a:t>
            </a:r>
          </a:p>
        </p:txBody>
      </p:sp>
      <p:sp>
        <p:nvSpPr>
          <p:cNvPr id="11268" name="Rectangle 3"/>
          <p:cNvSpPr>
            <a:spLocks noGrp="1" noChangeArrowheads="1"/>
          </p:cNvSpPr>
          <p:nvPr>
            <p:ph type="body" idx="1"/>
          </p:nvPr>
        </p:nvSpPr>
        <p:spPr/>
        <p:txBody>
          <a:bodyPr/>
          <a:lstStyle/>
          <a:p>
            <a:pPr eaLnBrk="1" hangingPunct="1"/>
            <a:r>
              <a:rPr lang="en-US" smtClean="0"/>
              <a:t>Reporters</a:t>
            </a:r>
          </a:p>
          <a:p>
            <a:pPr eaLnBrk="1" hangingPunct="1"/>
            <a:r>
              <a:rPr lang="en-US" smtClean="0"/>
              <a:t>Businesses</a:t>
            </a:r>
          </a:p>
          <a:p>
            <a:pPr eaLnBrk="1" hangingPunct="1"/>
            <a:r>
              <a:rPr lang="en-US" smtClean="0"/>
              <a:t>Lawyers</a:t>
            </a:r>
          </a:p>
          <a:p>
            <a:pPr eaLnBrk="1" hangingPunct="1"/>
            <a:r>
              <a:rPr lang="en-US" smtClean="0"/>
              <a:t>NGOs</a:t>
            </a:r>
          </a:p>
          <a:p>
            <a:pPr eaLnBrk="1" hangingPunct="1"/>
            <a:r>
              <a:rPr lang="en-US" smtClean="0"/>
              <a:t>Citizens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 - modified</Template>
  <TotalTime>197</TotalTime>
  <Words>3535</Words>
  <Application>Microsoft Office PowerPoint</Application>
  <PresentationFormat>On-screen Show (4:3)</PresentationFormat>
  <Paragraphs>310</Paragraphs>
  <Slides>65</Slides>
  <Notes>1</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Blends</vt:lpstr>
      <vt:lpstr>Freedom of Information Act</vt:lpstr>
      <vt:lpstr>Key Documents</vt:lpstr>
      <vt:lpstr>President Johnson’s Statement</vt:lpstr>
      <vt:lpstr>Countervailing Interest in Privacy</vt:lpstr>
      <vt:lpstr>National Security</vt:lpstr>
      <vt:lpstr>Citizen Complaints and Information</vt:lpstr>
      <vt:lpstr>Personnel Information</vt:lpstr>
      <vt:lpstr>Government Operations</vt:lpstr>
      <vt:lpstr>Who Uses FOIA and Why?</vt:lpstr>
      <vt:lpstr>Burden of Proof</vt:lpstr>
      <vt:lpstr>Need to Know</vt:lpstr>
      <vt:lpstr>Contrast FOIA with Court Ordered Discovery Against the Agency</vt:lpstr>
      <vt:lpstr>The Scope of the FOIA</vt:lpstr>
      <vt:lpstr>Who is Exempted?</vt:lpstr>
      <vt:lpstr>Private Persons</vt:lpstr>
      <vt:lpstr>Shelby Amendments to the Freedom of Information Act (not in book)</vt:lpstr>
      <vt:lpstr>Information or Records?</vt:lpstr>
      <vt:lpstr>Computer Records</vt:lpstr>
      <vt:lpstr>Specificity</vt:lpstr>
      <vt:lpstr>Agency Organization of Records</vt:lpstr>
      <vt:lpstr>Making a Request</vt:lpstr>
      <vt:lpstr>Basic Elements of a Request</vt:lpstr>
      <vt:lpstr>Optional Items</vt:lpstr>
      <vt:lpstr>Fees</vt:lpstr>
      <vt:lpstr>Categories of Requestors</vt:lpstr>
      <vt:lpstr>News and Educational</vt:lpstr>
      <vt:lpstr>Commercial</vt:lpstr>
      <vt:lpstr>Everybody Else</vt:lpstr>
      <vt:lpstr>Small Requests</vt:lpstr>
      <vt:lpstr>Fee Waivers</vt:lpstr>
      <vt:lpstr>How Long Does the Agency Have?</vt:lpstr>
      <vt:lpstr>What if They Ignore You?</vt:lpstr>
      <vt:lpstr>Administrative Appeals of Denials of Documents or Fee Waivers</vt:lpstr>
      <vt:lpstr>Judicial Appeal</vt:lpstr>
      <vt:lpstr>What is the Standard for Review?</vt:lpstr>
      <vt:lpstr>When does the Court Defer to the Agency?</vt:lpstr>
      <vt:lpstr>How Does the Court Decide if the Document is Exempt?</vt:lpstr>
      <vt:lpstr>The Burden of Justifying Withholding Documents is on the Government</vt:lpstr>
      <vt:lpstr>FOIA Exemptions</vt:lpstr>
      <vt:lpstr>Reverse FOIA - Chrysler Corp. v. Brown</vt:lpstr>
      <vt:lpstr>E.O. 12600 - Response to the Chrysler v. Brown Case</vt:lpstr>
      <vt:lpstr>What if the Agency Does Not Want to Admit the Document Exists?</vt:lpstr>
      <vt:lpstr>What if You Ask for an Excluded Record?</vt:lpstr>
      <vt:lpstr>Glomar Response</vt:lpstr>
      <vt:lpstr>Exemption 1.--Classified Documents </vt:lpstr>
      <vt:lpstr>Exemption 2.--Internal Personnel Rules and Practices</vt:lpstr>
      <vt:lpstr>Exemption 3.--Information Exempt Under Other Laws </vt:lpstr>
      <vt:lpstr>Exemption 4.--Confidential Business Information </vt:lpstr>
      <vt:lpstr>Exemption 5.--Internal Government Communications</vt:lpstr>
      <vt:lpstr>Exemption 6.--Personal Privacy</vt:lpstr>
      <vt:lpstr>Exemption 7.--Law Enforcement</vt:lpstr>
      <vt:lpstr>Exemption 8.--Financial Institutions </vt:lpstr>
      <vt:lpstr>Exemption 9.--Geological Information </vt:lpstr>
      <vt:lpstr>The Privacy Act - Access to Your Own Records</vt:lpstr>
      <vt:lpstr>Can You Just Ask for All of Records the Government Has on You?</vt:lpstr>
      <vt:lpstr>Getting Other People’s Records</vt:lpstr>
      <vt:lpstr>Which Act Applies?</vt:lpstr>
      <vt:lpstr>Open Meetings Laws</vt:lpstr>
      <vt:lpstr>Sunshine/Open Meeting Acts</vt:lpstr>
      <vt:lpstr>State vs. Federal Law</vt:lpstr>
      <vt:lpstr>What is a meeting?</vt:lpstr>
      <vt:lpstr>How do agencies try to get around Sunshine acts?</vt:lpstr>
      <vt:lpstr>What do you tell your clients?</vt:lpstr>
      <vt:lpstr>Sanctions</vt:lpstr>
      <vt:lpstr>Federal Advisory Committee Act (FACA)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Freedom of Information Act</dc:title>
  <dc:creator>edward</dc:creator>
  <cp:lastModifiedBy>Edward Richards</cp:lastModifiedBy>
  <cp:revision>57</cp:revision>
  <dcterms:created xsi:type="dcterms:W3CDTF">2005-11-15T15:16:32Z</dcterms:created>
  <dcterms:modified xsi:type="dcterms:W3CDTF">2012-11-08T01:38:52Z</dcterms:modified>
</cp:coreProperties>
</file>