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66"/>
  </p:notesMasterIdLst>
  <p:sldIdLst>
    <p:sldId id="256" r:id="rId2"/>
    <p:sldId id="311" r:id="rId3"/>
    <p:sldId id="312" r:id="rId4"/>
    <p:sldId id="257" r:id="rId5"/>
    <p:sldId id="258" r:id="rId6"/>
    <p:sldId id="283" r:id="rId7"/>
    <p:sldId id="337" r:id="rId8"/>
    <p:sldId id="338" r:id="rId9"/>
    <p:sldId id="341" r:id="rId10"/>
    <p:sldId id="352" r:id="rId11"/>
    <p:sldId id="353" r:id="rId12"/>
    <p:sldId id="354" r:id="rId13"/>
    <p:sldId id="345" r:id="rId14"/>
    <p:sldId id="346" r:id="rId15"/>
    <p:sldId id="347" r:id="rId16"/>
    <p:sldId id="348" r:id="rId17"/>
    <p:sldId id="349" r:id="rId18"/>
    <p:sldId id="350" r:id="rId19"/>
    <p:sldId id="351" r:id="rId20"/>
    <p:sldId id="342" r:id="rId21"/>
    <p:sldId id="355" r:id="rId22"/>
    <p:sldId id="259" r:id="rId23"/>
    <p:sldId id="260" r:id="rId24"/>
    <p:sldId id="261" r:id="rId25"/>
    <p:sldId id="265" r:id="rId26"/>
    <p:sldId id="263" r:id="rId27"/>
    <p:sldId id="266" r:id="rId28"/>
    <p:sldId id="267" r:id="rId29"/>
    <p:sldId id="268" r:id="rId30"/>
    <p:sldId id="269" r:id="rId31"/>
    <p:sldId id="270" r:id="rId32"/>
    <p:sldId id="271" r:id="rId33"/>
    <p:sldId id="273" r:id="rId34"/>
    <p:sldId id="272" r:id="rId35"/>
    <p:sldId id="274" r:id="rId36"/>
    <p:sldId id="276" r:id="rId37"/>
    <p:sldId id="275" r:id="rId38"/>
    <p:sldId id="277" r:id="rId39"/>
    <p:sldId id="286" r:id="rId40"/>
    <p:sldId id="287" r:id="rId41"/>
    <p:sldId id="278" r:id="rId42"/>
    <p:sldId id="290" r:id="rId43"/>
    <p:sldId id="279" r:id="rId44"/>
    <p:sldId id="316" r:id="rId45"/>
    <p:sldId id="318" r:id="rId46"/>
    <p:sldId id="319" r:id="rId47"/>
    <p:sldId id="320" r:id="rId48"/>
    <p:sldId id="321" r:id="rId49"/>
    <p:sldId id="322" r:id="rId50"/>
    <p:sldId id="323" r:id="rId51"/>
    <p:sldId id="324" r:id="rId52"/>
    <p:sldId id="325" r:id="rId53"/>
    <p:sldId id="326" r:id="rId54"/>
    <p:sldId id="327" r:id="rId55"/>
    <p:sldId id="328" r:id="rId56"/>
    <p:sldId id="329" r:id="rId57"/>
    <p:sldId id="330" r:id="rId58"/>
    <p:sldId id="331" r:id="rId59"/>
    <p:sldId id="332" r:id="rId60"/>
    <p:sldId id="333" r:id="rId61"/>
    <p:sldId id="334" r:id="rId62"/>
    <p:sldId id="335" r:id="rId63"/>
    <p:sldId id="336" r:id="rId64"/>
    <p:sldId id="356" r:id="rId65"/>
  </p:sldIdLst>
  <p:sldSz cx="9144000" cy="6858000" type="screen4x3"/>
  <p:notesSz cx="6858000" cy="9144000"/>
  <p:custDataLst>
    <p:tags r:id="rId67"/>
  </p:custDataLst>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5" autoAdjust="0"/>
    <p:restoredTop sz="86364" autoAdjust="0"/>
  </p:normalViewPr>
  <p:slideViewPr>
    <p:cSldViewPr>
      <p:cViewPr varScale="1">
        <p:scale>
          <a:sx n="120" d="100"/>
          <a:sy n="120" d="100"/>
        </p:scale>
        <p:origin x="-228" y="-90"/>
      </p:cViewPr>
      <p:guideLst>
        <p:guide orient="horz" pos="2160"/>
        <p:guide pos="2880"/>
      </p:guideLst>
    </p:cSldViewPr>
  </p:slideViewPr>
  <p:outlineViewPr>
    <p:cViewPr>
      <p:scale>
        <a:sx n="33" d="100"/>
        <a:sy n="33" d="100"/>
      </p:scale>
      <p:origin x="48" y="4169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gs" Target="tags/tag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53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153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573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153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53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153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9A9F5EC1-B3DC-4531-B14F-085C0BE4526B}" type="slidenum">
              <a:rPr lang="en-US"/>
              <a:pPr>
                <a:defRPr/>
              </a:pPr>
              <a:t>‹#›</a:t>
            </a:fld>
            <a:endParaRPr lang="en-US"/>
          </a:p>
        </p:txBody>
      </p:sp>
    </p:spTree>
    <p:extLst>
      <p:ext uri="{BB962C8B-B14F-4D97-AF65-F5344CB8AC3E}">
        <p14:creationId xmlns:p14="http://schemas.microsoft.com/office/powerpoint/2010/main" val="34486082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52940"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25294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770D5B2E-75A5-49D9-8AE7-5AEB25511EE6}" type="slidenum">
              <a:rPr lang="en-US"/>
              <a:pPr>
                <a:defRPr/>
              </a:pPr>
              <a:t>‹#›</a:t>
            </a:fld>
            <a:endParaRPr lang="en-US"/>
          </a:p>
        </p:txBody>
      </p:sp>
    </p:spTree>
    <p:extLst>
      <p:ext uri="{BB962C8B-B14F-4D97-AF65-F5344CB8AC3E}">
        <p14:creationId xmlns:p14="http://schemas.microsoft.com/office/powerpoint/2010/main" val="3657934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2667ECC-4B2A-4C0F-846E-12844343F106}" type="slidenum">
              <a:rPr lang="en-US"/>
              <a:pPr>
                <a:defRPr/>
              </a:pPr>
              <a:t>‹#›</a:t>
            </a:fld>
            <a:endParaRPr lang="en-US"/>
          </a:p>
        </p:txBody>
      </p:sp>
    </p:spTree>
    <p:extLst>
      <p:ext uri="{BB962C8B-B14F-4D97-AF65-F5344CB8AC3E}">
        <p14:creationId xmlns:p14="http://schemas.microsoft.com/office/powerpoint/2010/main" val="685844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6DEDB54-1367-4646-B96A-68AAFB77FB75}" type="slidenum">
              <a:rPr lang="en-US"/>
              <a:pPr>
                <a:defRPr/>
              </a:pPr>
              <a:t>‹#›</a:t>
            </a:fld>
            <a:endParaRPr lang="en-US"/>
          </a:p>
        </p:txBody>
      </p:sp>
    </p:spTree>
    <p:extLst>
      <p:ext uri="{BB962C8B-B14F-4D97-AF65-F5344CB8AC3E}">
        <p14:creationId xmlns:p14="http://schemas.microsoft.com/office/powerpoint/2010/main" val="680166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C86149D-E10B-4D4B-A7CC-0B46CB39346D}" type="slidenum">
              <a:rPr lang="en-US"/>
              <a:pPr>
                <a:defRPr/>
              </a:pPr>
              <a:t>‹#›</a:t>
            </a:fld>
            <a:endParaRPr lang="en-US"/>
          </a:p>
        </p:txBody>
      </p:sp>
    </p:spTree>
    <p:extLst>
      <p:ext uri="{BB962C8B-B14F-4D97-AF65-F5344CB8AC3E}">
        <p14:creationId xmlns:p14="http://schemas.microsoft.com/office/powerpoint/2010/main" val="1286936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0C0C5BD-5408-43C4-AC2B-F19A04093504}" type="slidenum">
              <a:rPr lang="en-US"/>
              <a:pPr>
                <a:defRPr/>
              </a:pPr>
              <a:t>‹#›</a:t>
            </a:fld>
            <a:endParaRPr lang="en-US"/>
          </a:p>
        </p:txBody>
      </p:sp>
    </p:spTree>
    <p:extLst>
      <p:ext uri="{BB962C8B-B14F-4D97-AF65-F5344CB8AC3E}">
        <p14:creationId xmlns:p14="http://schemas.microsoft.com/office/powerpoint/2010/main" val="36944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7A5B10D3-01B0-4F00-9116-0968F1F77E21}" type="slidenum">
              <a:rPr lang="en-US"/>
              <a:pPr>
                <a:defRPr/>
              </a:pPr>
              <a:t>‹#›</a:t>
            </a:fld>
            <a:endParaRPr lang="en-US"/>
          </a:p>
        </p:txBody>
      </p:sp>
    </p:spTree>
    <p:extLst>
      <p:ext uri="{BB962C8B-B14F-4D97-AF65-F5344CB8AC3E}">
        <p14:creationId xmlns:p14="http://schemas.microsoft.com/office/powerpoint/2010/main" val="3833488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51848DCE-3D3A-4CB4-8D0A-EA9DC1157109}" type="slidenum">
              <a:rPr lang="en-US"/>
              <a:pPr>
                <a:defRPr/>
              </a:pPr>
              <a:t>‹#›</a:t>
            </a:fld>
            <a:endParaRPr lang="en-US"/>
          </a:p>
        </p:txBody>
      </p:sp>
    </p:spTree>
    <p:extLst>
      <p:ext uri="{BB962C8B-B14F-4D97-AF65-F5344CB8AC3E}">
        <p14:creationId xmlns:p14="http://schemas.microsoft.com/office/powerpoint/2010/main" val="998311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90B395A9-1784-4E1B-BD6A-758219A825B6}" type="slidenum">
              <a:rPr lang="en-US"/>
              <a:pPr>
                <a:defRPr/>
              </a:pPr>
              <a:t>‹#›</a:t>
            </a:fld>
            <a:endParaRPr lang="en-US"/>
          </a:p>
        </p:txBody>
      </p:sp>
    </p:spTree>
    <p:extLst>
      <p:ext uri="{BB962C8B-B14F-4D97-AF65-F5344CB8AC3E}">
        <p14:creationId xmlns:p14="http://schemas.microsoft.com/office/powerpoint/2010/main" val="1035882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69D5B120-23FF-4FC8-88B9-37D6C28083A5}" type="slidenum">
              <a:rPr lang="en-US"/>
              <a:pPr>
                <a:defRPr/>
              </a:pPr>
              <a:t>‹#›</a:t>
            </a:fld>
            <a:endParaRPr lang="en-US"/>
          </a:p>
        </p:txBody>
      </p:sp>
    </p:spTree>
    <p:extLst>
      <p:ext uri="{BB962C8B-B14F-4D97-AF65-F5344CB8AC3E}">
        <p14:creationId xmlns:p14="http://schemas.microsoft.com/office/powerpoint/2010/main" val="3111126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0981727C-A51C-458B-92AE-0D883B61748D}" type="slidenum">
              <a:rPr lang="en-US"/>
              <a:pPr>
                <a:defRPr/>
              </a:pPr>
              <a:t>‹#›</a:t>
            </a:fld>
            <a:endParaRPr lang="en-US"/>
          </a:p>
        </p:txBody>
      </p:sp>
    </p:spTree>
    <p:extLst>
      <p:ext uri="{BB962C8B-B14F-4D97-AF65-F5344CB8AC3E}">
        <p14:creationId xmlns:p14="http://schemas.microsoft.com/office/powerpoint/2010/main" val="722809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7B5A7FD-6CC6-43D1-B051-9751D5AF0536}" type="slidenum">
              <a:rPr lang="en-US"/>
              <a:pPr>
                <a:defRPr/>
              </a:pPr>
              <a:t>‹#›</a:t>
            </a:fld>
            <a:endParaRPr lang="en-US"/>
          </a:p>
        </p:txBody>
      </p:sp>
    </p:spTree>
    <p:extLst>
      <p:ext uri="{BB962C8B-B14F-4D97-AF65-F5344CB8AC3E}">
        <p14:creationId xmlns:p14="http://schemas.microsoft.com/office/powerpoint/2010/main" val="3381154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1915"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atin typeface="Tahoma" pitchFamily="34" charset="0"/>
              </a:defRPr>
            </a:lvl1pPr>
          </a:lstStyle>
          <a:p>
            <a:pPr>
              <a:defRPr/>
            </a:pPr>
            <a:endParaRPr lang="en-US"/>
          </a:p>
        </p:txBody>
      </p:sp>
      <p:sp>
        <p:nvSpPr>
          <p:cNvPr id="251916"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atin typeface="Tahoma" pitchFamily="34" charset="0"/>
              </a:defRPr>
            </a:lvl1pPr>
          </a:lstStyle>
          <a:p>
            <a:pPr>
              <a:defRPr/>
            </a:pPr>
            <a:endParaRPr lang="en-US"/>
          </a:p>
        </p:txBody>
      </p:sp>
      <p:sp>
        <p:nvSpPr>
          <p:cNvPr id="251917"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atin typeface="Tahoma" pitchFamily="34" charset="0"/>
              </a:defRPr>
            </a:lvl1pPr>
          </a:lstStyle>
          <a:p>
            <a:pPr>
              <a:defRPr/>
            </a:pPr>
            <a:fld id="{7AA8883F-CAAE-4FB2-865B-403D632BB8F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biotech.law.lsu.edu/cases/searches/index.ht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biotech.law.lsu.edu/cases/vaccines/Jacobson_v_Massachusetts_brief.htm" TargetMode="External"/><Relationship Id="rId2" Type="http://schemas.openxmlformats.org/officeDocument/2006/relationships/hyperlink" Target="http://biotech.law.lsu.edu/cases/food/north_american_cold_storage_brief.htm" TargetMode="External"/><Relationship Id="rId1" Type="http://schemas.openxmlformats.org/officeDocument/2006/relationships/slideLayout" Target="../slideLayouts/slideLayout2.xml"/><Relationship Id="rId4" Type="http://schemas.openxmlformats.org/officeDocument/2006/relationships/hyperlink" Target="http://biotech.law.lsu.edu/cases/pp/Compagnie.htm"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biotech.law.lsu.edu/cases/searches/see_v_seattle.htm"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biotech.law.lsu.edu/cases/searches/see_v_seattle.htm"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biotech.law.lsu.edu/cases/searches/city_of_seattle_v_mccready.htm" TargetMode="External"/><Relationship Id="rId2" Type="http://schemas.openxmlformats.org/officeDocument/2006/relationships/hyperlink" Target="http://biotech.law.lsu.edu/cases/searches/index.htm"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biotech.law.lsu.edu/cases/searches/frank_v_maryland.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Administrative Searches</a:t>
            </a:r>
          </a:p>
        </p:txBody>
      </p:sp>
      <p:sp>
        <p:nvSpPr>
          <p:cNvPr id="3075" name="Rectangle 3"/>
          <p:cNvSpPr>
            <a:spLocks noGrp="1" noChangeArrowheads="1"/>
          </p:cNvSpPr>
          <p:nvPr>
            <p:ph type="subTitle" idx="1"/>
          </p:nvPr>
        </p:nvSpPr>
        <p:spPr/>
        <p:txBody>
          <a:bodyPr/>
          <a:lstStyle/>
          <a:p>
            <a:pPr eaLnBrk="1" hangingPunct="1"/>
            <a:r>
              <a:rPr lang="en-US" sz="3600" smtClean="0"/>
              <a:t>From Frank to the Patriot Act</a:t>
            </a:r>
          </a:p>
          <a:p>
            <a:pPr eaLnBrk="1" hangingPunct="1"/>
            <a:r>
              <a:rPr lang="en-US" sz="2800" smtClean="0">
                <a:hlinkClick r:id="rId2"/>
              </a:rPr>
              <a:t>More Information on Administrative Searches</a:t>
            </a:r>
            <a:endParaRPr lang="en-US" sz="2800" smtClean="0"/>
          </a:p>
        </p:txBody>
      </p:sp>
    </p:spTree>
  </p:cSld>
  <p:clrMapOvr>
    <a:masterClrMapping/>
  </p:clrMapOvr>
  <p:transition advTm="1093"/>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a Man's</a:t>
            </a:r>
            <a:r>
              <a:rPr lang="en-US" baseline="0" dirty="0" smtClean="0"/>
              <a:t> Home His Castle?</a:t>
            </a:r>
            <a:endParaRPr lang="en-US" dirty="0"/>
          </a:p>
        </p:txBody>
      </p:sp>
      <p:sp>
        <p:nvSpPr>
          <p:cNvPr id="3" name="Content Placeholder 2"/>
          <p:cNvSpPr>
            <a:spLocks noGrp="1"/>
          </p:cNvSpPr>
          <p:nvPr>
            <p:ph idx="1"/>
          </p:nvPr>
        </p:nvSpPr>
        <p:spPr/>
        <p:txBody>
          <a:bodyPr>
            <a:normAutofit lnSpcReduction="10000"/>
          </a:bodyPr>
          <a:lstStyle/>
          <a:p>
            <a:r>
              <a:rPr lang="en-US" dirty="0" smtClean="0"/>
              <a:t>"In 1765, in England, what is properly called the great case of </a:t>
            </a:r>
            <a:r>
              <a:rPr lang="en-US" dirty="0" err="1" smtClean="0"/>
              <a:t>Entick</a:t>
            </a:r>
            <a:r>
              <a:rPr lang="en-US" dirty="0" smtClean="0"/>
              <a:t> v. Carrington, 19 Howell's State Trials, col. 1029, announced the principle of English law which became part of the Bill of Rights and whose basic protection has become imbedded in the concept of due process of law. It was there decided that English law did not allow officers of the Crown to break into a citizen's home, under cover of a general executive warrant, to search for evidence of the utterance of libel."</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10</a:t>
            </a:fld>
            <a:endParaRPr lang="en-US"/>
          </a:p>
        </p:txBody>
      </p:sp>
    </p:spTree>
    <p:extLst>
      <p:ext uri="{BB962C8B-B14F-4D97-AF65-F5344CB8AC3E}">
        <p14:creationId xmlns:p14="http://schemas.microsoft.com/office/powerpoint/2010/main" val="1327485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the 4th Amendment </a:t>
            </a:r>
            <a:r>
              <a:rPr lang="en-US" baseline="0" dirty="0" smtClean="0"/>
              <a:t>Bar all Warrantless Searches?</a:t>
            </a:r>
            <a:endParaRPr lang="en-US" dirty="0"/>
          </a:p>
        </p:txBody>
      </p:sp>
      <p:sp>
        <p:nvSpPr>
          <p:cNvPr id="3" name="Content Placeholder 2"/>
          <p:cNvSpPr>
            <a:spLocks noGrp="1"/>
          </p:cNvSpPr>
          <p:nvPr>
            <p:ph idx="1"/>
          </p:nvPr>
        </p:nvSpPr>
        <p:spPr/>
        <p:txBody>
          <a:bodyPr/>
          <a:lstStyle/>
          <a:p>
            <a:r>
              <a:rPr lang="en-US" dirty="0"/>
              <a:t>"Certainly it is not necessary to accept any particular theory of the interrelationship of the Fourth and Fifth </a:t>
            </a:r>
            <a:r>
              <a:rPr lang="en-US" dirty="0" smtClean="0"/>
              <a:t>Amendments </a:t>
            </a:r>
            <a:r>
              <a:rPr lang="en-US" dirty="0"/>
              <a:t>to realize what history makes plain, that it was on the issue of the right to be secure from searches for evidence to be used in criminal prosecutions or for forfeitures that the great battle for fundamental liberty was fought. </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11</a:t>
            </a:fld>
            <a:endParaRPr lang="en-US"/>
          </a:p>
        </p:txBody>
      </p:sp>
    </p:spTree>
    <p:extLst>
      <p:ext uri="{BB962C8B-B14F-4D97-AF65-F5344CB8AC3E}">
        <p14:creationId xmlns:p14="http://schemas.microsoft.com/office/powerpoint/2010/main" val="8239962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History Matter?</a:t>
            </a:r>
            <a:endParaRPr lang="en-US" dirty="0"/>
          </a:p>
        </p:txBody>
      </p:sp>
      <p:sp>
        <p:nvSpPr>
          <p:cNvPr id="3" name="Content Placeholder 2"/>
          <p:cNvSpPr>
            <a:spLocks noGrp="1"/>
          </p:cNvSpPr>
          <p:nvPr>
            <p:ph idx="1"/>
          </p:nvPr>
        </p:nvSpPr>
        <p:spPr/>
        <p:txBody>
          <a:bodyPr/>
          <a:lstStyle/>
          <a:p>
            <a:r>
              <a:rPr lang="en-US" dirty="0"/>
              <a:t>"The Fourteenth Amendment, itself a historical product, did not destroy history for the States and substitute mechanical compartments of law all exactly alike. If a thing has been </a:t>
            </a:r>
            <a:r>
              <a:rPr lang="en-US" dirty="0" smtClean="0"/>
              <a:t>practiced </a:t>
            </a:r>
            <a:r>
              <a:rPr lang="en-US" dirty="0"/>
              <a:t>for two hundred years by common consent, it will need a strong case for the Fourteenth Amendment to affect it, . . . ." </a:t>
            </a:r>
            <a:r>
              <a:rPr lang="en-US" dirty="0" err="1"/>
              <a:t>Jackman</a:t>
            </a:r>
            <a:r>
              <a:rPr lang="en-US" dirty="0"/>
              <a:t> v. Rosenbaum Co., 260 U.S. 22, 31</a:t>
            </a:r>
            <a:r>
              <a:rPr lang="en-US" dirty="0" smtClean="0"/>
              <a:t>. (Holmes)</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12</a:t>
            </a:fld>
            <a:endParaRPr lang="en-US"/>
          </a:p>
        </p:txBody>
      </p:sp>
    </p:spTree>
    <p:extLst>
      <p:ext uri="{BB962C8B-B14F-4D97-AF65-F5344CB8AC3E}">
        <p14:creationId xmlns:p14="http://schemas.microsoft.com/office/powerpoint/2010/main" val="37666295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Have Times Changed?</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power here challenged rests not only on a long history of its exercise. It is a power which was continually strengthened and applied to wider concerns through those very years when the right of individuals to be free from peremptory official invasion received increasing legislative and judicial protection. Nor is this a situation where a new body of knowledge displaces previous premises of action. There is a total want of important modification in the circumstances or the structure of society which calls for a disregard of so much history.</a:t>
            </a:r>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13</a:t>
            </a:fld>
            <a:endParaRPr lang="en-US"/>
          </a:p>
        </p:txBody>
      </p:sp>
    </p:spTree>
    <p:extLst>
      <p:ext uri="{BB962C8B-B14F-4D97-AF65-F5344CB8AC3E}">
        <p14:creationId xmlns:p14="http://schemas.microsoft.com/office/powerpoint/2010/main" val="36977290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These Searches Still Necessary?</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need for preventive action is great, and city after city has seen this need and granted the power of inspection to its health officials; and these inspections are apparently welcomed by all but an insignificant few. Certainly, the nature of our society has not vitiated the need for inspections first thought necessary 158 years ago, nor has experience revealed any abuse or inroad on freedom in meeting this need by means that history and dominant public opinion have sanctioned."</a:t>
            </a:r>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14</a:t>
            </a:fld>
            <a:endParaRPr lang="en-US"/>
          </a:p>
        </p:txBody>
      </p:sp>
    </p:spTree>
    <p:extLst>
      <p:ext uri="{BB962C8B-B14F-4D97-AF65-F5344CB8AC3E}">
        <p14:creationId xmlns:p14="http://schemas.microsoft.com/office/powerpoint/2010/main" val="21423548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Not Require a Warrant?</a:t>
            </a:r>
            <a:endParaRPr lang="en-US" dirty="0"/>
          </a:p>
        </p:txBody>
      </p:sp>
      <p:sp>
        <p:nvSpPr>
          <p:cNvPr id="3" name="Content Placeholder 2"/>
          <p:cNvSpPr>
            <a:spLocks noGrp="1"/>
          </p:cNvSpPr>
          <p:nvPr>
            <p:ph idx="1"/>
          </p:nvPr>
        </p:nvSpPr>
        <p:spPr/>
        <p:txBody>
          <a:bodyPr>
            <a:normAutofit fontScale="92500" lnSpcReduction="20000"/>
          </a:bodyPr>
          <a:lstStyle/>
          <a:p>
            <a:r>
              <a:rPr lang="en-US" dirty="0"/>
              <a:t>"If a search warrant be constitutionally required, the requirement cannot be flexibly interpreted to dispense with the rigorous constitutional restrictions for its issue. A loose basis for granting a search warrant for the situation before us is to enter by way of the back door to a recognition of the fact that by reason of their intrinsic elements, their historic sanctions, and their safeguards, the Maryland proceedings requesting permission to make a search without intruding when permission is denied, do not offend the protection of the Fourteenth Amendment."</a:t>
            </a:r>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15</a:t>
            </a:fld>
            <a:endParaRPr lang="en-US"/>
          </a:p>
        </p:txBody>
      </p:sp>
    </p:spTree>
    <p:extLst>
      <p:ext uri="{BB962C8B-B14F-4D97-AF65-F5344CB8AC3E}">
        <p14:creationId xmlns:p14="http://schemas.microsoft.com/office/powerpoint/2010/main" val="25865603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The Dissent </a:t>
            </a:r>
            <a:endParaRPr lang="en-US" dirty="0"/>
          </a:p>
        </p:txBody>
      </p:sp>
      <p:sp>
        <p:nvSpPr>
          <p:cNvPr id="6" name="Subtitle 5"/>
          <p:cNvSpPr>
            <a:spLocks noGrp="1"/>
          </p:cNvSpPr>
          <p:nvPr>
            <p:ph type="subTitle" idx="1"/>
          </p:nvPr>
        </p:nvSpPr>
        <p:spPr/>
        <p:txBody>
          <a:bodyPr/>
          <a:lstStyle/>
          <a:p>
            <a:r>
              <a:rPr lang="en-US" dirty="0" smtClean="0"/>
              <a:t>Douglas, Black, Warren, and Brennan</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16</a:t>
            </a:fld>
            <a:endParaRPr lang="en-US"/>
          </a:p>
        </p:txBody>
      </p:sp>
    </p:spTree>
    <p:extLst>
      <p:ext uri="{BB962C8B-B14F-4D97-AF65-F5344CB8AC3E}">
        <p14:creationId xmlns:p14="http://schemas.microsoft.com/office/powerpoint/2010/main" val="23965916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was  </a:t>
            </a:r>
            <a:r>
              <a:rPr lang="en-US" i="1" dirty="0" err="1"/>
              <a:t>Entick</a:t>
            </a:r>
            <a:r>
              <a:rPr lang="en-US" i="1" dirty="0"/>
              <a:t> v. Carrington</a:t>
            </a:r>
            <a:r>
              <a:rPr lang="en-US" dirty="0"/>
              <a:t> Really About?</a:t>
            </a:r>
          </a:p>
        </p:txBody>
      </p:sp>
      <p:sp>
        <p:nvSpPr>
          <p:cNvPr id="3" name="Content Placeholder 2"/>
          <p:cNvSpPr>
            <a:spLocks noGrp="1"/>
          </p:cNvSpPr>
          <p:nvPr>
            <p:ph idx="1"/>
          </p:nvPr>
        </p:nvSpPr>
        <p:spPr/>
        <p:txBody>
          <a:bodyPr>
            <a:normAutofit fontScale="85000" lnSpcReduction="20000"/>
          </a:bodyPr>
          <a:lstStyle/>
          <a:p>
            <a:r>
              <a:rPr lang="en-US" dirty="0"/>
              <a:t>"In the effort to destroy the freedom of the press, by a strained exercise of the prerogative a general warrant was issued in 1763 for the discovery and apprehension of the authors and printers (not named) of the obnoxious No. 45 of the North Briton, which commented in severe and offensive terms on the King's Speech at the prorogation of Parliament and upon the unpopular Peace of Paris recently (February 10, 1763) concluded. Forty-nine persons, including Wilkes, were arrested under the general warrant; and when it was ascertained that Wilkes was the author, an information for libel was filed against him on which a verdict was obtained</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17</a:t>
            </a:fld>
            <a:endParaRPr lang="en-US"/>
          </a:p>
        </p:txBody>
      </p:sp>
    </p:spTree>
    <p:extLst>
      <p:ext uri="{BB962C8B-B14F-4D97-AF65-F5344CB8AC3E}">
        <p14:creationId xmlns:p14="http://schemas.microsoft.com/office/powerpoint/2010/main" val="42095591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View of History</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basic premise of the prohibition against searches was not protection against self-incrimination; it was the common-law right of a man to privacy in his home, a right which is one of the indispensable ultimate essentials of our concept of civilization</a:t>
            </a:r>
            <a:r>
              <a:rPr lang="en-US" dirty="0" smtClean="0"/>
              <a:t>... It </a:t>
            </a:r>
            <a:r>
              <a:rPr lang="en-US" dirty="0"/>
              <a:t>belonged to all men, not merely to criminals, real or suspected</a:t>
            </a:r>
            <a:r>
              <a:rPr lang="en-US" dirty="0" smtClean="0"/>
              <a:t>...</a:t>
            </a:r>
            <a:r>
              <a:rPr lang="en-US" i="1" dirty="0" smtClean="0"/>
              <a:t>To </a:t>
            </a:r>
            <a:r>
              <a:rPr lang="en-US" i="1" dirty="0"/>
              <a:t>say that a man suspected of crime has a right to protection against search of his home without a warrant, but that a man not suspected of crime has no such protection, is a fantastic absurdity."</a:t>
            </a:r>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18</a:t>
            </a:fld>
            <a:endParaRPr lang="en-US"/>
          </a:p>
        </p:txBody>
      </p:sp>
    </p:spTree>
    <p:extLst>
      <p:ext uri="{BB962C8B-B14F-4D97-AF65-F5344CB8AC3E}">
        <p14:creationId xmlns:p14="http://schemas.microsoft.com/office/powerpoint/2010/main" val="20259370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Health Inspections so Threatening?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"One </a:t>
            </a:r>
            <a:r>
              <a:rPr lang="en-US" dirty="0"/>
              <a:t>invasion of privacy by an official of government can be as oppressive as another. Health inspections are important. But they are hardly more important than the search for narcotic peddlers, rapists, kidnappers, murderers, and other criminal elements. As we have seen, searches were once in their heyday when the government was out to suppress the nonconformists</a:t>
            </a:r>
            <a:r>
              <a:rPr lang="en-US" dirty="0" smtClean="0"/>
              <a:t>...</a:t>
            </a:r>
            <a:r>
              <a:rPr lang="en-US" i="1" dirty="0" smtClean="0"/>
              <a:t>Many </a:t>
            </a:r>
            <a:r>
              <a:rPr lang="en-US" i="1" dirty="0"/>
              <a:t>today would think that the search for subversives was even more important than the search for unsanitary conditions</a:t>
            </a:r>
            <a:r>
              <a:rPr lang="en-US" i="1" dirty="0" smtClean="0"/>
              <a:t>.</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19</a:t>
            </a:fld>
            <a:endParaRPr lang="en-US"/>
          </a:p>
        </p:txBody>
      </p:sp>
    </p:spTree>
    <p:extLst>
      <p:ext uri="{BB962C8B-B14F-4D97-AF65-F5344CB8AC3E}">
        <p14:creationId xmlns:p14="http://schemas.microsoft.com/office/powerpoint/2010/main" val="25545591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E2EAC346-F7A2-4DF2-BA90-453C542B360D}" type="slidenum">
              <a:rPr lang="en-US" smtClean="0"/>
              <a:pPr/>
              <a:t>2</a:t>
            </a:fld>
            <a:endParaRPr lang="en-US" smtClean="0"/>
          </a:p>
        </p:txBody>
      </p:sp>
      <p:sp>
        <p:nvSpPr>
          <p:cNvPr id="5123" name="Rectangle 2"/>
          <p:cNvSpPr>
            <a:spLocks noGrp="1" noChangeArrowheads="1"/>
          </p:cNvSpPr>
          <p:nvPr>
            <p:ph type="title"/>
          </p:nvPr>
        </p:nvSpPr>
        <p:spPr/>
        <p:txBody>
          <a:bodyPr/>
          <a:lstStyle/>
          <a:p>
            <a:pPr eaLnBrk="1" hangingPunct="1"/>
            <a:r>
              <a:rPr lang="en-US" dirty="0" smtClean="0"/>
              <a:t>Where do we learn about searches?</a:t>
            </a:r>
          </a:p>
        </p:txBody>
      </p:sp>
      <p:sp>
        <p:nvSpPr>
          <p:cNvPr id="5124"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Most laypersons, and many lawyer's perceptions of search law are created by the popular media</a:t>
            </a:r>
          </a:p>
          <a:p>
            <a:pPr lvl="1" eaLnBrk="1" hangingPunct="1">
              <a:lnSpc>
                <a:spcPct val="90000"/>
              </a:lnSpc>
            </a:pPr>
            <a:r>
              <a:rPr lang="en-US" dirty="0" smtClean="0"/>
              <a:t>Every police show has a recurring plot line about the evidence obtained with the questionable warrant or without a warrant</a:t>
            </a:r>
          </a:p>
          <a:p>
            <a:pPr lvl="1" eaLnBrk="1" hangingPunct="1">
              <a:lnSpc>
                <a:spcPct val="90000"/>
              </a:lnSpc>
            </a:pPr>
            <a:r>
              <a:rPr lang="en-US" dirty="0" smtClean="0"/>
              <a:t>Every courtroom drama has its fights over the exclusion of improperly obtained evidence</a:t>
            </a:r>
          </a:p>
          <a:p>
            <a:pPr eaLnBrk="1" hangingPunct="1">
              <a:lnSpc>
                <a:spcPct val="90000"/>
              </a:lnSpc>
            </a:pPr>
            <a:r>
              <a:rPr lang="en-US" dirty="0" smtClean="0"/>
              <a:t>These are criminal law searches, but they are all that most people know about</a:t>
            </a:r>
          </a:p>
          <a:p>
            <a:pPr eaLnBrk="1" hangingPunct="1">
              <a:lnSpc>
                <a:spcPct val="90000"/>
              </a:lnSpc>
            </a:pPr>
            <a:r>
              <a:rPr lang="en-US" dirty="0" smtClean="0"/>
              <a:t>Maybe Homeland and 24 will change this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a:t>
            </a:r>
            <a:r>
              <a:rPr lang="en-US" baseline="0" dirty="0" smtClean="0"/>
              <a:t> Most People Cooperate?</a:t>
            </a:r>
            <a:endParaRPr lang="en-US" dirty="0"/>
          </a:p>
        </p:txBody>
      </p:sp>
      <p:sp>
        <p:nvSpPr>
          <p:cNvPr id="3" name="Content Placeholder 2"/>
          <p:cNvSpPr>
            <a:spLocks noGrp="1"/>
          </p:cNvSpPr>
          <p:nvPr>
            <p:ph idx="1"/>
          </p:nvPr>
        </p:nvSpPr>
        <p:spPr/>
        <p:txBody>
          <a:bodyPr>
            <a:normAutofit fontScale="92500" lnSpcReduction="20000"/>
          </a:bodyPr>
          <a:lstStyle/>
          <a:p>
            <a:r>
              <a:rPr lang="en-US" dirty="0"/>
              <a:t>"Figures submitted by the Baltimore Health Department show that citizens are mostly cooperative in granting entrance to </a:t>
            </a:r>
            <a:r>
              <a:rPr lang="en-US" dirty="0" smtClean="0"/>
              <a:t>inspectors. </a:t>
            </a:r>
            <a:r>
              <a:rPr lang="en-US" dirty="0"/>
              <a:t>There were 28,081 inspections in 1954; 25,021 in 1955; 35,120 in 1956; 33,573 in 1957; and 36,119 in 1958. And in all these instances the number of prosecutions was estimated to average one a year. Submission by the overwhelming majority of the populace indicates there is no peril to the health program. One rebel a year (cf. Whyte, The Organization Man) is not too great a price to pay for maintaining our guarantee of civil rights in full vigor</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20</a:t>
            </a:fld>
            <a:endParaRPr lang="en-US"/>
          </a:p>
        </p:txBody>
      </p:sp>
    </p:spTree>
    <p:extLst>
      <p:ext uri="{BB962C8B-B14F-4D97-AF65-F5344CB8AC3E}">
        <p14:creationId xmlns:p14="http://schemas.microsoft.com/office/powerpoint/2010/main" val="30196214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the Dissent Right?</a:t>
            </a:r>
            <a:endParaRPr lang="en-US" dirty="0"/>
          </a:p>
        </p:txBody>
      </p:sp>
      <p:sp>
        <p:nvSpPr>
          <p:cNvPr id="3" name="Content Placeholder 2"/>
          <p:cNvSpPr>
            <a:spLocks noGrp="1"/>
          </p:cNvSpPr>
          <p:nvPr>
            <p:ph idx="1"/>
          </p:nvPr>
        </p:nvSpPr>
        <p:spPr/>
        <p:txBody>
          <a:bodyPr/>
          <a:lstStyle/>
          <a:p>
            <a:r>
              <a:rPr lang="en-US" dirty="0" smtClean="0"/>
              <a:t>Does the low number of resisters really tell us the administrative cost of a warrant requirement?</a:t>
            </a:r>
          </a:p>
          <a:p>
            <a:pPr lvl="1"/>
            <a:r>
              <a:rPr lang="en-US" dirty="0" smtClean="0"/>
              <a:t>What might make that number too low?</a:t>
            </a:r>
          </a:p>
          <a:p>
            <a:r>
              <a:rPr lang="en-US" dirty="0" smtClean="0"/>
              <a:t>Does the Majority's separation of criminal and administrative searchers make sense?</a:t>
            </a:r>
          </a:p>
          <a:p>
            <a:r>
              <a:rPr lang="en-US" dirty="0" smtClean="0"/>
              <a:t>This sets up </a:t>
            </a:r>
            <a:r>
              <a:rPr lang="en-US" i="1" dirty="0" smtClean="0"/>
              <a:t>Camera</a:t>
            </a:r>
            <a:r>
              <a:rPr lang="en-US" dirty="0" smtClean="0"/>
              <a:t> and </a:t>
            </a:r>
            <a:r>
              <a:rPr lang="en-US" i="1" dirty="0" smtClean="0"/>
              <a:t>See</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21</a:t>
            </a:fld>
            <a:endParaRPr lang="en-US"/>
          </a:p>
        </p:txBody>
      </p:sp>
    </p:spTree>
    <p:extLst>
      <p:ext uri="{BB962C8B-B14F-4D97-AF65-F5344CB8AC3E}">
        <p14:creationId xmlns:p14="http://schemas.microsoft.com/office/powerpoint/2010/main" val="21793198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E64EBD7D-14E5-4F8B-9119-7F0266571180}" type="slidenum">
              <a:rPr lang="en-US" smtClean="0"/>
              <a:pPr/>
              <a:t>22</a:t>
            </a:fld>
            <a:endParaRPr lang="en-US" smtClean="0"/>
          </a:p>
        </p:txBody>
      </p:sp>
      <p:sp>
        <p:nvSpPr>
          <p:cNvPr id="14339" name="Rectangle 2"/>
          <p:cNvSpPr>
            <a:spLocks noGrp="1" noChangeArrowheads="1"/>
          </p:cNvSpPr>
          <p:nvPr>
            <p:ph type="title"/>
          </p:nvPr>
        </p:nvSpPr>
        <p:spPr/>
        <p:txBody>
          <a:bodyPr/>
          <a:lstStyle/>
          <a:p>
            <a:pPr eaLnBrk="1" hangingPunct="1"/>
            <a:r>
              <a:rPr lang="pt-BR" dirty="0" smtClean="0">
                <a:hlinkClick r:id="rId2"/>
              </a:rPr>
              <a:t>Camara v. Municipal Court, 387 U.S. 523 (1967)</a:t>
            </a:r>
            <a:endParaRPr lang="pt-BR" dirty="0" smtClean="0"/>
          </a:p>
        </p:txBody>
      </p:sp>
      <p:sp>
        <p:nvSpPr>
          <p:cNvPr id="14340" name="Rectangle 3"/>
          <p:cNvSpPr>
            <a:spLocks noGrp="1" noChangeArrowheads="1"/>
          </p:cNvSpPr>
          <p:nvPr>
            <p:ph type="body" idx="1"/>
          </p:nvPr>
        </p:nvSpPr>
        <p:spPr/>
        <p:txBody>
          <a:bodyPr>
            <a:normAutofit lnSpcReduction="10000"/>
          </a:bodyPr>
          <a:lstStyle/>
          <a:p>
            <a:pPr eaLnBrk="1" hangingPunct="1"/>
            <a:r>
              <a:rPr lang="en-US" dirty="0" smtClean="0"/>
              <a:t>Where did this happen?</a:t>
            </a:r>
          </a:p>
          <a:p>
            <a:pPr lvl="1" eaLnBrk="1" hangingPunct="1"/>
            <a:r>
              <a:rPr lang="en-US" dirty="0" smtClean="0"/>
              <a:t>San Francisco</a:t>
            </a:r>
          </a:p>
          <a:p>
            <a:pPr eaLnBrk="1" hangingPunct="1"/>
            <a:r>
              <a:rPr lang="en-US" dirty="0" smtClean="0"/>
              <a:t>What violations were the housing inspectors looking for?</a:t>
            </a:r>
          </a:p>
          <a:p>
            <a:pPr lvl="1" eaLnBrk="1" hangingPunct="1"/>
            <a:r>
              <a:rPr lang="en-US" dirty="0" smtClean="0"/>
              <a:t>Violation of the occupancy permit</a:t>
            </a:r>
          </a:p>
          <a:p>
            <a:pPr eaLnBrk="1" hangingPunct="1"/>
            <a:r>
              <a:rPr lang="en-US" dirty="0" smtClean="0"/>
              <a:t>What crime was defendant charged with?</a:t>
            </a:r>
          </a:p>
          <a:p>
            <a:pPr lvl="1" eaLnBrk="1" hangingPunct="1"/>
            <a:r>
              <a:rPr lang="en-US" dirty="0" smtClean="0"/>
              <a:t>Not allowing the inspection</a:t>
            </a:r>
          </a:p>
          <a:p>
            <a:pPr lvl="1" eaLnBrk="1" hangingPunct="1"/>
            <a:r>
              <a:rPr lang="en-US" dirty="0" smtClean="0"/>
              <a:t>Factually the same as </a:t>
            </a:r>
            <a:r>
              <a:rPr lang="en-US" i="1" dirty="0" smtClean="0"/>
              <a:t>Frank</a:t>
            </a:r>
            <a:endParaRPr lang="en-US" dirty="0" smtClean="0"/>
          </a:p>
        </p:txBody>
      </p:sp>
    </p:spTree>
  </p:cSld>
  <p:clrMapOvr>
    <a:masterClrMapping/>
  </p:clrMapOvr>
  <p:transition advTm="3203"/>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9CC53D38-AD80-408E-8655-9CBF40632FE5}" type="slidenum">
              <a:rPr lang="en-US" smtClean="0"/>
              <a:pPr/>
              <a:t>23</a:t>
            </a:fld>
            <a:endParaRPr lang="en-US" smtClean="0"/>
          </a:p>
        </p:txBody>
      </p:sp>
      <p:sp>
        <p:nvSpPr>
          <p:cNvPr id="15363" name="Rectangle 2"/>
          <p:cNvSpPr>
            <a:spLocks noGrp="1" noChangeArrowheads="1"/>
          </p:cNvSpPr>
          <p:nvPr>
            <p:ph type="title"/>
          </p:nvPr>
        </p:nvSpPr>
        <p:spPr/>
        <p:txBody>
          <a:bodyPr/>
          <a:lstStyle/>
          <a:p>
            <a:pPr eaLnBrk="1" hangingPunct="1"/>
            <a:r>
              <a:rPr lang="en-US" dirty="0" smtClean="0"/>
              <a:t>The Municipal Ordinance</a:t>
            </a:r>
          </a:p>
        </p:txBody>
      </p:sp>
      <p:sp>
        <p:nvSpPr>
          <p:cNvPr id="15364" name="Rectangle 3"/>
          <p:cNvSpPr>
            <a:spLocks noGrp="1" noChangeArrowheads="1"/>
          </p:cNvSpPr>
          <p:nvPr>
            <p:ph type="body" idx="1"/>
          </p:nvPr>
        </p:nvSpPr>
        <p:spPr/>
        <p:txBody>
          <a:bodyPr/>
          <a:lstStyle/>
          <a:p>
            <a:pPr eaLnBrk="1" hangingPunct="1"/>
            <a:r>
              <a:rPr lang="en-US" smtClean="0">
                <a:hlinkClick r:id="rId2"/>
              </a:rPr>
              <a:t>"Sec. 503 RIGHT TO ENTER BUILDING</a:t>
            </a:r>
            <a:r>
              <a:rPr lang="en-US" smtClean="0"/>
              <a:t>. Authorized employees of the City departments or City agencies, so far as may be necessary for the performance of their duties, shall, upon presentation of proper credentials, have the right to enter, at reasonable times, any building, structure, or premises in the City to perform any duty imposed upon them by the Municipal Code." </a:t>
            </a:r>
          </a:p>
        </p:txBody>
      </p:sp>
    </p:spTree>
  </p:cSld>
  <p:clrMapOvr>
    <a:masterClrMapping/>
  </p:clrMapOvr>
  <p:transition advTm="4407"/>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C3C0846C-C1D0-454E-8AF5-1E0204E68613}" type="slidenum">
              <a:rPr lang="en-US" smtClean="0"/>
              <a:pPr/>
              <a:t>24</a:t>
            </a:fld>
            <a:endParaRPr lang="en-US" smtClean="0"/>
          </a:p>
        </p:txBody>
      </p:sp>
      <p:sp>
        <p:nvSpPr>
          <p:cNvPr id="16387" name="Rectangle 2"/>
          <p:cNvSpPr>
            <a:spLocks noGrp="1" noChangeArrowheads="1"/>
          </p:cNvSpPr>
          <p:nvPr>
            <p:ph type="title"/>
          </p:nvPr>
        </p:nvSpPr>
        <p:spPr/>
        <p:txBody>
          <a:bodyPr/>
          <a:lstStyle/>
          <a:p>
            <a:pPr eaLnBrk="1" hangingPunct="1"/>
            <a:r>
              <a:rPr lang="en-US" dirty="0" smtClean="0"/>
              <a:t>The Writ of Prohibition</a:t>
            </a:r>
          </a:p>
        </p:txBody>
      </p:sp>
      <p:sp>
        <p:nvSpPr>
          <p:cNvPr id="16388" name="Rectangle 3"/>
          <p:cNvSpPr>
            <a:spLocks noGrp="1" noChangeArrowheads="1"/>
          </p:cNvSpPr>
          <p:nvPr>
            <p:ph type="body" idx="1"/>
          </p:nvPr>
        </p:nvSpPr>
        <p:spPr/>
        <p:txBody>
          <a:bodyPr/>
          <a:lstStyle/>
          <a:p>
            <a:pPr eaLnBrk="1" hangingPunct="1"/>
            <a:r>
              <a:rPr lang="en-US" smtClean="0"/>
              <a:t>What are the defendant's allegations of unconstitutional actions?</a:t>
            </a:r>
          </a:p>
          <a:p>
            <a:pPr lvl="1" eaLnBrk="1" hangingPunct="1"/>
            <a:r>
              <a:rPr lang="en-US" smtClean="0"/>
              <a:t>Unconstitutional search under the 4th Amendment, as applied to the states by the 14th Amendment</a:t>
            </a:r>
          </a:p>
          <a:p>
            <a:pPr eaLnBrk="1" hangingPunct="1"/>
            <a:r>
              <a:rPr lang="en-US" smtClean="0"/>
              <a:t>Not granted by the state courts</a:t>
            </a:r>
          </a:p>
        </p:txBody>
      </p:sp>
    </p:spTree>
  </p:cSld>
  <p:clrMapOvr>
    <a:masterClrMapping/>
  </p:clrMapOvr>
  <p:transition advTm="4781"/>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C9333DC8-0082-4C54-A900-6A68679E9726}" type="slidenum">
              <a:rPr lang="en-US" smtClean="0"/>
              <a:pPr/>
              <a:t>25</a:t>
            </a:fld>
            <a:endParaRPr lang="en-US" smtClean="0"/>
          </a:p>
        </p:txBody>
      </p:sp>
      <p:sp>
        <p:nvSpPr>
          <p:cNvPr id="18435" name="Rectangle 2"/>
          <p:cNvSpPr>
            <a:spLocks noGrp="1" noChangeArrowheads="1"/>
          </p:cNvSpPr>
          <p:nvPr>
            <p:ph type="title"/>
          </p:nvPr>
        </p:nvSpPr>
        <p:spPr/>
        <p:txBody>
          <a:bodyPr/>
          <a:lstStyle/>
          <a:p>
            <a:pPr eaLnBrk="1" hangingPunct="1"/>
            <a:r>
              <a:rPr lang="en-US" dirty="0" smtClean="0"/>
              <a:t>Are the Times Changing?</a:t>
            </a:r>
          </a:p>
        </p:txBody>
      </p:sp>
      <p:sp>
        <p:nvSpPr>
          <p:cNvPr id="18436" name="Rectangle 3"/>
          <p:cNvSpPr>
            <a:spLocks noGrp="1" noChangeArrowheads="1"/>
          </p:cNvSpPr>
          <p:nvPr>
            <p:ph type="body" idx="1"/>
          </p:nvPr>
        </p:nvSpPr>
        <p:spPr/>
        <p:txBody>
          <a:bodyPr/>
          <a:lstStyle/>
          <a:p>
            <a:pPr eaLnBrk="1" hangingPunct="1">
              <a:lnSpc>
                <a:spcPct val="90000"/>
              </a:lnSpc>
            </a:pPr>
            <a:r>
              <a:rPr lang="en-US" dirty="0" smtClean="0"/>
              <a:t>What else is going on at the court and in the country in the late 1960s?</a:t>
            </a:r>
          </a:p>
          <a:p>
            <a:pPr eaLnBrk="1" hangingPunct="1">
              <a:lnSpc>
                <a:spcPct val="90000"/>
              </a:lnSpc>
            </a:pPr>
            <a:r>
              <a:rPr lang="en-US" dirty="0" smtClean="0"/>
              <a:t>Can administrative violations lead to criminal prosecution?</a:t>
            </a:r>
          </a:p>
          <a:p>
            <a:pPr eaLnBrk="1" hangingPunct="1">
              <a:lnSpc>
                <a:spcPct val="90000"/>
              </a:lnSpc>
            </a:pPr>
            <a:r>
              <a:rPr lang="en-US" dirty="0" smtClean="0"/>
              <a:t>What bind does this put a property owner in who wants to challenge the authority of the inspector?</a:t>
            </a:r>
          </a:p>
          <a:p>
            <a:pPr eaLnBrk="1" hangingPunct="1">
              <a:lnSpc>
                <a:spcPct val="90000"/>
              </a:lnSpc>
            </a:pPr>
            <a:r>
              <a:rPr lang="en-US" dirty="0" smtClean="0"/>
              <a:t>How does the </a:t>
            </a:r>
            <a:r>
              <a:rPr lang="en-US" i="1" dirty="0" smtClean="0"/>
              <a:t>Camara</a:t>
            </a:r>
            <a:r>
              <a:rPr lang="en-US" dirty="0" smtClean="0"/>
              <a:t> court think this changes the </a:t>
            </a:r>
            <a:r>
              <a:rPr lang="en-US" i="1" dirty="0" smtClean="0"/>
              <a:t>Frank</a:t>
            </a:r>
            <a:r>
              <a:rPr lang="en-US" dirty="0" smtClean="0"/>
              <a:t> balancing factors?</a:t>
            </a:r>
          </a:p>
          <a:p>
            <a:pPr eaLnBrk="1" hangingPunct="1">
              <a:lnSpc>
                <a:spcPct val="90000"/>
              </a:lnSpc>
            </a:pPr>
            <a:r>
              <a:rPr lang="en-US" dirty="0" smtClean="0"/>
              <a:t>Could administrative searches be abused?</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B11A9CD-869D-4AE4-9616-10DD591473D6}" type="slidenum">
              <a:rPr lang="en-US" smtClean="0"/>
              <a:pPr/>
              <a:t>26</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Why is the Intent of the Search Critical?</a:t>
            </a:r>
          </a:p>
        </p:txBody>
      </p:sp>
      <p:sp>
        <p:nvSpPr>
          <p:cNvPr id="17412" name="Rectangle 3"/>
          <p:cNvSpPr>
            <a:spLocks noGrp="1" noChangeArrowheads="1"/>
          </p:cNvSpPr>
          <p:nvPr>
            <p:ph type="body" idx="1"/>
          </p:nvPr>
        </p:nvSpPr>
        <p:spPr/>
        <p:txBody>
          <a:bodyPr/>
          <a:lstStyle/>
          <a:p>
            <a:pPr eaLnBrk="1" hangingPunct="1">
              <a:lnSpc>
                <a:spcPct val="90000"/>
              </a:lnSpc>
            </a:pPr>
            <a:r>
              <a:rPr lang="en-US" dirty="0" smtClean="0"/>
              <a:t>Since the inspector does not ask that the property owner open his doors to a search for "evidence of criminal action" which may be used to secure the owner's criminal conviction, historic interests of "self-protection" jointly protected by the Fourth and Fifth Amendments are said not to be involved, but only the less intense "right to be secure from intrusion into personal privacy." (</a:t>
            </a:r>
            <a:r>
              <a:rPr lang="en-US" i="1" dirty="0" smtClean="0"/>
              <a:t>Camara</a:t>
            </a:r>
            <a:r>
              <a:rPr lang="en-US" dirty="0" smtClean="0"/>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F735A19-D055-4F1C-9AE6-F158C6EA29C6}" type="slidenum">
              <a:rPr lang="en-US" smtClean="0"/>
              <a:pPr/>
              <a:t>27</a:t>
            </a:fld>
            <a:endParaRPr lang="en-US" smtClean="0"/>
          </a:p>
        </p:txBody>
      </p:sp>
      <p:sp>
        <p:nvSpPr>
          <p:cNvPr id="19459" name="Rectangle 2"/>
          <p:cNvSpPr>
            <a:spLocks noGrp="1" noChangeArrowheads="1"/>
          </p:cNvSpPr>
          <p:nvPr>
            <p:ph type="title"/>
          </p:nvPr>
        </p:nvSpPr>
        <p:spPr/>
        <p:txBody>
          <a:bodyPr/>
          <a:lstStyle/>
          <a:p>
            <a:pPr eaLnBrk="1" hangingPunct="1"/>
            <a:r>
              <a:rPr lang="en-US" dirty="0" smtClean="0">
                <a:hlinkClick r:id="rId2"/>
              </a:rPr>
              <a:t>Does a Warrant Requirement Mean No Searches?</a:t>
            </a:r>
            <a:endParaRPr lang="en-US" dirty="0" smtClean="0"/>
          </a:p>
        </p:txBody>
      </p:sp>
      <p:sp>
        <p:nvSpPr>
          <p:cNvPr id="19460" name="Rectangle 3"/>
          <p:cNvSpPr>
            <a:spLocks noGrp="1" noChangeArrowheads="1"/>
          </p:cNvSpPr>
          <p:nvPr>
            <p:ph type="body" idx="1"/>
          </p:nvPr>
        </p:nvSpPr>
        <p:spPr/>
        <p:txBody>
          <a:bodyPr/>
          <a:lstStyle/>
          <a:p>
            <a:pPr eaLnBrk="1" hangingPunct="1"/>
            <a:r>
              <a:rPr lang="en-US" sz="2800" smtClean="0"/>
              <a:t>In assessing whether the public interest demands creation of a general exception to the Fourth Amendment's warrant requirement, the question is not whether the public interest justifies the type of search in question, but whether the authority to search should be evidenced by a warrant, which in turn depends in part upon </a:t>
            </a:r>
            <a:r>
              <a:rPr lang="en-US" sz="2800" i="1" smtClean="0"/>
              <a:t>whether the burden of obtaining a warrant is likely to frustrate the governmental purpose behind the search</a:t>
            </a:r>
            <a:r>
              <a:rPr lang="en-US" sz="2800" smtClean="0"/>
              <a:t>. (Camara)</a:t>
            </a:r>
          </a:p>
          <a:p>
            <a:pPr eaLnBrk="1" hangingPunct="1"/>
            <a:r>
              <a:rPr lang="en-US" sz="2800" smtClean="0"/>
              <a:t>A precedent for </a:t>
            </a:r>
            <a:r>
              <a:rPr lang="en-US" sz="2800" i="1" smtClean="0"/>
              <a:t>Matthews</a:t>
            </a:r>
            <a:r>
              <a:rPr lang="en-US" sz="2800" smtClean="0"/>
              <a: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C8191240-4B2E-4852-87A1-DB5FAB76B360}" type="slidenum">
              <a:rPr lang="en-US" smtClean="0"/>
              <a:pPr/>
              <a:t>28</a:t>
            </a:fld>
            <a:endParaRPr lang="en-US" smtClean="0"/>
          </a:p>
        </p:txBody>
      </p:sp>
      <p:sp>
        <p:nvSpPr>
          <p:cNvPr id="20483" name="Rectangle 2"/>
          <p:cNvSpPr>
            <a:spLocks noGrp="1" noChangeArrowheads="1"/>
          </p:cNvSpPr>
          <p:nvPr>
            <p:ph type="title"/>
          </p:nvPr>
        </p:nvSpPr>
        <p:spPr/>
        <p:txBody>
          <a:bodyPr/>
          <a:lstStyle/>
          <a:p>
            <a:pPr eaLnBrk="1" hangingPunct="1"/>
            <a:r>
              <a:rPr lang="en-US" dirty="0" smtClean="0"/>
              <a:t>Standards for </a:t>
            </a:r>
            <a:r>
              <a:rPr lang="en-US" dirty="0" smtClean="0">
                <a:hlinkClick r:id="rId2"/>
              </a:rPr>
              <a:t>Criminal Probable Cause</a:t>
            </a:r>
            <a:endParaRPr lang="en-US" dirty="0" smtClean="0"/>
          </a:p>
        </p:txBody>
      </p:sp>
      <p:sp>
        <p:nvSpPr>
          <p:cNvPr id="20484" name="Rectangle 3"/>
          <p:cNvSpPr>
            <a:spLocks noGrp="1" noChangeArrowheads="1"/>
          </p:cNvSpPr>
          <p:nvPr>
            <p:ph type="body" idx="1"/>
          </p:nvPr>
        </p:nvSpPr>
        <p:spPr/>
        <p:txBody>
          <a:bodyPr/>
          <a:lstStyle/>
          <a:p>
            <a:pPr eaLnBrk="1" hangingPunct="1"/>
            <a:r>
              <a:rPr lang="en-US" sz="2800" smtClean="0"/>
              <a:t>"For example, in a criminal investigation, the police may undertake to recover specific stolen or contraband goods. But that public interest would hardly justify a sweeping search of an entire city conducted in the hope that these goods might be found. </a:t>
            </a:r>
            <a:r>
              <a:rPr lang="en-US" sz="2800" i="1" smtClean="0"/>
              <a:t>Consequently, a search for these goods, even with a warrant, is "reasonable" only when there is "probable cause" to believe that they will be uncovered in a particular dwelling."</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59D5B012-D1C4-4AE8-A1FE-B37D80BA71E2}" type="slidenum">
              <a:rPr lang="en-US" smtClean="0"/>
              <a:pPr/>
              <a:t>29</a:t>
            </a:fld>
            <a:endParaRPr lang="en-US" smtClean="0"/>
          </a:p>
        </p:txBody>
      </p:sp>
      <p:sp>
        <p:nvSpPr>
          <p:cNvPr id="21507" name="Rectangle 2"/>
          <p:cNvSpPr>
            <a:spLocks noGrp="1" noChangeArrowheads="1"/>
          </p:cNvSpPr>
          <p:nvPr>
            <p:ph type="title"/>
          </p:nvPr>
        </p:nvSpPr>
        <p:spPr/>
        <p:txBody>
          <a:bodyPr/>
          <a:lstStyle/>
          <a:p>
            <a:pPr eaLnBrk="1" hangingPunct="1"/>
            <a:r>
              <a:rPr lang="en-US" dirty="0" smtClean="0">
                <a:hlinkClick r:id="rId2"/>
              </a:rPr>
              <a:t>Government Interest in Public Health Searches</a:t>
            </a:r>
            <a:endParaRPr lang="en-US" dirty="0" smtClean="0"/>
          </a:p>
        </p:txBody>
      </p:sp>
      <p:sp>
        <p:nvSpPr>
          <p:cNvPr id="21508" name="Rectangle 3"/>
          <p:cNvSpPr>
            <a:spLocks noGrp="1" noChangeArrowheads="1"/>
          </p:cNvSpPr>
          <p:nvPr>
            <p:ph type="body" idx="1"/>
          </p:nvPr>
        </p:nvSpPr>
        <p:spPr/>
        <p:txBody>
          <a:bodyPr/>
          <a:lstStyle/>
          <a:p>
            <a:pPr eaLnBrk="1" hangingPunct="1">
              <a:lnSpc>
                <a:spcPct val="90000"/>
              </a:lnSpc>
            </a:pPr>
            <a:r>
              <a:rPr lang="en-US" smtClean="0"/>
              <a:t>The primary governmental interest at stake is to prevent even the unintentional development of conditions which are hazardous to public health and safety. </a:t>
            </a:r>
            <a:r>
              <a:rPr lang="en-US" i="1" smtClean="0"/>
              <a:t>Because fires and epidemics may ravage large urban areas, because unsightly conditions adversely affect the economic values of neighboring structures, numerous courts have upheld the police power of municipalities to impose and enforce such minimum standards even upon existing structures.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80B9D13A-B970-4561-B684-68B29822DD7D}" type="slidenum">
              <a:rPr lang="en-US" smtClean="0"/>
              <a:pPr/>
              <a:t>3</a:t>
            </a:fld>
            <a:endParaRPr lang="en-US" smtClean="0"/>
          </a:p>
        </p:txBody>
      </p:sp>
      <p:sp>
        <p:nvSpPr>
          <p:cNvPr id="6147" name="Rectangle 2"/>
          <p:cNvSpPr>
            <a:spLocks noGrp="1" noChangeArrowheads="1"/>
          </p:cNvSpPr>
          <p:nvPr>
            <p:ph type="title"/>
          </p:nvPr>
        </p:nvSpPr>
        <p:spPr/>
        <p:txBody>
          <a:bodyPr/>
          <a:lstStyle/>
          <a:p>
            <a:pPr eaLnBrk="1" hangingPunct="1"/>
            <a:r>
              <a:rPr lang="en-US" dirty="0" smtClean="0"/>
              <a:t>Searches in Law School Teaching</a:t>
            </a:r>
            <a:endParaRPr lang="en-US" dirty="0" smtClean="0"/>
          </a:p>
        </p:txBody>
      </p:sp>
      <p:sp>
        <p:nvSpPr>
          <p:cNvPr id="6148" name="Rectangle 3"/>
          <p:cNvSpPr>
            <a:spLocks noGrp="1" noChangeArrowheads="1"/>
          </p:cNvSpPr>
          <p:nvPr>
            <p:ph type="body" idx="1"/>
          </p:nvPr>
        </p:nvSpPr>
        <p:spPr/>
        <p:txBody>
          <a:bodyPr/>
          <a:lstStyle/>
          <a:p>
            <a:pPr eaLnBrk="1" hangingPunct="1"/>
            <a:r>
              <a:rPr lang="en-US" sz="2800" dirty="0" smtClean="0"/>
              <a:t>Law students typically learn about administrative searches in criminal law</a:t>
            </a:r>
          </a:p>
          <a:p>
            <a:pPr lvl="1" eaLnBrk="1" hangingPunct="1"/>
            <a:r>
              <a:rPr lang="en-US" sz="2800" smtClean="0"/>
              <a:t>Burger and the doctrine of pervasively regulated industries</a:t>
            </a:r>
          </a:p>
          <a:p>
            <a:pPr lvl="1" eaLnBrk="1" hangingPunct="1"/>
            <a:r>
              <a:rPr lang="en-US" sz="2800" dirty="0" smtClean="0"/>
              <a:t>Seen as an exception to the general rule that a search must be based on a 4th Amendment warrant</a:t>
            </a:r>
          </a:p>
          <a:p>
            <a:pPr eaLnBrk="1" hangingPunct="1"/>
            <a:r>
              <a:rPr lang="en-US" sz="2800" dirty="0" smtClean="0"/>
              <a:t>In reality, the 4th Amendment warrant requirement is better seen as a fairly narrow exception to the right to search on a general warrant or no warrant at all.</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82A6C702-03AE-48E8-93E2-58FE9416C3D6}" type="slidenum">
              <a:rPr lang="en-US" smtClean="0"/>
              <a:pPr/>
              <a:t>30</a:t>
            </a:fld>
            <a:endParaRPr lang="en-US" smtClean="0"/>
          </a:p>
        </p:txBody>
      </p:sp>
      <p:sp>
        <p:nvSpPr>
          <p:cNvPr id="22531" name="Rectangle 2"/>
          <p:cNvSpPr>
            <a:spLocks noGrp="1" noChangeArrowheads="1"/>
          </p:cNvSpPr>
          <p:nvPr>
            <p:ph type="title"/>
          </p:nvPr>
        </p:nvSpPr>
        <p:spPr/>
        <p:txBody>
          <a:bodyPr/>
          <a:lstStyle/>
          <a:p>
            <a:pPr eaLnBrk="1" hangingPunct="1"/>
            <a:r>
              <a:rPr lang="en-US" dirty="0" smtClean="0"/>
              <a:t>General Versus Specific Probable Cause</a:t>
            </a:r>
          </a:p>
        </p:txBody>
      </p:sp>
      <p:sp>
        <p:nvSpPr>
          <p:cNvPr id="22532" name="Rectangle 3"/>
          <p:cNvSpPr>
            <a:spLocks noGrp="1" noChangeArrowheads="1"/>
          </p:cNvSpPr>
          <p:nvPr>
            <p:ph type="body" idx="1"/>
          </p:nvPr>
        </p:nvSpPr>
        <p:spPr/>
        <p:txBody>
          <a:bodyPr/>
          <a:lstStyle/>
          <a:p>
            <a:pPr eaLnBrk="1" hangingPunct="1">
              <a:lnSpc>
                <a:spcPct val="80000"/>
              </a:lnSpc>
            </a:pPr>
            <a:r>
              <a:rPr lang="en-US" smtClean="0"/>
              <a:t>There is unanimous agreement among those most familiar with this field that the only effective way to seek universal compliance with the minimum standards required by municipal codes is through routine periodic inspections of all structures. </a:t>
            </a:r>
          </a:p>
          <a:p>
            <a:pPr eaLnBrk="1" hangingPunct="1">
              <a:lnSpc>
                <a:spcPct val="80000"/>
              </a:lnSpc>
            </a:pPr>
            <a:r>
              <a:rPr lang="en-US" smtClean="0"/>
              <a:t>It is here that the probable cause debate is focused, for the agency's decision to conduct an area inspection is unavoidably based on its appraisal of conditions in the area as a whole, </a:t>
            </a:r>
            <a:r>
              <a:rPr lang="en-US" smtClean="0">
                <a:hlinkClick r:id="rId2"/>
              </a:rPr>
              <a:t>not on its knowledge of conditions in each particular building. </a:t>
            </a:r>
            <a:endParaRPr 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E172D9C-32FE-45C3-95A9-EA12379256EC}" type="slidenum">
              <a:rPr lang="en-US" smtClean="0"/>
              <a:pPr/>
              <a:t>31</a:t>
            </a:fld>
            <a:endParaRPr lang="en-US" smtClean="0"/>
          </a:p>
        </p:txBody>
      </p:sp>
      <p:sp>
        <p:nvSpPr>
          <p:cNvPr id="23555" name="Rectangle 2"/>
          <p:cNvSpPr>
            <a:spLocks noGrp="1" noChangeArrowheads="1"/>
          </p:cNvSpPr>
          <p:nvPr>
            <p:ph type="title"/>
          </p:nvPr>
        </p:nvSpPr>
        <p:spPr/>
        <p:txBody>
          <a:bodyPr/>
          <a:lstStyle/>
          <a:p>
            <a:pPr eaLnBrk="1" hangingPunct="1"/>
            <a:r>
              <a:rPr lang="en-US" dirty="0" smtClean="0">
                <a:hlinkClick r:id="rId2"/>
              </a:rPr>
              <a:t>Factors Supporting General Probable Cause</a:t>
            </a:r>
            <a:endParaRPr lang="en-US" dirty="0" smtClean="0"/>
          </a:p>
        </p:txBody>
      </p:sp>
      <p:sp>
        <p:nvSpPr>
          <p:cNvPr id="23556" name="Rectangle 3"/>
          <p:cNvSpPr>
            <a:spLocks noGrp="1" noChangeArrowheads="1"/>
          </p:cNvSpPr>
          <p:nvPr>
            <p:ph type="body" idx="1"/>
          </p:nvPr>
        </p:nvSpPr>
        <p:spPr/>
        <p:txBody>
          <a:bodyPr/>
          <a:lstStyle/>
          <a:p>
            <a:pPr eaLnBrk="1" hangingPunct="1">
              <a:lnSpc>
                <a:spcPct val="90000"/>
              </a:lnSpc>
            </a:pPr>
            <a:r>
              <a:rPr lang="en-US" sz="2800" smtClean="0"/>
              <a:t>First, such programs have a long history of judicial and public acceptance.</a:t>
            </a:r>
          </a:p>
          <a:p>
            <a:pPr eaLnBrk="1" hangingPunct="1">
              <a:lnSpc>
                <a:spcPct val="90000"/>
              </a:lnSpc>
            </a:pPr>
            <a:r>
              <a:rPr lang="en-US" sz="2800" smtClean="0"/>
              <a:t>Second, the public interest demands that all dangerous conditions be prevented or abated, yet it is doubtful that any other canvassing technique would achieve acceptable results.</a:t>
            </a:r>
          </a:p>
          <a:p>
            <a:pPr eaLnBrk="1" hangingPunct="1">
              <a:lnSpc>
                <a:spcPct val="90000"/>
              </a:lnSpc>
            </a:pPr>
            <a:r>
              <a:rPr lang="en-US" sz="2800" smtClean="0"/>
              <a:t>Finally, because the inspections are neither personal in nature </a:t>
            </a:r>
            <a:r>
              <a:rPr lang="en-US" sz="2800" i="1" smtClean="0"/>
              <a:t>nor aimed at the discovery of evidence of crime</a:t>
            </a:r>
            <a:r>
              <a:rPr lang="en-US" sz="2800" smtClean="0"/>
              <a:t>, they involve a relatively limited invasion of the urban citizen's privacy.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58041384-D414-42A5-B24E-7CA95214B7D0}" type="slidenum">
              <a:rPr lang="en-US" smtClean="0"/>
              <a:pPr/>
              <a:t>32</a:t>
            </a:fld>
            <a:endParaRPr lang="en-US" smtClean="0"/>
          </a:p>
        </p:txBody>
      </p:sp>
      <p:sp>
        <p:nvSpPr>
          <p:cNvPr id="24579" name="Rectangle 2"/>
          <p:cNvSpPr>
            <a:spLocks noGrp="1" noChangeArrowheads="1"/>
          </p:cNvSpPr>
          <p:nvPr>
            <p:ph type="title"/>
          </p:nvPr>
        </p:nvSpPr>
        <p:spPr/>
        <p:txBody>
          <a:bodyPr/>
          <a:lstStyle/>
          <a:p>
            <a:pPr eaLnBrk="1" hangingPunct="1"/>
            <a:r>
              <a:rPr lang="en-US" dirty="0" smtClean="0">
                <a:hlinkClick r:id="rId2"/>
              </a:rPr>
              <a:t>The Frank Consensus</a:t>
            </a:r>
            <a:endParaRPr lang="en-US" dirty="0" smtClean="0"/>
          </a:p>
        </p:txBody>
      </p:sp>
      <p:sp>
        <p:nvSpPr>
          <p:cNvPr id="24580" name="Rectangle 3"/>
          <p:cNvSpPr>
            <a:spLocks noGrp="1" noChangeArrowheads="1"/>
          </p:cNvSpPr>
          <p:nvPr>
            <p:ph type="body" idx="1"/>
          </p:nvPr>
        </p:nvSpPr>
        <p:spPr>
          <a:xfrm>
            <a:off x="152400" y="2057400"/>
            <a:ext cx="8839200" cy="4648200"/>
          </a:xfrm>
        </p:spPr>
        <p:txBody>
          <a:bodyPr/>
          <a:lstStyle/>
          <a:p>
            <a:pPr eaLnBrk="1" hangingPunct="1">
              <a:lnSpc>
                <a:spcPct val="90000"/>
              </a:lnSpc>
            </a:pPr>
            <a:r>
              <a:rPr lang="en-US" smtClean="0"/>
              <a:t>"Time and experience have forcefully taught that the power to inspect dwelling places, either as a matter of systematic area-by-area search or, as here, to treat a specific problem, is of indispensable importance to the maintenance of community health; a power that would be greatly hobbled by the blanket requirement of the safeguards necessary for a search of evidence of criminal acts."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A82ACE58-C280-4B1A-B4E1-E4926D70C4ED}" type="slidenum">
              <a:rPr lang="en-US" smtClean="0"/>
              <a:pPr/>
              <a:t>33</a:t>
            </a:fld>
            <a:endParaRPr lang="en-US" smtClean="0"/>
          </a:p>
        </p:txBody>
      </p:sp>
      <p:sp>
        <p:nvSpPr>
          <p:cNvPr id="25603" name="Rectangle 2"/>
          <p:cNvSpPr>
            <a:spLocks noGrp="1" noChangeArrowheads="1"/>
          </p:cNvSpPr>
          <p:nvPr>
            <p:ph type="title"/>
          </p:nvPr>
        </p:nvSpPr>
        <p:spPr/>
        <p:txBody>
          <a:bodyPr/>
          <a:lstStyle/>
          <a:p>
            <a:pPr eaLnBrk="1" hangingPunct="1"/>
            <a:r>
              <a:rPr lang="en-US" dirty="0" smtClean="0"/>
              <a:t>Preventing Harm versus Punishing Criminals</a:t>
            </a:r>
          </a:p>
        </p:txBody>
      </p:sp>
      <p:sp>
        <p:nvSpPr>
          <p:cNvPr id="25604" name="Rectangle 3"/>
          <p:cNvSpPr>
            <a:spLocks noGrp="1" noChangeArrowheads="1"/>
          </p:cNvSpPr>
          <p:nvPr>
            <p:ph type="body" idx="1"/>
          </p:nvPr>
        </p:nvSpPr>
        <p:spPr/>
        <p:txBody>
          <a:bodyPr/>
          <a:lstStyle/>
          <a:p>
            <a:pPr eaLnBrk="1" hangingPunct="1">
              <a:lnSpc>
                <a:spcPct val="90000"/>
              </a:lnSpc>
            </a:pPr>
            <a:r>
              <a:rPr lang="en-US" sz="2800" smtClean="0"/>
              <a:t>"The need for preventive action is great, and city after city has seen this need and granted the power of inspection to its health officials; and these inspections are apparently welcomed by all but an insignificant few. Certainly, the nature of our society has not vitiated the need for inspections first thought necessary 158 years ago, nor has experience revealed any abuse or inroad on freedom in meeting this need by means that history and dominant public opinion have sanctioned."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8CC0F4B6-6EB5-479B-BE91-E12A901B5ED6}" type="slidenum">
              <a:rPr lang="en-US" smtClean="0"/>
              <a:pPr/>
              <a:t>34</a:t>
            </a:fld>
            <a:endParaRPr lang="en-US" smtClean="0"/>
          </a:p>
        </p:txBody>
      </p:sp>
      <p:sp>
        <p:nvSpPr>
          <p:cNvPr id="26627" name="Rectangle 2"/>
          <p:cNvSpPr>
            <a:spLocks noGrp="1" noChangeArrowheads="1"/>
          </p:cNvSpPr>
          <p:nvPr>
            <p:ph type="title"/>
          </p:nvPr>
        </p:nvSpPr>
        <p:spPr/>
        <p:txBody>
          <a:bodyPr/>
          <a:lstStyle/>
          <a:p>
            <a:pPr eaLnBrk="1" hangingPunct="1"/>
            <a:r>
              <a:rPr lang="en-US" smtClean="0">
                <a:hlinkClick r:id="rId2"/>
              </a:rPr>
              <a:t>Standards for an Area Warrant</a:t>
            </a:r>
            <a:endParaRPr lang="en-US" smtClean="0"/>
          </a:p>
        </p:txBody>
      </p:sp>
      <p:sp>
        <p:nvSpPr>
          <p:cNvPr id="26628" name="Rectangle 3"/>
          <p:cNvSpPr>
            <a:spLocks noGrp="1" noChangeArrowheads="1"/>
          </p:cNvSpPr>
          <p:nvPr>
            <p:ph type="body" idx="1"/>
          </p:nvPr>
        </p:nvSpPr>
        <p:spPr/>
        <p:txBody>
          <a:bodyPr/>
          <a:lstStyle/>
          <a:p>
            <a:pPr eaLnBrk="1" hangingPunct="1"/>
            <a:r>
              <a:rPr lang="en-US" sz="2800" smtClean="0"/>
              <a:t>Such standards, which will vary with the municipal program being enforced, may be based upon:</a:t>
            </a:r>
          </a:p>
          <a:p>
            <a:pPr lvl="1" eaLnBrk="1" hangingPunct="1"/>
            <a:r>
              <a:rPr lang="en-US" sz="2800" smtClean="0"/>
              <a:t>the passage of time</a:t>
            </a:r>
          </a:p>
          <a:p>
            <a:pPr lvl="1" eaLnBrk="1" hangingPunct="1"/>
            <a:r>
              <a:rPr lang="en-US" sz="2800" smtClean="0"/>
              <a:t>the nature of the building (e. g., a multi-family apartment house)</a:t>
            </a:r>
          </a:p>
          <a:p>
            <a:pPr lvl="1" eaLnBrk="1" hangingPunct="1"/>
            <a:r>
              <a:rPr lang="en-US" sz="2800" smtClean="0"/>
              <a:t>the condition of the entire area</a:t>
            </a:r>
          </a:p>
          <a:p>
            <a:pPr eaLnBrk="1" hangingPunct="1"/>
            <a:r>
              <a:rPr lang="en-US" sz="2800" smtClean="0"/>
              <a:t>[T]hey will not necessarily depend upon specific knowledge of the condition of the particular dwelling.</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E2DC933E-B0B0-42E0-93D7-B32E94BE2760}" type="slidenum">
              <a:rPr lang="en-US" smtClean="0"/>
              <a:pPr/>
              <a:t>35</a:t>
            </a:fld>
            <a:endParaRPr lang="en-US" smtClean="0"/>
          </a:p>
        </p:txBody>
      </p:sp>
      <p:sp>
        <p:nvSpPr>
          <p:cNvPr id="27651" name="Rectangle 2"/>
          <p:cNvSpPr>
            <a:spLocks noGrp="1" noChangeArrowheads="1"/>
          </p:cNvSpPr>
          <p:nvPr>
            <p:ph type="title"/>
          </p:nvPr>
        </p:nvSpPr>
        <p:spPr/>
        <p:txBody>
          <a:bodyPr/>
          <a:lstStyle/>
          <a:p>
            <a:pPr eaLnBrk="1" hangingPunct="1"/>
            <a:r>
              <a:rPr lang="en-US" smtClean="0">
                <a:hlinkClick r:id="rId2"/>
              </a:rPr>
              <a:t>Emergency Exceptions</a:t>
            </a:r>
            <a:endParaRPr lang="en-US" smtClean="0"/>
          </a:p>
        </p:txBody>
      </p:sp>
      <p:sp>
        <p:nvSpPr>
          <p:cNvPr id="27652" name="Rectangle 3"/>
          <p:cNvSpPr>
            <a:spLocks noGrp="1" noChangeArrowheads="1"/>
          </p:cNvSpPr>
          <p:nvPr>
            <p:ph type="body" idx="1"/>
          </p:nvPr>
        </p:nvSpPr>
        <p:spPr/>
        <p:txBody>
          <a:bodyPr/>
          <a:lstStyle/>
          <a:p>
            <a:pPr eaLnBrk="1" hangingPunct="1"/>
            <a:r>
              <a:rPr lang="en-US" smtClean="0"/>
              <a:t>[N]othing we say today is intended to foreclose prompt inspections, even without a warrant, that the law has traditionally upheld in emergency situations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F9D49790-3B6B-4D7F-AE7A-7AEFBF1A1887}" type="slidenum">
              <a:rPr lang="en-US" smtClean="0"/>
              <a:pPr/>
              <a:t>36</a:t>
            </a:fld>
            <a:endParaRPr lang="en-US" smtClean="0"/>
          </a:p>
        </p:txBody>
      </p:sp>
      <p:sp>
        <p:nvSpPr>
          <p:cNvPr id="28675" name="Rectangle 2"/>
          <p:cNvSpPr>
            <a:spLocks noGrp="1" noChangeArrowheads="1"/>
          </p:cNvSpPr>
          <p:nvPr>
            <p:ph type="title"/>
          </p:nvPr>
        </p:nvSpPr>
        <p:spPr/>
        <p:txBody>
          <a:bodyPr/>
          <a:lstStyle/>
          <a:p>
            <a:pPr eaLnBrk="1" hangingPunct="1"/>
            <a:r>
              <a:rPr lang="en-US" smtClean="0"/>
              <a:t>Examples of Emergencies</a:t>
            </a:r>
          </a:p>
        </p:txBody>
      </p:sp>
      <p:sp>
        <p:nvSpPr>
          <p:cNvPr id="28676" name="Rectangle 3"/>
          <p:cNvSpPr>
            <a:spLocks noGrp="1" noChangeArrowheads="1"/>
          </p:cNvSpPr>
          <p:nvPr>
            <p:ph type="body" idx="1"/>
          </p:nvPr>
        </p:nvSpPr>
        <p:spPr/>
        <p:txBody>
          <a:bodyPr/>
          <a:lstStyle/>
          <a:p>
            <a:pPr eaLnBrk="1" hangingPunct="1">
              <a:lnSpc>
                <a:spcPct val="90000"/>
              </a:lnSpc>
            </a:pPr>
            <a:r>
              <a:rPr lang="en-US" sz="2800" smtClean="0">
                <a:hlinkClick r:id="rId2"/>
              </a:rPr>
              <a:t>North American Cold Storage Co. v. City of Chicago, 211 U.S. 306</a:t>
            </a:r>
            <a:endParaRPr lang="en-US" sz="2800" smtClean="0"/>
          </a:p>
          <a:p>
            <a:pPr lvl="1" eaLnBrk="1" hangingPunct="1">
              <a:lnSpc>
                <a:spcPct val="90000"/>
              </a:lnSpc>
            </a:pPr>
            <a:r>
              <a:rPr lang="en-US" sz="2800" smtClean="0"/>
              <a:t>(seizure of unwholesome food);</a:t>
            </a:r>
          </a:p>
          <a:p>
            <a:pPr eaLnBrk="1" hangingPunct="1">
              <a:lnSpc>
                <a:spcPct val="90000"/>
              </a:lnSpc>
            </a:pPr>
            <a:r>
              <a:rPr lang="en-US" sz="2800" smtClean="0">
                <a:hlinkClick r:id="rId3"/>
              </a:rPr>
              <a:t>Jacobson v. Massachusetts, 197 U.S. 11</a:t>
            </a:r>
            <a:endParaRPr lang="en-US" sz="2800" smtClean="0"/>
          </a:p>
          <a:p>
            <a:pPr lvl="1" eaLnBrk="1" hangingPunct="1">
              <a:lnSpc>
                <a:spcPct val="90000"/>
              </a:lnSpc>
            </a:pPr>
            <a:r>
              <a:rPr lang="en-US" sz="2800" smtClean="0"/>
              <a:t>(compulsory smallpox vaccination); </a:t>
            </a:r>
          </a:p>
          <a:p>
            <a:pPr eaLnBrk="1" hangingPunct="1">
              <a:lnSpc>
                <a:spcPct val="90000"/>
              </a:lnSpc>
            </a:pPr>
            <a:r>
              <a:rPr lang="en-US" sz="2800" smtClean="0">
                <a:hlinkClick r:id="rId4"/>
              </a:rPr>
              <a:t>Compagnie Francaise v. Board of Health, 186 U.S. 380 </a:t>
            </a:r>
            <a:endParaRPr lang="en-US" sz="2800" smtClean="0"/>
          </a:p>
          <a:p>
            <a:pPr lvl="1" eaLnBrk="1" hangingPunct="1">
              <a:lnSpc>
                <a:spcPct val="90000"/>
              </a:lnSpc>
            </a:pPr>
            <a:r>
              <a:rPr lang="en-US" sz="2800" smtClean="0"/>
              <a:t>(health quarantine); </a:t>
            </a:r>
          </a:p>
          <a:p>
            <a:pPr eaLnBrk="1" hangingPunct="1">
              <a:lnSpc>
                <a:spcPct val="90000"/>
              </a:lnSpc>
            </a:pPr>
            <a:r>
              <a:rPr lang="en-US" sz="2800" smtClean="0"/>
              <a:t>Kroplin v. Truax, 119 Ohio St. 610, 165 N. E. 498</a:t>
            </a:r>
          </a:p>
          <a:p>
            <a:pPr lvl="1" eaLnBrk="1" hangingPunct="1">
              <a:lnSpc>
                <a:spcPct val="90000"/>
              </a:lnSpc>
            </a:pPr>
            <a:r>
              <a:rPr lang="en-US" sz="2800" smtClean="0"/>
              <a:t>(summary destruction of tubercular cattle)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FF1E4F1-C22B-4A06-B1FD-B41D2E4DA4F2}" type="slidenum">
              <a:rPr lang="en-US" smtClean="0"/>
              <a:pPr/>
              <a:t>37</a:t>
            </a:fld>
            <a:endParaRPr lang="en-US" smtClean="0"/>
          </a:p>
        </p:txBody>
      </p:sp>
      <p:sp>
        <p:nvSpPr>
          <p:cNvPr id="29699" name="Rectangle 2"/>
          <p:cNvSpPr>
            <a:spLocks noGrp="1" noChangeArrowheads="1"/>
          </p:cNvSpPr>
          <p:nvPr>
            <p:ph type="title"/>
          </p:nvPr>
        </p:nvSpPr>
        <p:spPr/>
        <p:txBody>
          <a:bodyPr/>
          <a:lstStyle/>
          <a:p>
            <a:pPr eaLnBrk="1" hangingPunct="1"/>
            <a:r>
              <a:rPr lang="en-US" smtClean="0"/>
              <a:t>Practical Considerations</a:t>
            </a:r>
          </a:p>
        </p:txBody>
      </p:sp>
      <p:sp>
        <p:nvSpPr>
          <p:cNvPr id="29700" name="Rectangle 3"/>
          <p:cNvSpPr>
            <a:spLocks noGrp="1" noChangeArrowheads="1"/>
          </p:cNvSpPr>
          <p:nvPr>
            <p:ph type="body" idx="1"/>
          </p:nvPr>
        </p:nvSpPr>
        <p:spPr/>
        <p:txBody>
          <a:bodyPr/>
          <a:lstStyle/>
          <a:p>
            <a:pPr eaLnBrk="1" hangingPunct="1"/>
            <a:r>
              <a:rPr lang="en-US" dirty="0" smtClean="0"/>
              <a:t>When does the Court say is the time to get an area warrant?</a:t>
            </a:r>
          </a:p>
          <a:p>
            <a:pPr eaLnBrk="1" hangingPunct="1"/>
            <a:r>
              <a:rPr lang="en-US" dirty="0" smtClean="0"/>
              <a:t>Why would this be burdensome to the agency?</a:t>
            </a:r>
          </a:p>
          <a:p>
            <a:pPr eaLnBrk="1" hangingPunct="1"/>
            <a:r>
              <a:rPr lang="en-US" dirty="0" smtClean="0"/>
              <a:t>What would you suggest as an alternative?</a:t>
            </a:r>
          </a:p>
          <a:p>
            <a:pPr lvl="1" eaLnBrk="1" hangingPunct="1"/>
            <a:r>
              <a:rPr lang="en-US" dirty="0" smtClean="0"/>
              <a:t>Would this be consistent with the dissent in </a:t>
            </a:r>
            <a:r>
              <a:rPr lang="en-US" i="1" dirty="0" smtClean="0"/>
              <a:t>Frank</a:t>
            </a:r>
            <a:r>
              <a:rPr lang="en-US" dirty="0" smtClean="0"/>
              <a:t>?</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8AA0CB91-5E3C-4D93-942E-7902502E9107}" type="slidenum">
              <a:rPr lang="en-US" smtClean="0"/>
              <a:pPr/>
              <a:t>38</a:t>
            </a:fld>
            <a:endParaRPr lang="en-US" smtClean="0"/>
          </a:p>
        </p:txBody>
      </p:sp>
      <p:sp>
        <p:nvSpPr>
          <p:cNvPr id="30723" name="Rectangle 2"/>
          <p:cNvSpPr>
            <a:spLocks noGrp="1" noChangeArrowheads="1"/>
          </p:cNvSpPr>
          <p:nvPr>
            <p:ph type="title"/>
          </p:nvPr>
        </p:nvSpPr>
        <p:spPr/>
        <p:txBody>
          <a:bodyPr/>
          <a:lstStyle/>
          <a:p>
            <a:pPr eaLnBrk="1" hangingPunct="1"/>
            <a:r>
              <a:rPr lang="en-US" smtClean="0">
                <a:hlinkClick r:id="rId2"/>
              </a:rPr>
              <a:t>See v. Seattle, 387 U.S. 541 (1967) </a:t>
            </a:r>
            <a:endParaRPr lang="en-US" smtClean="0"/>
          </a:p>
        </p:txBody>
      </p:sp>
      <p:sp>
        <p:nvSpPr>
          <p:cNvPr id="30724" name="Rectangle 3"/>
          <p:cNvSpPr>
            <a:spLocks noGrp="1" noChangeArrowheads="1"/>
          </p:cNvSpPr>
          <p:nvPr>
            <p:ph type="body" idx="1"/>
          </p:nvPr>
        </p:nvSpPr>
        <p:spPr/>
        <p:txBody>
          <a:bodyPr/>
          <a:lstStyle/>
          <a:p>
            <a:pPr eaLnBrk="1" hangingPunct="1"/>
            <a:r>
              <a:rPr lang="en-US" smtClean="0"/>
              <a:t>Routine fire inspection of a commercial warehouse</a:t>
            </a:r>
          </a:p>
          <a:p>
            <a:pPr eaLnBrk="1" hangingPunct="1"/>
            <a:r>
              <a:rPr lang="en-US" smtClean="0"/>
              <a:t>Done as part of a city-wide sweep</a:t>
            </a:r>
          </a:p>
          <a:p>
            <a:pPr eaLnBrk="1" hangingPunct="1"/>
            <a:r>
              <a:rPr lang="en-US" smtClean="0"/>
              <a:t>Owner was prosecuted for refusing to allow the inspection</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2849261C-25C6-4B00-9D51-42C9E8A59650}" type="slidenum">
              <a:rPr lang="en-US" smtClean="0"/>
              <a:pPr/>
              <a:t>39</a:t>
            </a:fld>
            <a:endParaRPr lang="en-US" smtClean="0"/>
          </a:p>
        </p:txBody>
      </p:sp>
      <p:sp>
        <p:nvSpPr>
          <p:cNvPr id="31747" name="Rectangle 2"/>
          <p:cNvSpPr>
            <a:spLocks noGrp="1" noChangeArrowheads="1"/>
          </p:cNvSpPr>
          <p:nvPr>
            <p:ph type="title"/>
          </p:nvPr>
        </p:nvSpPr>
        <p:spPr/>
        <p:txBody>
          <a:bodyPr/>
          <a:lstStyle/>
          <a:p>
            <a:pPr eaLnBrk="1" hangingPunct="1"/>
            <a:r>
              <a:rPr lang="en-US" smtClean="0"/>
              <a:t>Key Question</a:t>
            </a:r>
          </a:p>
        </p:txBody>
      </p:sp>
      <p:sp>
        <p:nvSpPr>
          <p:cNvPr id="31748" name="Rectangle 3"/>
          <p:cNvSpPr>
            <a:spLocks noGrp="1" noChangeArrowheads="1"/>
          </p:cNvSpPr>
          <p:nvPr>
            <p:ph type="body" idx="1"/>
          </p:nvPr>
        </p:nvSpPr>
        <p:spPr/>
        <p:txBody>
          <a:bodyPr/>
          <a:lstStyle/>
          <a:p>
            <a:pPr eaLnBrk="1" hangingPunct="1"/>
            <a:r>
              <a:rPr lang="en-US" smtClean="0"/>
              <a:t>Do business establishments have a diminished expectation of privacy under the 4th Amendment?</a:t>
            </a:r>
          </a:p>
          <a:p>
            <a:pPr lvl="1" eaLnBrk="1" hangingPunct="1"/>
            <a:r>
              <a:rPr lang="en-US" smtClean="0"/>
              <a:t>"The businessman, like the occupant of a residence, has a constitutional right to go about his business free from unreasonable official entries upon his private commercial property.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A88912A4-6405-4BD0-BB66-AC604EB1BFC6}" type="slidenum">
              <a:rPr lang="en-US" smtClean="0"/>
              <a:pPr/>
              <a:t>4</a:t>
            </a:fld>
            <a:endParaRPr lang="en-US" smtClean="0"/>
          </a:p>
        </p:txBody>
      </p:sp>
      <p:sp>
        <p:nvSpPr>
          <p:cNvPr id="7171" name="Rectangle 2"/>
          <p:cNvSpPr>
            <a:spLocks noGrp="1" noChangeArrowheads="1"/>
          </p:cNvSpPr>
          <p:nvPr>
            <p:ph type="title"/>
          </p:nvPr>
        </p:nvSpPr>
        <p:spPr/>
        <p:txBody>
          <a:bodyPr/>
          <a:lstStyle/>
          <a:p>
            <a:pPr eaLnBrk="1" hangingPunct="1"/>
            <a:r>
              <a:rPr lang="en-US" smtClean="0"/>
              <a:t>Fourth Amendment</a:t>
            </a:r>
          </a:p>
        </p:txBody>
      </p:sp>
      <p:sp>
        <p:nvSpPr>
          <p:cNvPr id="7172" name="Rectangle 3"/>
          <p:cNvSpPr>
            <a:spLocks noGrp="1" noChangeArrowheads="1"/>
          </p:cNvSpPr>
          <p:nvPr>
            <p:ph type="body" idx="1"/>
          </p:nvPr>
        </p:nvSpPr>
        <p:spPr/>
        <p:txBody>
          <a:bodyPr/>
          <a:lstStyle/>
          <a:p>
            <a:pPr eaLnBrk="1" hangingPunct="1"/>
            <a:r>
              <a:rPr lang="en-US" smtClean="0"/>
              <a:t>"The right of the people to be secure in their persons, houses, papers, and effects, against unreasonable searches and seizures, shall not be violated, and no Warrants shall issue, but upon probable cause, supported by Oath or affirmation, and particularly describing the place to be searched, and the persons or things to be seized." </a:t>
            </a:r>
          </a:p>
        </p:txBody>
      </p:sp>
    </p:spTree>
  </p:cSld>
  <p:clrMapOvr>
    <a:masterClrMapping/>
  </p:clrMapOvr>
  <p:transition advTm="358"/>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200C4B25-C1A0-4ED3-97E0-6CBB6AEF938C}" type="slidenum">
              <a:rPr lang="en-US" smtClean="0"/>
              <a:pPr/>
              <a:t>40</a:t>
            </a:fld>
            <a:endParaRPr lang="en-US" smtClean="0"/>
          </a:p>
        </p:txBody>
      </p:sp>
      <p:sp>
        <p:nvSpPr>
          <p:cNvPr id="32771" name="Rectangle 2"/>
          <p:cNvSpPr>
            <a:spLocks noGrp="1" noChangeArrowheads="1"/>
          </p:cNvSpPr>
          <p:nvPr>
            <p:ph type="title"/>
          </p:nvPr>
        </p:nvSpPr>
        <p:spPr/>
        <p:txBody>
          <a:bodyPr/>
          <a:lstStyle/>
          <a:p>
            <a:pPr eaLnBrk="1" hangingPunct="1"/>
            <a:r>
              <a:rPr lang="en-US" smtClean="0"/>
              <a:t>Further Gloss on Area Warrant</a:t>
            </a:r>
          </a:p>
        </p:txBody>
      </p:sp>
      <p:sp>
        <p:nvSpPr>
          <p:cNvPr id="32772" name="Rectangle 3"/>
          <p:cNvSpPr>
            <a:spLocks noGrp="1" noChangeArrowheads="1"/>
          </p:cNvSpPr>
          <p:nvPr>
            <p:ph type="body" idx="1"/>
          </p:nvPr>
        </p:nvSpPr>
        <p:spPr/>
        <p:txBody>
          <a:bodyPr/>
          <a:lstStyle/>
          <a:p>
            <a:pPr eaLnBrk="1" hangingPunct="1"/>
            <a:r>
              <a:rPr lang="en-US" smtClean="0"/>
              <a:t>"But the decision to enter and inspect will not be the product of the unreviewed discretion of the enforcement officer in the field.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642174B4-D53D-4A99-9BF0-1AEF952E2A23}" type="slidenum">
              <a:rPr lang="en-US" smtClean="0"/>
              <a:pPr/>
              <a:t>41</a:t>
            </a:fld>
            <a:endParaRPr lang="en-US" smtClean="0"/>
          </a:p>
        </p:txBody>
      </p:sp>
      <p:sp>
        <p:nvSpPr>
          <p:cNvPr id="33795" name="Rectangle 2"/>
          <p:cNvSpPr>
            <a:spLocks noGrp="1" noChangeArrowheads="1"/>
          </p:cNvSpPr>
          <p:nvPr>
            <p:ph type="title"/>
          </p:nvPr>
        </p:nvSpPr>
        <p:spPr/>
        <p:txBody>
          <a:bodyPr/>
          <a:lstStyle/>
          <a:p>
            <a:pPr eaLnBrk="1" hangingPunct="1"/>
            <a:r>
              <a:rPr lang="en-US" smtClean="0">
                <a:hlinkClick r:id="rId2"/>
              </a:rPr>
              <a:t>The Dissent</a:t>
            </a:r>
            <a:endParaRPr lang="en-US" smtClean="0"/>
          </a:p>
        </p:txBody>
      </p:sp>
      <p:sp>
        <p:nvSpPr>
          <p:cNvPr id="33796" name="Rectangle 3"/>
          <p:cNvSpPr>
            <a:spLocks noGrp="1" noChangeArrowheads="1"/>
          </p:cNvSpPr>
          <p:nvPr>
            <p:ph type="body" idx="1"/>
          </p:nvPr>
        </p:nvSpPr>
        <p:spPr/>
        <p:txBody>
          <a:bodyPr/>
          <a:lstStyle/>
          <a:p>
            <a:pPr eaLnBrk="1" hangingPunct="1"/>
            <a:r>
              <a:rPr lang="en-US" smtClean="0"/>
              <a:t>Today the Court renders this municipal experience, which dates back to Colonial days, for naught by overruling Frank v. Maryland and by striking down hundreds of city ordinances throughout the country and jeopardizing thereby the health, welfare, and safety of literally millions of people.</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14230BF-8DA5-4DC3-B73A-CFD4BBDA56B2}" type="slidenum">
              <a:rPr lang="en-US" smtClean="0"/>
              <a:pPr/>
              <a:t>42</a:t>
            </a:fld>
            <a:endParaRPr lang="en-US" smtClean="0"/>
          </a:p>
        </p:txBody>
      </p:sp>
      <p:sp>
        <p:nvSpPr>
          <p:cNvPr id="34819" name="Rectangle 2"/>
          <p:cNvSpPr>
            <a:spLocks noGrp="1" noChangeArrowheads="1"/>
          </p:cNvSpPr>
          <p:nvPr>
            <p:ph type="title"/>
          </p:nvPr>
        </p:nvSpPr>
        <p:spPr/>
        <p:txBody>
          <a:bodyPr/>
          <a:lstStyle/>
          <a:p>
            <a:pPr eaLnBrk="1" hangingPunct="1"/>
            <a:r>
              <a:rPr lang="en-US" smtClean="0"/>
              <a:t>Predicted Impact</a:t>
            </a:r>
          </a:p>
        </p:txBody>
      </p:sp>
      <p:sp>
        <p:nvSpPr>
          <p:cNvPr id="34820" name="Rectangle 3"/>
          <p:cNvSpPr>
            <a:spLocks noGrp="1" noChangeArrowheads="1"/>
          </p:cNvSpPr>
          <p:nvPr>
            <p:ph type="body" idx="1"/>
          </p:nvPr>
        </p:nvSpPr>
        <p:spPr/>
        <p:txBody>
          <a:bodyPr/>
          <a:lstStyle/>
          <a:p>
            <a:pPr eaLnBrk="1" hangingPunct="1">
              <a:lnSpc>
                <a:spcPct val="90000"/>
              </a:lnSpc>
            </a:pPr>
            <a:r>
              <a:rPr lang="en-US" smtClean="0"/>
              <a:t>But this is not all. It prostitutes the command of the Fourth Amendment that "no Warrants shall issue, but upon probable cause" and sets up in the health and safety codes area inspection a newfangled "warrant" system that is entirely foreign to Fourth Amendment standards. It is regrettable that the Court wipes out such a long and widely accepted practice and creates in its place such enormous confusion in all of our towns and metropolitan cities in one fell swoop.</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8EFBB793-EBEA-4ED2-8EEB-F262800BFEAC}" type="slidenum">
              <a:rPr lang="en-US" smtClean="0"/>
              <a:pPr/>
              <a:t>43</a:t>
            </a:fld>
            <a:endParaRPr lang="en-US" smtClean="0"/>
          </a:p>
        </p:txBody>
      </p:sp>
      <p:sp>
        <p:nvSpPr>
          <p:cNvPr id="35843" name="Rectangle 2"/>
          <p:cNvSpPr>
            <a:spLocks noGrp="1" noChangeArrowheads="1"/>
          </p:cNvSpPr>
          <p:nvPr>
            <p:ph type="title"/>
          </p:nvPr>
        </p:nvSpPr>
        <p:spPr/>
        <p:txBody>
          <a:bodyPr/>
          <a:lstStyle/>
          <a:p>
            <a:pPr eaLnBrk="1" hangingPunct="1"/>
            <a:r>
              <a:rPr lang="en-US" smtClean="0"/>
              <a:t>State Law Limitations</a:t>
            </a:r>
          </a:p>
        </p:txBody>
      </p:sp>
      <p:sp>
        <p:nvSpPr>
          <p:cNvPr id="35844" name="Rectangle 3"/>
          <p:cNvSpPr>
            <a:spLocks noGrp="1" noChangeArrowheads="1"/>
          </p:cNvSpPr>
          <p:nvPr>
            <p:ph type="body" idx="1"/>
          </p:nvPr>
        </p:nvSpPr>
        <p:spPr/>
        <p:txBody>
          <a:bodyPr/>
          <a:lstStyle/>
          <a:p>
            <a:pPr eaLnBrk="1" hangingPunct="1"/>
            <a:r>
              <a:rPr lang="en-US" i="1" dirty="0" smtClean="0"/>
              <a:t>See</a:t>
            </a:r>
            <a:r>
              <a:rPr lang="en-US" dirty="0" smtClean="0"/>
              <a:t> and </a:t>
            </a:r>
            <a:r>
              <a:rPr lang="en-US" i="1" dirty="0" smtClean="0"/>
              <a:t>Camara</a:t>
            </a:r>
            <a:r>
              <a:rPr lang="en-US" dirty="0" smtClean="0"/>
              <a:t> only deal with the US Constitutional Issues</a:t>
            </a:r>
          </a:p>
          <a:p>
            <a:pPr eaLnBrk="1" hangingPunct="1"/>
            <a:r>
              <a:rPr lang="en-US" dirty="0" smtClean="0">
                <a:hlinkClick r:id="rId2"/>
              </a:rPr>
              <a:t>Some state constitutions  have greater protections and the legislatures can enact greater protections</a:t>
            </a:r>
            <a:endParaRPr lang="en-US" dirty="0" smtClean="0"/>
          </a:p>
          <a:p>
            <a:pPr eaLnBrk="1" hangingPunct="1"/>
            <a:r>
              <a:rPr lang="en-US" dirty="0" smtClean="0"/>
              <a:t> </a:t>
            </a:r>
            <a:r>
              <a:rPr lang="en-US" dirty="0" smtClean="0">
                <a:hlinkClick r:id="rId3"/>
              </a:rPr>
              <a:t>City of Seattle v. </a:t>
            </a:r>
            <a:r>
              <a:rPr lang="en-US" dirty="0" err="1" smtClean="0">
                <a:hlinkClick r:id="rId3"/>
              </a:rPr>
              <a:t>McCready</a:t>
            </a:r>
            <a:r>
              <a:rPr lang="en-US" dirty="0" smtClean="0">
                <a:hlinkClick r:id="rId3"/>
              </a:rPr>
              <a:t>, 123 Wash. 2d 260, 868 P.2d 134 (</a:t>
            </a:r>
            <a:r>
              <a:rPr lang="en-US" dirty="0" err="1" smtClean="0">
                <a:hlinkClick r:id="rId3"/>
              </a:rPr>
              <a:t>Wa</a:t>
            </a:r>
            <a:r>
              <a:rPr lang="en-US" dirty="0" smtClean="0">
                <a:hlinkClick r:id="rId3"/>
              </a:rPr>
              <a:t>. 1994)</a:t>
            </a:r>
            <a:endParaRPr lang="en-US" dirty="0" smtClean="0"/>
          </a:p>
          <a:p>
            <a:pPr lvl="1" eaLnBrk="1" hangingPunct="1"/>
            <a:r>
              <a:rPr lang="en-US" dirty="0" smtClean="0"/>
              <a:t>Rejects general area warrants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FF18C94B-6788-4379-9508-4B30F95D4BF3}" type="slidenum">
              <a:rPr lang="en-US" smtClean="0"/>
              <a:pPr/>
              <a:t>44</a:t>
            </a:fld>
            <a:endParaRPr lang="en-US" smtClean="0"/>
          </a:p>
        </p:txBody>
      </p:sp>
      <p:sp>
        <p:nvSpPr>
          <p:cNvPr id="36867" name="Rectangle 2"/>
          <p:cNvSpPr>
            <a:spLocks noGrp="1" noChangeArrowheads="1"/>
          </p:cNvSpPr>
          <p:nvPr>
            <p:ph type="title"/>
          </p:nvPr>
        </p:nvSpPr>
        <p:spPr/>
        <p:txBody>
          <a:bodyPr/>
          <a:lstStyle/>
          <a:p>
            <a:pPr eaLnBrk="1" hangingPunct="1"/>
            <a:r>
              <a:rPr lang="en-US" i="1" smtClean="0"/>
              <a:t>U.S. v. Biswell</a:t>
            </a:r>
            <a:r>
              <a:rPr lang="en-US" smtClean="0"/>
              <a:t>, 406 U.S. 311 (1972)</a:t>
            </a:r>
          </a:p>
        </p:txBody>
      </p:sp>
      <p:sp>
        <p:nvSpPr>
          <p:cNvPr id="36868" name="Rectangle 3"/>
          <p:cNvSpPr>
            <a:spLocks noGrp="1" noChangeArrowheads="1"/>
          </p:cNvSpPr>
          <p:nvPr>
            <p:ph type="body" idx="1"/>
          </p:nvPr>
        </p:nvSpPr>
        <p:spPr/>
        <p:txBody>
          <a:bodyPr/>
          <a:lstStyle/>
          <a:p>
            <a:pPr eaLnBrk="1" hangingPunct="1"/>
            <a:r>
              <a:rPr lang="en-US" smtClean="0"/>
              <a:t>Federally licensed gun dealer</a:t>
            </a:r>
          </a:p>
          <a:p>
            <a:pPr eaLnBrk="1" hangingPunct="1"/>
            <a:r>
              <a:rPr lang="en-US" smtClean="0"/>
              <a:t>Police officer and federal treasury agent show up and ask to see the books and the storeroom</a:t>
            </a:r>
          </a:p>
          <a:p>
            <a:pPr eaLnBrk="1" hangingPunct="1"/>
            <a:r>
              <a:rPr lang="en-US" smtClean="0"/>
              <a:t>Owner consents and they find an illegal weapon</a:t>
            </a:r>
          </a:p>
          <a:p>
            <a:pPr eaLnBrk="1" hangingPunct="1"/>
            <a:r>
              <a:rPr lang="en-US" smtClean="0"/>
              <a:t>Owner is prosecuted and attacks the search as not having even an area warrant</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9580153D-9ACF-40E5-89DF-6CC5D144F3C5}" type="slidenum">
              <a:rPr lang="en-US" smtClean="0"/>
              <a:pPr/>
              <a:t>45</a:t>
            </a:fld>
            <a:endParaRPr lang="en-US" smtClean="0"/>
          </a:p>
        </p:txBody>
      </p:sp>
      <p:sp>
        <p:nvSpPr>
          <p:cNvPr id="37891" name="Rectangle 2"/>
          <p:cNvSpPr>
            <a:spLocks noGrp="1" noChangeArrowheads="1"/>
          </p:cNvSpPr>
          <p:nvPr>
            <p:ph type="title"/>
          </p:nvPr>
        </p:nvSpPr>
        <p:spPr/>
        <p:txBody>
          <a:bodyPr/>
          <a:lstStyle/>
          <a:p>
            <a:pPr eaLnBrk="1" hangingPunct="1"/>
            <a:r>
              <a:rPr lang="en-US" smtClean="0"/>
              <a:t>Pervasively Regulated Industries</a:t>
            </a:r>
          </a:p>
        </p:txBody>
      </p:sp>
      <p:sp>
        <p:nvSpPr>
          <p:cNvPr id="37892" name="Rectangle 3"/>
          <p:cNvSpPr>
            <a:spLocks noGrp="1" noChangeArrowheads="1"/>
          </p:cNvSpPr>
          <p:nvPr>
            <p:ph type="body" idx="1"/>
          </p:nvPr>
        </p:nvSpPr>
        <p:spPr/>
        <p:txBody>
          <a:bodyPr/>
          <a:lstStyle/>
          <a:p>
            <a:pPr eaLnBrk="1" hangingPunct="1"/>
            <a:r>
              <a:rPr lang="en-US" sz="2800" smtClean="0"/>
              <a:t>When a dealer chooses to engage in this pervasively regulated business and to accept a federal license, he does so with the knowledge that his business records, firearms, and ammunition will be subject to effective inspection. </a:t>
            </a:r>
          </a:p>
          <a:p>
            <a:pPr eaLnBrk="1" hangingPunct="1"/>
            <a:r>
              <a:rPr lang="en-US" sz="2800" smtClean="0"/>
              <a:t>Each licensee is annually furnished with a revised compilation of ordinances that describe his obligations and define the inspector's authority. The dealer is not left to wonder about the purposes of the inspector or the limits of his task. (Biswell)</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E45D012-6A9B-465F-AAA4-75126B91C4DC}" type="slidenum">
              <a:rPr lang="en-US" smtClean="0"/>
              <a:pPr/>
              <a:t>46</a:t>
            </a:fld>
            <a:endParaRPr lang="en-US" smtClean="0"/>
          </a:p>
        </p:txBody>
      </p:sp>
      <p:sp>
        <p:nvSpPr>
          <p:cNvPr id="38915" name="Rectangle 2"/>
          <p:cNvSpPr>
            <a:spLocks noGrp="1" noChangeArrowheads="1"/>
          </p:cNvSpPr>
          <p:nvPr>
            <p:ph type="title"/>
          </p:nvPr>
        </p:nvSpPr>
        <p:spPr/>
        <p:txBody>
          <a:bodyPr/>
          <a:lstStyle/>
          <a:p>
            <a:pPr eaLnBrk="1" hangingPunct="1"/>
            <a:r>
              <a:rPr lang="en-US" i="1" smtClean="0"/>
              <a:t>Marshall v. Barlow's</a:t>
            </a:r>
            <a:r>
              <a:rPr lang="en-US" smtClean="0"/>
              <a:t>, 98 S. Ct. 1816, 436 U.S. 307 (1978)</a:t>
            </a:r>
          </a:p>
        </p:txBody>
      </p:sp>
      <p:sp>
        <p:nvSpPr>
          <p:cNvPr id="38916" name="Rectangle 3"/>
          <p:cNvSpPr>
            <a:spLocks noGrp="1" noChangeArrowheads="1"/>
          </p:cNvSpPr>
          <p:nvPr>
            <p:ph type="body" idx="1"/>
          </p:nvPr>
        </p:nvSpPr>
        <p:spPr/>
        <p:txBody>
          <a:bodyPr/>
          <a:lstStyle/>
          <a:p>
            <a:pPr eaLnBrk="1" hangingPunct="1">
              <a:lnSpc>
                <a:spcPct val="80000"/>
              </a:lnSpc>
            </a:pPr>
            <a:r>
              <a:rPr lang="en-US" sz="2800" smtClean="0"/>
              <a:t>OSHA conducts searches of OSHA regulated businesses to assure compliance with worker health and safety laws</a:t>
            </a:r>
          </a:p>
          <a:p>
            <a:pPr eaLnBrk="1" hangingPunct="1">
              <a:lnSpc>
                <a:spcPct val="80000"/>
              </a:lnSpc>
            </a:pPr>
            <a:r>
              <a:rPr lang="en-US" sz="2800" smtClean="0"/>
              <a:t>Employer refused entry to an OSHA inspector who did not have a warrant to inspect the business</a:t>
            </a:r>
          </a:p>
          <a:p>
            <a:pPr eaLnBrk="1" hangingPunct="1">
              <a:lnSpc>
                <a:spcPct val="80000"/>
              </a:lnSpc>
            </a:pPr>
            <a:r>
              <a:rPr lang="en-US" sz="2800" smtClean="0"/>
              <a:t>United States Supreme Court found that merely being subject to Interstate Commerce Clause regulation does not make a business pervasively regulated</a:t>
            </a:r>
          </a:p>
          <a:p>
            <a:pPr eaLnBrk="1" hangingPunct="1">
              <a:lnSpc>
                <a:spcPct val="80000"/>
              </a:lnSpc>
            </a:pPr>
            <a:r>
              <a:rPr lang="en-US" sz="2800" smtClean="0"/>
              <a:t>OSHA inspector must get an area warrant if refused entry.</a:t>
            </a:r>
          </a:p>
          <a:p>
            <a:pPr lvl="1" eaLnBrk="1" hangingPunct="1">
              <a:lnSpc>
                <a:spcPct val="80000"/>
              </a:lnSpc>
            </a:pPr>
            <a:r>
              <a:rPr lang="en-US" sz="2800" smtClean="0"/>
              <a:t>No probable cause is necessary</a:t>
            </a:r>
          </a:p>
          <a:p>
            <a:pPr lvl="1" eaLnBrk="1" hangingPunct="1">
              <a:lnSpc>
                <a:spcPct val="80000"/>
              </a:lnSpc>
            </a:pPr>
            <a:r>
              <a:rPr lang="en-US" sz="2800" smtClean="0"/>
              <a:t>Congress could probably give OSHA the authority</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9242C00F-80C1-4CE1-B12A-D6D5FECE6414}" type="slidenum">
              <a:rPr lang="en-US" smtClean="0"/>
              <a:pPr/>
              <a:t>47</a:t>
            </a:fld>
            <a:endParaRPr lang="en-US" smtClean="0"/>
          </a:p>
        </p:txBody>
      </p:sp>
      <p:sp>
        <p:nvSpPr>
          <p:cNvPr id="39939" name="Rectangle 2"/>
          <p:cNvSpPr>
            <a:spLocks noGrp="1" noChangeArrowheads="1"/>
          </p:cNvSpPr>
          <p:nvPr>
            <p:ph type="title"/>
          </p:nvPr>
        </p:nvSpPr>
        <p:spPr/>
        <p:txBody>
          <a:bodyPr/>
          <a:lstStyle/>
          <a:p>
            <a:pPr eaLnBrk="1" hangingPunct="1"/>
            <a:r>
              <a:rPr lang="en-US" i="1" smtClean="0"/>
              <a:t>New York v. Burger</a:t>
            </a:r>
            <a:r>
              <a:rPr lang="en-US" smtClean="0"/>
              <a:t>, 482 U.S. 691 (1987)</a:t>
            </a:r>
          </a:p>
        </p:txBody>
      </p:sp>
      <p:sp>
        <p:nvSpPr>
          <p:cNvPr id="39940" name="Rectangle 3"/>
          <p:cNvSpPr>
            <a:spLocks noGrp="1" noChangeArrowheads="1"/>
          </p:cNvSpPr>
          <p:nvPr>
            <p:ph type="body" idx="1"/>
          </p:nvPr>
        </p:nvSpPr>
        <p:spPr/>
        <p:txBody>
          <a:bodyPr/>
          <a:lstStyle/>
          <a:p>
            <a:pPr eaLnBrk="1" hangingPunct="1">
              <a:lnSpc>
                <a:spcPct val="90000"/>
              </a:lnSpc>
            </a:pPr>
            <a:r>
              <a:rPr lang="en-US" sz="2800" smtClean="0"/>
              <a:t>Search of junk yard for stolen goods</a:t>
            </a:r>
          </a:p>
          <a:p>
            <a:pPr eaLnBrk="1" hangingPunct="1">
              <a:lnSpc>
                <a:spcPct val="90000"/>
              </a:lnSpc>
            </a:pPr>
            <a:r>
              <a:rPr lang="en-US" sz="2800" smtClean="0"/>
              <a:t>Lower court excluded the evidence in the criminal trial:</a:t>
            </a:r>
          </a:p>
          <a:p>
            <a:pPr lvl="1" eaLnBrk="1" hangingPunct="1">
              <a:lnSpc>
                <a:spcPct val="90000"/>
              </a:lnSpc>
            </a:pPr>
            <a:r>
              <a:rPr lang="en-US" sz="2800" smtClean="0"/>
              <a:t>"the fundamental defect [of 415-a5] . . . is that [it] authorize[s] searches undertaken solely to uncover evidence of criminality and not to enforce a comprehensive regulatory scheme. The asserted 'administrative schem[e]' here [is], in reality, designed simply to give the police an expedient means of enforcing penal sanctions for possession of stolen property."</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B928DA09-CEAD-4F4F-88A4-4F0D589A9F98}" type="slidenum">
              <a:rPr lang="en-US" smtClean="0"/>
              <a:pPr/>
              <a:t>48</a:t>
            </a:fld>
            <a:endParaRPr lang="en-US" smtClean="0"/>
          </a:p>
        </p:txBody>
      </p:sp>
      <p:sp>
        <p:nvSpPr>
          <p:cNvPr id="40963" name="Rectangle 2"/>
          <p:cNvSpPr>
            <a:spLocks noGrp="1" noChangeArrowheads="1"/>
          </p:cNvSpPr>
          <p:nvPr>
            <p:ph type="title"/>
          </p:nvPr>
        </p:nvSpPr>
        <p:spPr/>
        <p:txBody>
          <a:bodyPr/>
          <a:lstStyle/>
          <a:p>
            <a:pPr eaLnBrk="1" hangingPunct="1"/>
            <a:r>
              <a:rPr lang="en-US" smtClean="0"/>
              <a:t>Does the History of the Regulations Matter?</a:t>
            </a:r>
          </a:p>
        </p:txBody>
      </p:sp>
      <p:sp>
        <p:nvSpPr>
          <p:cNvPr id="40964" name="Rectangle 3"/>
          <p:cNvSpPr>
            <a:spLocks noGrp="1" noChangeArrowheads="1"/>
          </p:cNvSpPr>
          <p:nvPr>
            <p:ph type="body" idx="1"/>
          </p:nvPr>
        </p:nvSpPr>
        <p:spPr/>
        <p:txBody>
          <a:bodyPr/>
          <a:lstStyle/>
          <a:p>
            <a:pPr eaLnBrk="1" hangingPunct="1"/>
            <a:r>
              <a:rPr lang="en-US" sz="2800" smtClean="0"/>
              <a:t>Firearms and alcohol have always been regulated</a:t>
            </a:r>
          </a:p>
          <a:p>
            <a:pPr eaLnBrk="1" hangingPunct="1"/>
            <a:r>
              <a:rPr lang="en-US" sz="2800" smtClean="0"/>
              <a:t>We pointed out that the doctrine is essentially defined by "the pervasiveness and regularity of the federal regulation" and the effect of such regulation upon an owner's expectation of privacy. See id., at 600, 606. We observed, however, that "the duration of a particular regulatory scheme" would remain an "important factor" in deciding whether a warrantless inspection pursuant to the scheme is permissible. (United States Supreme Court in Burger)</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AFAC5473-8720-49C9-97B9-5F68C0FE4E89}" type="slidenum">
              <a:rPr lang="en-US" smtClean="0"/>
              <a:pPr/>
              <a:t>49</a:t>
            </a:fld>
            <a:endParaRPr lang="en-US" smtClean="0"/>
          </a:p>
        </p:txBody>
      </p:sp>
      <p:sp>
        <p:nvSpPr>
          <p:cNvPr id="41987" name="Rectangle 2"/>
          <p:cNvSpPr>
            <a:spLocks noGrp="1" noChangeArrowheads="1"/>
          </p:cNvSpPr>
          <p:nvPr>
            <p:ph type="title"/>
          </p:nvPr>
        </p:nvSpPr>
        <p:spPr/>
        <p:txBody>
          <a:bodyPr/>
          <a:lstStyle/>
          <a:p>
            <a:pPr eaLnBrk="1" hangingPunct="1"/>
            <a:r>
              <a:rPr lang="en-US" smtClean="0"/>
              <a:t>Alternative Standard</a:t>
            </a:r>
          </a:p>
        </p:txBody>
      </p:sp>
      <p:sp>
        <p:nvSpPr>
          <p:cNvPr id="41988" name="Rectangle 3"/>
          <p:cNvSpPr>
            <a:spLocks noGrp="1" noChangeArrowheads="1"/>
          </p:cNvSpPr>
          <p:nvPr>
            <p:ph type="body" idx="1"/>
          </p:nvPr>
        </p:nvSpPr>
        <p:spPr/>
        <p:txBody>
          <a:bodyPr/>
          <a:lstStyle/>
          <a:p>
            <a:pPr eaLnBrk="1" hangingPunct="1"/>
            <a:r>
              <a:rPr lang="en-US" smtClean="0"/>
              <a:t>...where the privacy interests of the owner are weakened and the government interests in regulating particular businesses are concomitantly heightened, a warrantless inspection of commercial premises may well be reasonable within the meaning of the Fourth Amendment. (Burger)</a:t>
            </a:r>
          </a:p>
          <a:p>
            <a:pPr eaLnBrk="1" hangingPunct="1"/>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48E45DF5-1739-4EBA-938C-7731643C1A87}" type="slidenum">
              <a:rPr lang="en-US" smtClean="0"/>
              <a:pPr/>
              <a:t>5</a:t>
            </a:fld>
            <a:endParaRPr lang="en-US" smtClean="0"/>
          </a:p>
        </p:txBody>
      </p:sp>
      <p:sp>
        <p:nvSpPr>
          <p:cNvPr id="8195" name="Rectangle 2"/>
          <p:cNvSpPr>
            <a:spLocks noGrp="1" noChangeArrowheads="1"/>
          </p:cNvSpPr>
          <p:nvPr>
            <p:ph type="title"/>
          </p:nvPr>
        </p:nvSpPr>
        <p:spPr/>
        <p:txBody>
          <a:bodyPr/>
          <a:lstStyle/>
          <a:p>
            <a:pPr eaLnBrk="1" hangingPunct="1"/>
            <a:r>
              <a:rPr lang="en-US" smtClean="0"/>
              <a:t>Criminal Law</a:t>
            </a:r>
          </a:p>
        </p:txBody>
      </p:sp>
      <p:sp>
        <p:nvSpPr>
          <p:cNvPr id="8196" name="Rectangle 3"/>
          <p:cNvSpPr>
            <a:spLocks noGrp="1" noChangeArrowheads="1"/>
          </p:cNvSpPr>
          <p:nvPr>
            <p:ph type="body" idx="1"/>
          </p:nvPr>
        </p:nvSpPr>
        <p:spPr/>
        <p:txBody>
          <a:bodyPr/>
          <a:lstStyle/>
          <a:p>
            <a:pPr eaLnBrk="1" hangingPunct="1"/>
            <a:r>
              <a:rPr lang="en-US" dirty="0" smtClean="0"/>
              <a:t>What does the 4th Amendment require for searches to find evidence in criminal prosecutions?</a:t>
            </a:r>
          </a:p>
          <a:p>
            <a:pPr lvl="1" eaLnBrk="1" hangingPunct="1"/>
            <a:r>
              <a:rPr lang="en-US" dirty="0" smtClean="0"/>
              <a:t>Warrant that specifically describes the premises to be searched and what is being sought</a:t>
            </a:r>
          </a:p>
          <a:p>
            <a:pPr lvl="1" eaLnBrk="1" hangingPunct="1"/>
            <a:r>
              <a:rPr lang="en-US" dirty="0" smtClean="0"/>
              <a:t>Probable cause based on reliable information</a:t>
            </a:r>
          </a:p>
          <a:p>
            <a:pPr lvl="1" eaLnBrk="1" hangingPunct="1"/>
            <a:r>
              <a:rPr lang="en-US" dirty="0" smtClean="0"/>
              <a:t>Independent magistrate approval</a:t>
            </a:r>
          </a:p>
        </p:txBody>
      </p:sp>
    </p:spTree>
  </p:cSld>
  <p:clrMapOvr>
    <a:masterClrMapping/>
  </p:clrMapOvr>
  <p:transition advTm="296"/>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p:txBody>
          <a:bodyPr/>
          <a:lstStyle/>
          <a:p>
            <a:pPr eaLnBrk="1" hangingPunct="1"/>
            <a:r>
              <a:rPr lang="en-US" smtClean="0"/>
              <a:t>Criteria for Searches of Regulated Industries</a:t>
            </a:r>
          </a:p>
        </p:txBody>
      </p:sp>
      <p:sp>
        <p:nvSpPr>
          <p:cNvPr id="43011"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EC135D53-DF69-42EA-80E6-73AC73DF5D47}" type="slidenum">
              <a:rPr lang="en-US" smtClean="0"/>
              <a:pPr/>
              <a:t>51</a:t>
            </a:fld>
            <a:endParaRPr lang="en-US" smtClean="0"/>
          </a:p>
        </p:txBody>
      </p:sp>
      <p:sp>
        <p:nvSpPr>
          <p:cNvPr id="44035" name="Rectangle 2"/>
          <p:cNvSpPr>
            <a:spLocks noGrp="1" noChangeArrowheads="1"/>
          </p:cNvSpPr>
          <p:nvPr>
            <p:ph type="title"/>
          </p:nvPr>
        </p:nvSpPr>
        <p:spPr/>
        <p:txBody>
          <a:bodyPr/>
          <a:lstStyle/>
          <a:p>
            <a:pPr eaLnBrk="1" hangingPunct="1"/>
            <a:r>
              <a:rPr lang="en-US" smtClean="0"/>
              <a:t>Substantial Government Interests</a:t>
            </a:r>
          </a:p>
        </p:txBody>
      </p:sp>
      <p:sp>
        <p:nvSpPr>
          <p:cNvPr id="44036" name="Rectangle 3"/>
          <p:cNvSpPr>
            <a:spLocks noGrp="1" noChangeArrowheads="1"/>
          </p:cNvSpPr>
          <p:nvPr>
            <p:ph type="body" idx="1"/>
          </p:nvPr>
        </p:nvSpPr>
        <p:spPr/>
        <p:txBody>
          <a:bodyPr/>
          <a:lstStyle/>
          <a:p>
            <a:pPr eaLnBrk="1" hangingPunct="1">
              <a:lnSpc>
                <a:spcPct val="80000"/>
              </a:lnSpc>
            </a:pPr>
            <a:r>
              <a:rPr lang="en-US" sz="2800" smtClean="0"/>
              <a:t>First, there must be a "substantial" government interest that informs the regulatory scheme pursuant to which the inspection is made. </a:t>
            </a:r>
          </a:p>
          <a:p>
            <a:pPr lvl="1" eaLnBrk="1" hangingPunct="1">
              <a:lnSpc>
                <a:spcPct val="80000"/>
              </a:lnSpc>
            </a:pPr>
            <a:r>
              <a:rPr lang="en-US" sz="2800" smtClean="0"/>
              <a:t>("substantial federal interest in improving the health and safety conditions in the Nation's underground and surface mines"); </a:t>
            </a:r>
          </a:p>
          <a:p>
            <a:pPr lvl="1" eaLnBrk="1" hangingPunct="1">
              <a:lnSpc>
                <a:spcPct val="80000"/>
              </a:lnSpc>
            </a:pPr>
            <a:r>
              <a:rPr lang="en-US" sz="2800" smtClean="0"/>
              <a:t>(regulation of firearms is "of central importance to federal efforts to prevent violent crime and to assist the States in regulating the firearms traffic within their borders"); </a:t>
            </a:r>
          </a:p>
          <a:p>
            <a:pPr lvl="1" eaLnBrk="1" hangingPunct="1">
              <a:lnSpc>
                <a:spcPct val="80000"/>
              </a:lnSpc>
            </a:pPr>
            <a:r>
              <a:rPr lang="en-US" sz="2800" smtClean="0"/>
              <a:t>(federal interest "in protecting the revenue against various types of fraud"). </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22FD5BF-120D-4D91-BFEB-B07CEE334223}" type="slidenum">
              <a:rPr lang="en-US" smtClean="0"/>
              <a:pPr/>
              <a:t>52</a:t>
            </a:fld>
            <a:endParaRPr lang="en-US" smtClean="0"/>
          </a:p>
        </p:txBody>
      </p:sp>
      <p:sp>
        <p:nvSpPr>
          <p:cNvPr id="45059" name="Rectangle 2"/>
          <p:cNvSpPr>
            <a:spLocks noGrp="1" noChangeArrowheads="1"/>
          </p:cNvSpPr>
          <p:nvPr>
            <p:ph type="title"/>
          </p:nvPr>
        </p:nvSpPr>
        <p:spPr/>
        <p:txBody>
          <a:bodyPr/>
          <a:lstStyle/>
          <a:p>
            <a:pPr eaLnBrk="1" hangingPunct="1"/>
            <a:r>
              <a:rPr lang="en-US" smtClean="0"/>
              <a:t>"Necessary to further [the] regulatory scheme."</a:t>
            </a:r>
          </a:p>
        </p:txBody>
      </p:sp>
      <p:sp>
        <p:nvSpPr>
          <p:cNvPr id="45060" name="Rectangle 3"/>
          <p:cNvSpPr>
            <a:spLocks noGrp="1" noChangeArrowheads="1"/>
          </p:cNvSpPr>
          <p:nvPr>
            <p:ph type="body" idx="1"/>
          </p:nvPr>
        </p:nvSpPr>
        <p:spPr/>
        <p:txBody>
          <a:bodyPr/>
          <a:lstStyle/>
          <a:p>
            <a:pPr eaLnBrk="1" hangingPunct="1"/>
            <a:r>
              <a:rPr lang="en-US" smtClean="0"/>
              <a:t>"For example, in </a:t>
            </a:r>
            <a:r>
              <a:rPr lang="en-US" i="1" smtClean="0"/>
              <a:t>Dewey</a:t>
            </a:r>
            <a:r>
              <a:rPr lang="en-US" smtClean="0"/>
              <a:t> we recognized that forcing mine inspectors to obtain a warrant before every inspection might alert mine owners or operators to the impending inspection, thereby frustrating the purposes of the Mine Safety and Health Act -- to detect and thus to deter safety and health violations."</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FC542A9C-70C5-43D7-82FF-75F7BFDEAF97}" type="slidenum">
              <a:rPr lang="en-US" smtClean="0"/>
              <a:pPr/>
              <a:t>53</a:t>
            </a:fld>
            <a:endParaRPr lang="en-US" smtClean="0"/>
          </a:p>
        </p:txBody>
      </p:sp>
      <p:sp>
        <p:nvSpPr>
          <p:cNvPr id="46083" name="Rectangle 2"/>
          <p:cNvSpPr>
            <a:spLocks noGrp="1" noChangeArrowheads="1"/>
          </p:cNvSpPr>
          <p:nvPr>
            <p:ph type="title"/>
          </p:nvPr>
        </p:nvSpPr>
        <p:spPr/>
        <p:txBody>
          <a:bodyPr/>
          <a:lstStyle/>
          <a:p>
            <a:pPr eaLnBrk="1" hangingPunct="1"/>
            <a:r>
              <a:rPr lang="en-US" smtClean="0"/>
              <a:t>Must be a constitutionally adequate substitute for a warrant</a:t>
            </a:r>
          </a:p>
        </p:txBody>
      </p:sp>
      <p:sp>
        <p:nvSpPr>
          <p:cNvPr id="46084" name="Rectangle 3"/>
          <p:cNvSpPr>
            <a:spLocks noGrp="1" noChangeArrowheads="1"/>
          </p:cNvSpPr>
          <p:nvPr>
            <p:ph type="body" idx="1"/>
          </p:nvPr>
        </p:nvSpPr>
        <p:spPr/>
        <p:txBody>
          <a:bodyPr/>
          <a:lstStyle/>
          <a:p>
            <a:pPr eaLnBrk="1" hangingPunct="1"/>
            <a:r>
              <a:rPr lang="en-US" smtClean="0"/>
              <a:t>In other words, the regulatory statute must perform the two basic functions of a warrant:</a:t>
            </a:r>
          </a:p>
          <a:p>
            <a:pPr lvl="1" eaLnBrk="1" hangingPunct="1"/>
            <a:r>
              <a:rPr lang="en-US" smtClean="0"/>
              <a:t>it must advise the owner of the commercial premises that the search is being made pursuant to the law and has a properly defined scope,</a:t>
            </a:r>
          </a:p>
          <a:p>
            <a:pPr lvl="1" eaLnBrk="1" hangingPunct="1"/>
            <a:r>
              <a:rPr lang="en-US" smtClean="0"/>
              <a:t>and it must limit the discretion of the inspecting officers.</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B8601E42-E5B4-43ED-B265-6261FF94D5FC}" type="slidenum">
              <a:rPr lang="en-US" smtClean="0"/>
              <a:pPr/>
              <a:t>54</a:t>
            </a:fld>
            <a:endParaRPr lang="en-US" smtClean="0"/>
          </a:p>
        </p:txBody>
      </p:sp>
      <p:sp>
        <p:nvSpPr>
          <p:cNvPr id="47107" name="Rectangle 2"/>
          <p:cNvSpPr>
            <a:spLocks noGrp="1" noChangeArrowheads="1"/>
          </p:cNvSpPr>
          <p:nvPr>
            <p:ph type="title"/>
          </p:nvPr>
        </p:nvSpPr>
        <p:spPr/>
        <p:txBody>
          <a:bodyPr/>
          <a:lstStyle/>
          <a:p>
            <a:pPr eaLnBrk="1" hangingPunct="1"/>
            <a:r>
              <a:rPr lang="en-US" smtClean="0"/>
              <a:t>What is necessary to substitute for a warrant?</a:t>
            </a:r>
          </a:p>
        </p:txBody>
      </p:sp>
      <p:sp>
        <p:nvSpPr>
          <p:cNvPr id="47108" name="Rectangle 3"/>
          <p:cNvSpPr>
            <a:spLocks noGrp="1" noChangeArrowheads="1"/>
          </p:cNvSpPr>
          <p:nvPr>
            <p:ph type="body" idx="1"/>
          </p:nvPr>
        </p:nvSpPr>
        <p:spPr/>
        <p:txBody>
          <a:bodyPr/>
          <a:lstStyle/>
          <a:p>
            <a:pPr eaLnBrk="1" hangingPunct="1">
              <a:lnSpc>
                <a:spcPct val="90000"/>
              </a:lnSpc>
            </a:pPr>
            <a:r>
              <a:rPr lang="en-US" smtClean="0"/>
              <a:t>To perform this first function, the statute must be "sufficiently comprehensive and defined that the owner of commercial property cannot help but be aware that his property will be subject to periodic inspections undertaken for specific purposes."</a:t>
            </a:r>
          </a:p>
          <a:p>
            <a:pPr eaLnBrk="1" hangingPunct="1">
              <a:lnSpc>
                <a:spcPct val="90000"/>
              </a:lnSpc>
            </a:pPr>
            <a:r>
              <a:rPr lang="en-US" smtClean="0"/>
              <a:t>In addition, in defining how a statute limits the discretion of the inspectors, we have observed that it must be "carefully limited in time, place, and scope." </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p:txBody>
          <a:bodyPr/>
          <a:lstStyle/>
          <a:p>
            <a:pPr eaLnBrk="1" hangingPunct="1"/>
            <a:r>
              <a:rPr lang="en-US" smtClean="0"/>
              <a:t>How Do These Apply to Burger?</a:t>
            </a:r>
          </a:p>
        </p:txBody>
      </p:sp>
      <p:sp>
        <p:nvSpPr>
          <p:cNvPr id="48131"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AED5409F-E9D4-435C-8024-0842CAA02436}" type="slidenum">
              <a:rPr lang="en-US" smtClean="0"/>
              <a:pPr/>
              <a:t>56</a:t>
            </a:fld>
            <a:endParaRPr lang="en-US" smtClean="0"/>
          </a:p>
        </p:txBody>
      </p:sp>
      <p:sp>
        <p:nvSpPr>
          <p:cNvPr id="49155" name="Rectangle 2"/>
          <p:cNvSpPr>
            <a:spLocks noGrp="1" noChangeArrowheads="1"/>
          </p:cNvSpPr>
          <p:nvPr>
            <p:ph type="title"/>
          </p:nvPr>
        </p:nvSpPr>
        <p:spPr/>
        <p:txBody>
          <a:bodyPr/>
          <a:lstStyle/>
          <a:p>
            <a:pPr eaLnBrk="1" hangingPunct="1"/>
            <a:r>
              <a:rPr lang="en-US" smtClean="0"/>
              <a:t>One</a:t>
            </a:r>
          </a:p>
        </p:txBody>
      </p:sp>
      <p:sp>
        <p:nvSpPr>
          <p:cNvPr id="49156" name="Rectangle 3"/>
          <p:cNvSpPr>
            <a:spLocks noGrp="1" noChangeArrowheads="1"/>
          </p:cNvSpPr>
          <p:nvPr>
            <p:ph type="body" idx="1"/>
          </p:nvPr>
        </p:nvSpPr>
        <p:spPr/>
        <p:txBody>
          <a:bodyPr/>
          <a:lstStyle/>
          <a:p>
            <a:pPr eaLnBrk="1" hangingPunct="1"/>
            <a:r>
              <a:rPr lang="en-US" smtClean="0"/>
              <a:t>First, the State has a substantial interest in regulating the vehicle-dismantling and automobile-junkyard industry because motor vehicle theft has increased in the State and because the problem of theft is associated with this industry. </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D1B08D97-0CAF-4A12-BB87-C080758E8514}" type="slidenum">
              <a:rPr lang="en-US" smtClean="0"/>
              <a:pPr/>
              <a:t>57</a:t>
            </a:fld>
            <a:endParaRPr lang="en-US" smtClean="0"/>
          </a:p>
        </p:txBody>
      </p:sp>
      <p:sp>
        <p:nvSpPr>
          <p:cNvPr id="50179" name="Rectangle 2"/>
          <p:cNvSpPr>
            <a:spLocks noGrp="1" noChangeArrowheads="1"/>
          </p:cNvSpPr>
          <p:nvPr>
            <p:ph type="title"/>
          </p:nvPr>
        </p:nvSpPr>
        <p:spPr/>
        <p:txBody>
          <a:bodyPr/>
          <a:lstStyle/>
          <a:p>
            <a:pPr eaLnBrk="1" hangingPunct="1"/>
            <a:r>
              <a:rPr lang="en-US" smtClean="0"/>
              <a:t>Two</a:t>
            </a:r>
          </a:p>
        </p:txBody>
      </p:sp>
      <p:sp>
        <p:nvSpPr>
          <p:cNvPr id="50180" name="Rectangle 3"/>
          <p:cNvSpPr>
            <a:spLocks noGrp="1" noChangeArrowheads="1"/>
          </p:cNvSpPr>
          <p:nvPr>
            <p:ph type="body" idx="1"/>
          </p:nvPr>
        </p:nvSpPr>
        <p:spPr/>
        <p:txBody>
          <a:bodyPr/>
          <a:lstStyle/>
          <a:p>
            <a:pPr eaLnBrk="1" hangingPunct="1"/>
            <a:r>
              <a:rPr lang="en-US" smtClean="0"/>
              <a:t>Second, regulation of the vehicle-dismantling industry reasonably serves the State's substantial interest in eradicating automobile theft. It is well established that the theft problem can be addressed effectively by controlling the receiver of, or market in, stolen property. </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9008DDA7-E9D0-4186-973B-97BCA53BBE58}" type="slidenum">
              <a:rPr lang="en-US" smtClean="0"/>
              <a:pPr/>
              <a:t>58</a:t>
            </a:fld>
            <a:endParaRPr lang="en-US" smtClean="0"/>
          </a:p>
        </p:txBody>
      </p:sp>
      <p:sp>
        <p:nvSpPr>
          <p:cNvPr id="51203" name="Rectangle 2"/>
          <p:cNvSpPr>
            <a:spLocks noGrp="1" noChangeArrowheads="1"/>
          </p:cNvSpPr>
          <p:nvPr>
            <p:ph type="title"/>
          </p:nvPr>
        </p:nvSpPr>
        <p:spPr/>
        <p:txBody>
          <a:bodyPr/>
          <a:lstStyle/>
          <a:p>
            <a:pPr eaLnBrk="1" hangingPunct="1"/>
            <a:r>
              <a:rPr lang="en-US" smtClean="0"/>
              <a:t>Three</a:t>
            </a:r>
          </a:p>
        </p:txBody>
      </p:sp>
      <p:sp>
        <p:nvSpPr>
          <p:cNvPr id="51204" name="Rectangle 3"/>
          <p:cNvSpPr>
            <a:spLocks noGrp="1" noChangeArrowheads="1"/>
          </p:cNvSpPr>
          <p:nvPr>
            <p:ph type="body" idx="1"/>
          </p:nvPr>
        </p:nvSpPr>
        <p:spPr>
          <a:xfrm>
            <a:off x="304800" y="2057400"/>
            <a:ext cx="8534400" cy="4800600"/>
          </a:xfrm>
        </p:spPr>
        <p:txBody>
          <a:bodyPr/>
          <a:lstStyle/>
          <a:p>
            <a:pPr eaLnBrk="1" hangingPunct="1">
              <a:lnSpc>
                <a:spcPct val="80000"/>
              </a:lnSpc>
            </a:pPr>
            <a:r>
              <a:rPr lang="en-US" sz="2800" smtClean="0"/>
              <a:t>Finally, the "time, place, and scope" of the inspection is limited</a:t>
            </a:r>
          </a:p>
          <a:p>
            <a:pPr eaLnBrk="1" hangingPunct="1">
              <a:lnSpc>
                <a:spcPct val="80000"/>
              </a:lnSpc>
            </a:pPr>
            <a:r>
              <a:rPr lang="en-US" sz="2800" smtClean="0"/>
              <a:t>The officers are allowed to conduct an inspection only "during [the] regular and usual business hours." </a:t>
            </a:r>
          </a:p>
          <a:p>
            <a:pPr eaLnBrk="1" hangingPunct="1">
              <a:lnSpc>
                <a:spcPct val="80000"/>
              </a:lnSpc>
            </a:pPr>
            <a:r>
              <a:rPr lang="en-US" sz="2800" smtClean="0"/>
              <a:t>The inspections can be made only of vehicle-dismantling and related industries. </a:t>
            </a:r>
          </a:p>
          <a:p>
            <a:pPr eaLnBrk="1" hangingPunct="1">
              <a:lnSpc>
                <a:spcPct val="80000"/>
              </a:lnSpc>
            </a:pPr>
            <a:r>
              <a:rPr lang="en-US" sz="2800" smtClean="0"/>
              <a:t>And the permissible scope of these searches is narrowly defined: </a:t>
            </a:r>
          </a:p>
          <a:p>
            <a:pPr lvl="1" eaLnBrk="1" hangingPunct="1">
              <a:lnSpc>
                <a:spcPct val="80000"/>
              </a:lnSpc>
            </a:pPr>
            <a:r>
              <a:rPr lang="en-US" sz="2800" smtClean="0"/>
              <a:t>the inspectors may examine the records, as well as "any vehicles or parts of vehicles which are subject to the record keeping requirements of this section and which are on the premises." </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2976092D-883F-4125-90B9-FC6E3A8C0D73}" type="slidenum">
              <a:rPr lang="en-US" smtClean="0"/>
              <a:pPr/>
              <a:t>59</a:t>
            </a:fld>
            <a:endParaRPr lang="en-US" smtClean="0"/>
          </a:p>
        </p:txBody>
      </p:sp>
      <p:sp>
        <p:nvSpPr>
          <p:cNvPr id="52227" name="Rectangle 2"/>
          <p:cNvSpPr>
            <a:spLocks noGrp="1" noChangeArrowheads="1"/>
          </p:cNvSpPr>
          <p:nvPr>
            <p:ph type="title"/>
          </p:nvPr>
        </p:nvSpPr>
        <p:spPr/>
        <p:txBody>
          <a:bodyPr/>
          <a:lstStyle/>
          <a:p>
            <a:pPr eaLnBrk="1" hangingPunct="1"/>
            <a:r>
              <a:rPr lang="en-US" smtClean="0"/>
              <a:t>Licenses and Permits</a:t>
            </a:r>
          </a:p>
        </p:txBody>
      </p:sp>
      <p:sp>
        <p:nvSpPr>
          <p:cNvPr id="52228" name="Rectangle 3"/>
          <p:cNvSpPr>
            <a:spLocks noGrp="1" noChangeArrowheads="1"/>
          </p:cNvSpPr>
          <p:nvPr>
            <p:ph type="body" idx="1"/>
          </p:nvPr>
        </p:nvSpPr>
        <p:spPr/>
        <p:txBody>
          <a:bodyPr/>
          <a:lstStyle/>
          <a:p>
            <a:pPr eaLnBrk="1" hangingPunct="1"/>
            <a:r>
              <a:rPr lang="en-US" smtClean="0"/>
              <a:t>Restaurant license, elevator license, shellfish processing license</a:t>
            </a:r>
          </a:p>
          <a:p>
            <a:pPr lvl="1" eaLnBrk="1" hangingPunct="1"/>
            <a:r>
              <a:rPr lang="en-US" smtClean="0"/>
              <a:t>Issued on set criteria established through stature or regulation</a:t>
            </a:r>
          </a:p>
          <a:p>
            <a:pPr eaLnBrk="1" hangingPunct="1"/>
            <a:r>
              <a:rPr lang="en-US" smtClean="0"/>
              <a:t>Can require consent to searches as a condition of licensure</a:t>
            </a:r>
          </a:p>
          <a:p>
            <a:pPr lvl="1" eaLnBrk="1" hangingPunct="1"/>
            <a:r>
              <a:rPr lang="en-US" smtClean="0"/>
              <a:t>Restaurant licenses - any time during regular business hours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6E6126AF-30C3-4883-99DE-60F7837C0C81}" type="slidenum">
              <a:rPr lang="en-US" smtClean="0"/>
              <a:pPr/>
              <a:t>6</a:t>
            </a:fld>
            <a:endParaRPr lang="en-US" smtClean="0"/>
          </a:p>
        </p:txBody>
      </p:sp>
      <p:sp>
        <p:nvSpPr>
          <p:cNvPr id="9219" name="Rectangle 2"/>
          <p:cNvSpPr>
            <a:spLocks noGrp="1" noChangeArrowheads="1"/>
          </p:cNvSpPr>
          <p:nvPr>
            <p:ph type="title"/>
          </p:nvPr>
        </p:nvSpPr>
        <p:spPr/>
        <p:txBody>
          <a:bodyPr/>
          <a:lstStyle/>
          <a:p>
            <a:pPr eaLnBrk="1" hangingPunct="1"/>
            <a:r>
              <a:rPr lang="en-US" dirty="0" smtClean="0"/>
              <a:t>What are examples of traditional exceptions?</a:t>
            </a:r>
          </a:p>
        </p:txBody>
      </p:sp>
      <p:sp>
        <p:nvSpPr>
          <p:cNvPr id="9220" name="Rectangle 3"/>
          <p:cNvSpPr>
            <a:spLocks noGrp="1" noChangeArrowheads="1"/>
          </p:cNvSpPr>
          <p:nvPr>
            <p:ph type="body" idx="1"/>
          </p:nvPr>
        </p:nvSpPr>
        <p:spPr/>
        <p:txBody>
          <a:bodyPr/>
          <a:lstStyle/>
          <a:p>
            <a:pPr eaLnBrk="1" hangingPunct="1"/>
            <a:r>
              <a:rPr lang="en-US" dirty="0" smtClean="0"/>
              <a:t>No expectation of privacy</a:t>
            </a:r>
          </a:p>
          <a:p>
            <a:pPr lvl="1" eaLnBrk="1" hangingPunct="1"/>
            <a:r>
              <a:rPr lang="en-US" dirty="0" smtClean="0"/>
              <a:t>Telephoto lenses?</a:t>
            </a:r>
          </a:p>
          <a:p>
            <a:pPr lvl="1" eaLnBrk="1" hangingPunct="1"/>
            <a:r>
              <a:rPr lang="en-US" dirty="0" smtClean="0"/>
              <a:t>Space cameras?</a:t>
            </a:r>
          </a:p>
          <a:p>
            <a:pPr lvl="1" eaLnBrk="1" hangingPunct="1"/>
            <a:r>
              <a:rPr lang="en-US" dirty="0" smtClean="0"/>
              <a:t>Infrared?</a:t>
            </a:r>
          </a:p>
          <a:p>
            <a:pPr eaLnBrk="1" hangingPunct="1"/>
            <a:r>
              <a:rPr lang="en-US" dirty="0" smtClean="0"/>
              <a:t>Special circumstances</a:t>
            </a:r>
          </a:p>
          <a:p>
            <a:pPr lvl="1" eaLnBrk="1" hangingPunct="1"/>
            <a:r>
              <a:rPr lang="en-US" dirty="0" smtClean="0"/>
              <a:t>Check points</a:t>
            </a:r>
          </a:p>
          <a:p>
            <a:pPr lvl="1" eaLnBrk="1" hangingPunct="1"/>
            <a:r>
              <a:rPr lang="en-US" dirty="0" smtClean="0"/>
              <a:t>Securing the scene to prevent injuries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8F984A95-1480-4FF2-9398-AF5A8BA8C23F}" type="slidenum">
              <a:rPr lang="en-US" smtClean="0"/>
              <a:pPr/>
              <a:t>60</a:t>
            </a:fld>
            <a:endParaRPr lang="en-US" smtClean="0"/>
          </a:p>
        </p:txBody>
      </p:sp>
      <p:sp>
        <p:nvSpPr>
          <p:cNvPr id="53251" name="Rectangle 2"/>
          <p:cNvSpPr>
            <a:spLocks noGrp="1" noChangeArrowheads="1"/>
          </p:cNvSpPr>
          <p:nvPr>
            <p:ph type="title"/>
          </p:nvPr>
        </p:nvSpPr>
        <p:spPr/>
        <p:txBody>
          <a:bodyPr/>
          <a:lstStyle/>
          <a:p>
            <a:pPr eaLnBrk="1" hangingPunct="1"/>
            <a:r>
              <a:rPr lang="en-US" smtClean="0"/>
              <a:t>Are these pervasively regulated industries?</a:t>
            </a:r>
          </a:p>
        </p:txBody>
      </p:sp>
      <p:sp>
        <p:nvSpPr>
          <p:cNvPr id="53252" name="Rectangle 3"/>
          <p:cNvSpPr>
            <a:spLocks noGrp="1" noChangeArrowheads="1"/>
          </p:cNvSpPr>
          <p:nvPr>
            <p:ph type="body" idx="1"/>
          </p:nvPr>
        </p:nvSpPr>
        <p:spPr/>
        <p:txBody>
          <a:bodyPr/>
          <a:lstStyle/>
          <a:p>
            <a:pPr eaLnBrk="1" hangingPunct="1"/>
            <a:r>
              <a:rPr lang="en-US" smtClean="0"/>
              <a:t>Substantial Government Interests?</a:t>
            </a:r>
          </a:p>
          <a:p>
            <a:pPr eaLnBrk="1" hangingPunct="1"/>
            <a:r>
              <a:rPr lang="en-US" smtClean="0"/>
              <a:t>Necessary to further the regulatory scheme?</a:t>
            </a:r>
          </a:p>
          <a:p>
            <a:pPr eaLnBrk="1" hangingPunct="1"/>
            <a:r>
              <a:rPr lang="en-US" smtClean="0"/>
              <a:t>Must be a constitutionally adequate substitute for a warrant?</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983B516-89D8-445C-8874-0B78595F1E01}" type="slidenum">
              <a:rPr lang="en-US" smtClean="0"/>
              <a:pPr/>
              <a:t>61</a:t>
            </a:fld>
            <a:endParaRPr lang="en-US" smtClean="0"/>
          </a:p>
        </p:txBody>
      </p:sp>
      <p:sp>
        <p:nvSpPr>
          <p:cNvPr id="54275" name="Rectangle 2"/>
          <p:cNvSpPr>
            <a:spLocks noGrp="1" noChangeArrowheads="1"/>
          </p:cNvSpPr>
          <p:nvPr>
            <p:ph type="title"/>
          </p:nvPr>
        </p:nvSpPr>
        <p:spPr/>
        <p:txBody>
          <a:bodyPr/>
          <a:lstStyle/>
          <a:p>
            <a:pPr eaLnBrk="1" hangingPunct="1"/>
            <a:r>
              <a:rPr lang="en-US" sz="3200" smtClean="0"/>
              <a:t>Does the Exclusionary Rule Apply? - </a:t>
            </a:r>
            <a:r>
              <a:rPr lang="en-US" sz="3200" i="1" smtClean="0"/>
              <a:t>Trinity Industries v. OSHA</a:t>
            </a:r>
            <a:r>
              <a:rPr lang="en-US" sz="3200" smtClean="0"/>
              <a:t>, 16 F.3d 1455 (6th Cir. 1994) </a:t>
            </a:r>
          </a:p>
        </p:txBody>
      </p:sp>
      <p:sp>
        <p:nvSpPr>
          <p:cNvPr id="54276" name="Rectangle 3"/>
          <p:cNvSpPr>
            <a:spLocks noGrp="1" noChangeArrowheads="1"/>
          </p:cNvSpPr>
          <p:nvPr>
            <p:ph type="body" idx="1"/>
          </p:nvPr>
        </p:nvSpPr>
        <p:spPr/>
        <p:txBody>
          <a:bodyPr/>
          <a:lstStyle/>
          <a:p>
            <a:pPr eaLnBrk="1" hangingPunct="1">
              <a:lnSpc>
                <a:spcPct val="90000"/>
              </a:lnSpc>
            </a:pPr>
            <a:r>
              <a:rPr lang="en-US" sz="2800" smtClean="0"/>
              <a:t>OSHA used an employee complaint as the basis for a probable cause warrant for a specific inspection, as provided in the OSHA Act.</a:t>
            </a:r>
          </a:p>
          <a:p>
            <a:pPr lvl="1" eaLnBrk="1" hangingPunct="1">
              <a:lnSpc>
                <a:spcPct val="90000"/>
              </a:lnSpc>
            </a:pPr>
            <a:r>
              <a:rPr lang="en-US" sz="2800" smtClean="0"/>
              <a:t>Inspector also did a general search, claiming it was part of an area warrant type search</a:t>
            </a:r>
          </a:p>
          <a:p>
            <a:pPr lvl="1" eaLnBrk="1" hangingPunct="1">
              <a:lnSpc>
                <a:spcPct val="90000"/>
              </a:lnSpc>
            </a:pPr>
            <a:r>
              <a:rPr lang="en-US" sz="2800" smtClean="0"/>
              <a:t>Court found that a complaint driven search does not meet the neutral selection criteria for an area warrant</a:t>
            </a:r>
          </a:p>
          <a:p>
            <a:pPr eaLnBrk="1" hangingPunct="1">
              <a:lnSpc>
                <a:spcPct val="90000"/>
              </a:lnSpc>
            </a:pPr>
            <a:r>
              <a:rPr lang="en-US" sz="2800" smtClean="0"/>
              <a:t>Court allowed the use of the improperly obtained records for administrative actions to correct risks, but not as a basis for punishing (fining) the employer</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E2EC8A0D-D3A1-40A8-B0DE-0C4B56D5FC49}" type="slidenum">
              <a:rPr lang="en-US" smtClean="0"/>
              <a:pPr/>
              <a:t>62</a:t>
            </a:fld>
            <a:endParaRPr lang="en-US" smtClean="0"/>
          </a:p>
        </p:txBody>
      </p:sp>
      <p:sp>
        <p:nvSpPr>
          <p:cNvPr id="55299" name="Rectangle 2"/>
          <p:cNvSpPr>
            <a:spLocks noGrp="1" noChangeArrowheads="1"/>
          </p:cNvSpPr>
          <p:nvPr>
            <p:ph type="title"/>
          </p:nvPr>
        </p:nvSpPr>
        <p:spPr/>
        <p:txBody>
          <a:bodyPr/>
          <a:lstStyle/>
          <a:p>
            <a:pPr eaLnBrk="1" hangingPunct="1"/>
            <a:r>
              <a:rPr lang="en-US" smtClean="0"/>
              <a:t>What about Evidence of Unrelated Crime?</a:t>
            </a:r>
          </a:p>
        </p:txBody>
      </p:sp>
      <p:sp>
        <p:nvSpPr>
          <p:cNvPr id="55300" name="Rectangle 3"/>
          <p:cNvSpPr>
            <a:spLocks noGrp="1" noChangeArrowheads="1"/>
          </p:cNvSpPr>
          <p:nvPr>
            <p:ph type="body" idx="1"/>
          </p:nvPr>
        </p:nvSpPr>
        <p:spPr/>
        <p:txBody>
          <a:bodyPr/>
          <a:lstStyle/>
          <a:p>
            <a:pPr eaLnBrk="1" hangingPunct="1"/>
            <a:r>
              <a:rPr lang="en-US" smtClean="0"/>
              <a:t>What if the housing inspector finds your stash of stolen DVD players?</a:t>
            </a:r>
          </a:p>
          <a:p>
            <a:pPr eaLnBrk="1" hangingPunct="1"/>
            <a:r>
              <a:rPr lang="en-US" smtClean="0"/>
              <a:t>What if the restaurant inspector finds the cook's stash of cocaine?</a:t>
            </a:r>
          </a:p>
          <a:p>
            <a:pPr eaLnBrk="1" hangingPunct="1"/>
            <a:r>
              <a:rPr lang="en-US" smtClean="0"/>
              <a:t>What did Camara say?</a:t>
            </a:r>
          </a:p>
          <a:p>
            <a:pPr lvl="1" eaLnBrk="1" hangingPunct="1">
              <a:lnSpc>
                <a:spcPct val="90000"/>
              </a:lnSpc>
            </a:pPr>
            <a:r>
              <a:rPr lang="en-US" sz="2800" smtClean="0"/>
              <a:t>Finally, because the inspections are neither personal in nature nor aimed at the discovery of evidence of crime, they involve a relatively limited invasion of the urban citizen's privacy. </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7F02F132-78A9-4CFE-8554-0454D0D17FFD}" type="slidenum">
              <a:rPr lang="en-US" smtClean="0"/>
              <a:pPr/>
              <a:t>63</a:t>
            </a:fld>
            <a:endParaRPr lang="en-US" smtClean="0"/>
          </a:p>
        </p:txBody>
      </p:sp>
      <p:sp>
        <p:nvSpPr>
          <p:cNvPr id="56323" name="Rectangle 2"/>
          <p:cNvSpPr>
            <a:spLocks noGrp="1" noChangeArrowheads="1"/>
          </p:cNvSpPr>
          <p:nvPr>
            <p:ph type="title"/>
          </p:nvPr>
        </p:nvSpPr>
        <p:spPr/>
        <p:txBody>
          <a:bodyPr/>
          <a:lstStyle/>
          <a:p>
            <a:pPr eaLnBrk="1" hangingPunct="1"/>
            <a:r>
              <a:rPr lang="en-US" dirty="0" smtClean="0"/>
              <a:t>Administrative Searches and Terrorism</a:t>
            </a:r>
          </a:p>
        </p:txBody>
      </p:sp>
      <p:sp>
        <p:nvSpPr>
          <p:cNvPr id="56324" name="Rectangle 3"/>
          <p:cNvSpPr>
            <a:spLocks noGrp="1" noChangeArrowheads="1"/>
          </p:cNvSpPr>
          <p:nvPr>
            <p:ph type="body" idx="1"/>
          </p:nvPr>
        </p:nvSpPr>
        <p:spPr/>
        <p:txBody>
          <a:bodyPr/>
          <a:lstStyle/>
          <a:p>
            <a:pPr eaLnBrk="1" hangingPunct="1"/>
            <a:r>
              <a:rPr lang="en-US" dirty="0" smtClean="0"/>
              <a:t>How would administrative search authority change the way searches are done for terrorist activities?</a:t>
            </a:r>
          </a:p>
          <a:p>
            <a:pPr eaLnBrk="1" hangingPunct="1"/>
            <a:r>
              <a:rPr lang="en-US" dirty="0" smtClean="0"/>
              <a:t>What is the constitutional justification for such searches, under the See and Camara rulings?</a:t>
            </a:r>
          </a:p>
          <a:p>
            <a:pPr eaLnBrk="1" hangingPunct="1"/>
            <a:r>
              <a:rPr lang="en-US" dirty="0" smtClean="0"/>
              <a:t>What implications would such searches have for later criminal prosecutions?</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8D0D7537-298F-4CC7-9FDD-9875C265233D}" type="slidenum">
              <a:rPr lang="en-US" smtClean="0"/>
              <a:pPr/>
              <a:t>64</a:t>
            </a:fld>
            <a:endParaRPr lang="en-US" smtClean="0"/>
          </a:p>
        </p:txBody>
      </p:sp>
      <p:sp>
        <p:nvSpPr>
          <p:cNvPr id="4099" name="Rectangle 2"/>
          <p:cNvSpPr>
            <a:spLocks noGrp="1" noChangeArrowheads="1"/>
          </p:cNvSpPr>
          <p:nvPr>
            <p:ph type="title"/>
          </p:nvPr>
        </p:nvSpPr>
        <p:spPr/>
        <p:txBody>
          <a:bodyPr/>
          <a:lstStyle/>
          <a:p>
            <a:pPr eaLnBrk="1" hangingPunct="1"/>
            <a:r>
              <a:rPr lang="en-US" dirty="0" smtClean="0"/>
              <a:t>FISA</a:t>
            </a:r>
          </a:p>
        </p:txBody>
      </p:sp>
      <p:sp>
        <p:nvSpPr>
          <p:cNvPr id="4100" name="Rectangle 3"/>
          <p:cNvSpPr>
            <a:spLocks noGrp="1" noChangeArrowheads="1"/>
          </p:cNvSpPr>
          <p:nvPr>
            <p:ph type="body" idx="1"/>
          </p:nvPr>
        </p:nvSpPr>
        <p:spPr/>
        <p:txBody>
          <a:bodyPr>
            <a:normAutofit/>
          </a:bodyPr>
          <a:lstStyle/>
          <a:p>
            <a:pPr eaLnBrk="1" hangingPunct="1">
              <a:lnSpc>
                <a:spcPct val="80000"/>
              </a:lnSpc>
            </a:pPr>
            <a:r>
              <a:rPr lang="en-US" sz="2800" dirty="0" smtClean="0"/>
              <a:t>Foreign </a:t>
            </a:r>
            <a:r>
              <a:rPr lang="en-US" sz="2800" dirty="0"/>
              <a:t>Intelligence Surveillance </a:t>
            </a:r>
            <a:r>
              <a:rPr lang="en-US" sz="2800" dirty="0" smtClean="0"/>
              <a:t>Act (FISA) uses a secret court to approve warrants and must assume that everything in the warrant is correct.</a:t>
            </a:r>
          </a:p>
          <a:p>
            <a:pPr lvl="0" eaLnBrk="1" hangingPunct="1">
              <a:lnSpc>
                <a:spcPct val="80000"/>
              </a:lnSpc>
            </a:pPr>
            <a:r>
              <a:rPr lang="en-US" sz="2800" dirty="0" smtClean="0"/>
              <a:t>These are warrants for pre-crime, so there is limited specificity - They resemble administrative warrants</a:t>
            </a:r>
          </a:p>
          <a:p>
            <a:pPr lvl="0" eaLnBrk="1" hangingPunct="1">
              <a:lnSpc>
                <a:spcPct val="80000"/>
              </a:lnSpc>
            </a:pPr>
            <a:r>
              <a:rPr lang="en-US" sz="2800" dirty="0" smtClean="0"/>
              <a:t>The United States Supreme Court case is about whether there is anyone with standing to challenge them if the evidence is not used in a criminal trial.</a:t>
            </a:r>
          </a:p>
          <a:p>
            <a:pPr lvl="0" eaLnBrk="1" hangingPunct="1">
              <a:lnSpc>
                <a:spcPct val="80000"/>
              </a:lnSpc>
            </a:pPr>
            <a:r>
              <a:rPr lang="en-US" sz="2800" dirty="0" smtClean="0"/>
              <a:t>If regular crime is found with FISA, the evidence can be used for prosecution.</a:t>
            </a:r>
          </a:p>
        </p:txBody>
      </p:sp>
    </p:spTree>
    <p:extLst>
      <p:ext uri="{BB962C8B-B14F-4D97-AF65-F5344CB8AC3E}">
        <p14:creationId xmlns:p14="http://schemas.microsoft.com/office/powerpoint/2010/main" val="4131717347"/>
      </p:ext>
    </p:extLst>
  </p:cSld>
  <p:clrMapOvr>
    <a:masterClrMapping/>
  </p:clrMapOvr>
  <p:transition advTm="546"/>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A9C47F1E-B15E-4986-A21C-33A85ECBC193}" type="slidenum">
              <a:rPr lang="en-US" smtClean="0"/>
              <a:pPr/>
              <a:t>7</a:t>
            </a:fld>
            <a:endParaRPr lang="en-US" smtClean="0"/>
          </a:p>
        </p:txBody>
      </p:sp>
      <p:sp>
        <p:nvSpPr>
          <p:cNvPr id="10243" name="Rectangle 2"/>
          <p:cNvSpPr>
            <a:spLocks noGrp="1" noChangeArrowheads="1"/>
          </p:cNvSpPr>
          <p:nvPr>
            <p:ph type="title"/>
          </p:nvPr>
        </p:nvSpPr>
        <p:spPr/>
        <p:txBody>
          <a:bodyPr/>
          <a:lstStyle/>
          <a:p>
            <a:pPr eaLnBrk="1" hangingPunct="1"/>
            <a:r>
              <a:rPr lang="en-US" smtClean="0"/>
              <a:t>Silver Platter Doctrine Revisited</a:t>
            </a:r>
          </a:p>
        </p:txBody>
      </p:sp>
      <p:sp>
        <p:nvSpPr>
          <p:cNvPr id="10244" name="Rectangle 3"/>
          <p:cNvSpPr>
            <a:spLocks noGrp="1" noChangeArrowheads="1"/>
          </p:cNvSpPr>
          <p:nvPr>
            <p:ph type="body" idx="1"/>
          </p:nvPr>
        </p:nvSpPr>
        <p:spPr/>
        <p:txBody>
          <a:bodyPr/>
          <a:lstStyle/>
          <a:p>
            <a:pPr eaLnBrk="1" hangingPunct="1">
              <a:lnSpc>
                <a:spcPct val="90000"/>
              </a:lnSpc>
            </a:pPr>
            <a:r>
              <a:rPr lang="en-US" smtClean="0"/>
              <a:t>Private individual, not a state actor, can collect evidence without a warrant, or even illegally, and give to the police without triggering the exclusionary rule.</a:t>
            </a:r>
          </a:p>
          <a:p>
            <a:pPr eaLnBrk="1" hangingPunct="1">
              <a:lnSpc>
                <a:spcPct val="90000"/>
              </a:lnSpc>
            </a:pPr>
            <a:r>
              <a:rPr lang="en-US" smtClean="0"/>
              <a:t>Elkins v. United States, 364 U.S. 206, 80 S.Ct. 1437, 4 L.Ed.2d 1669 (1960)</a:t>
            </a:r>
          </a:p>
          <a:p>
            <a:pPr lvl="1" eaLnBrk="1" hangingPunct="1">
              <a:lnSpc>
                <a:spcPct val="90000"/>
              </a:lnSpc>
            </a:pPr>
            <a:r>
              <a:rPr lang="en-US" smtClean="0"/>
              <a:t>State police illegally obtain evidence and hand it to federal police</a:t>
            </a:r>
          </a:p>
          <a:p>
            <a:pPr lvl="1" eaLnBrk="1" hangingPunct="1">
              <a:lnSpc>
                <a:spcPct val="90000"/>
              </a:lnSpc>
            </a:pPr>
            <a:r>
              <a:rPr lang="en-US" smtClean="0"/>
              <a:t>No silver platter doctrine, both are state actors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Frank v. Maryland, 359 U.S. 360 (1959)</a:t>
            </a:r>
            <a:br>
              <a:rPr lang="en-US" dirty="0" smtClean="0"/>
            </a:br>
            <a:r>
              <a:rPr lang="en-US" dirty="0" smtClean="0"/>
              <a:t>The First 158 Years of Admin Searches</a:t>
            </a:r>
            <a:endParaRPr lang="en-US" dirty="0"/>
          </a:p>
        </p:txBody>
      </p:sp>
      <p:sp>
        <p:nvSpPr>
          <p:cNvPr id="3" name="Content Placeholder 2"/>
          <p:cNvSpPr>
            <a:spLocks noGrp="1"/>
          </p:cNvSpPr>
          <p:nvPr>
            <p:ph idx="1"/>
          </p:nvPr>
        </p:nvSpPr>
        <p:spPr/>
        <p:txBody>
          <a:bodyPr/>
          <a:lstStyle/>
          <a:p>
            <a:pPr eaLnBrk="1" hangingPunct="1"/>
            <a:r>
              <a:rPr lang="en-US" dirty="0" smtClean="0"/>
              <a:t>What is Frank</a:t>
            </a:r>
            <a:r>
              <a:rPr lang="en-US" baseline="0" dirty="0" smtClean="0"/>
              <a:t> about?</a:t>
            </a:r>
          </a:p>
          <a:p>
            <a:pPr lvl="1" eaLnBrk="1" hangingPunct="1"/>
            <a:r>
              <a:rPr lang="en-US" dirty="0" smtClean="0">
                <a:hlinkClick r:id="rId2"/>
              </a:rPr>
              <a:t>http://biotech.law.lsu.edu/cases/searches/frank_v_maryland.htm</a:t>
            </a:r>
            <a:endParaRPr lang="en-US" dirty="0" smtClean="0"/>
          </a:p>
          <a:p>
            <a:pPr eaLnBrk="1" hangingPunct="1"/>
            <a:r>
              <a:rPr lang="en-US" dirty="0" smtClean="0"/>
              <a:t>This is a criminal conviction</a:t>
            </a:r>
            <a:r>
              <a:rPr lang="en-US" baseline="0" dirty="0" smtClean="0"/>
              <a:t> for refusing to allow a warrantless administrative inspection of a private home.</a:t>
            </a:r>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8</a:t>
            </a:fld>
            <a:endParaRPr lang="en-US"/>
          </a:p>
        </p:txBody>
      </p:sp>
    </p:spTree>
    <p:extLst>
      <p:ext uri="{BB962C8B-B14F-4D97-AF65-F5344CB8AC3E}">
        <p14:creationId xmlns:p14="http://schemas.microsoft.com/office/powerpoint/2010/main" val="6154772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Enabling Act</a:t>
            </a:r>
            <a:endParaRPr lang="en-US" dirty="0"/>
          </a:p>
        </p:txBody>
      </p:sp>
      <p:sp>
        <p:nvSpPr>
          <p:cNvPr id="3" name="Content Placeholder 2"/>
          <p:cNvSpPr>
            <a:spLocks noGrp="1"/>
          </p:cNvSpPr>
          <p:nvPr>
            <p:ph idx="1"/>
          </p:nvPr>
        </p:nvSpPr>
        <p:spPr/>
        <p:txBody>
          <a:bodyPr/>
          <a:lstStyle/>
          <a:p>
            <a:r>
              <a:rPr lang="en-US" dirty="0" smtClean="0"/>
              <a:t>"Whenever the Commissioner of Health shall have cause to suspect that a nuisance exists in any house, cellar or enclosure, he may demand entry therein in the day time, and if the owner or occupier shall refuse or delay to open the same and admit a free examination, he shall forfeit and pay for every such refusal the sum of Twenty Dollars."</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9</a:t>
            </a:fld>
            <a:endParaRPr lang="en-US"/>
          </a:p>
        </p:txBody>
      </p:sp>
    </p:spTree>
    <p:extLst>
      <p:ext uri="{BB962C8B-B14F-4D97-AF65-F5344CB8AC3E}">
        <p14:creationId xmlns:p14="http://schemas.microsoft.com/office/powerpoint/2010/main" val="42332435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9/21/2004 9:44:04 AM&quot;&gt;&lt;Slide id=&quot;256&quot; dur=&quot;1.094&quot;/&gt;&lt;Slide id=&quot;280&quot; dur=&quot;.547&quot;/&gt;&lt;Slide id=&quot;257&quot; dur=&quot;.359&quot;/&gt;&lt;Slide id=&quot;258&quot; dur=&quot;.297&quot;/&gt;&lt;Slide id=&quot;259&quot; dur=&quot;.344&quot;/&gt;&lt;Slide id=&quot;260&quot; dur=&quot;.359&quot;/&gt;&lt;Slide id=&quot;259&quot; dur=&quot;18.328&quot;/&gt;&lt;Slide id=&quot;260&quot; dur=&quot;.453&quot;/&gt;&lt;Slide id=&quot;259&quot; dur=&quot;51.188&quot;/&gt;&lt;Slide id=&quot;260&quot; dur=&quot;1.187&quot;/&gt;&lt;Slide id=&quot;259&quot; dur=&quot;4.688&quot;/&gt;&lt;Slide id=&quot;260&quot; dur=&quot;1.484&quot;/&gt;&lt;Slide id=&quot;259&quot; dur=&quot;3.203&quot;/&gt;&lt;Slide id=&quot;260&quot; dur=&quot;9.344&quot;/&gt;&lt;Slide id=&quot;261&quot; dur=&quot;11.781&quot;/&gt;&lt;Slide id=&quot;260&quot; dur=&quot;3.594&quot;/&gt;&lt;Slide id=&quot;261&quot; dur=&quot;135.703&quot;/&gt;&lt;Slide id=&quot;262&quot; dur=&quot;6.172&quot;/&gt;&lt;Slide id=&quot;261&quot; dur=&quot;4.781&quot;/&gt;&lt;Slide id=&quot;260&quot; dur=&quot;4.407&quot;/&gt;&lt;/Timings&gt;&lt;/WMTools&gt;"/>
</p:tagLst>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493</TotalTime>
  <Words>4306</Words>
  <Application>Microsoft Office PowerPoint</Application>
  <PresentationFormat>On-screen Show (4:3)</PresentationFormat>
  <Paragraphs>286</Paragraphs>
  <Slides>64</Slides>
  <Notes>0</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Blends</vt:lpstr>
      <vt:lpstr>Administrative Searches</vt:lpstr>
      <vt:lpstr>Where do we learn about searches?</vt:lpstr>
      <vt:lpstr>Searches in Law School Teaching</vt:lpstr>
      <vt:lpstr>Fourth Amendment</vt:lpstr>
      <vt:lpstr>Criminal Law</vt:lpstr>
      <vt:lpstr>What are examples of traditional exceptions?</vt:lpstr>
      <vt:lpstr>Silver Platter Doctrine Revisited</vt:lpstr>
      <vt:lpstr>Frank v. Maryland, 359 U.S. 360 (1959) The First 158 Years of Admin Searches</vt:lpstr>
      <vt:lpstr>The Enabling Act</vt:lpstr>
      <vt:lpstr>Is a Man's Home His Castle?</vt:lpstr>
      <vt:lpstr>Does the 4th Amendment Bar all Warrantless Searches?</vt:lpstr>
      <vt:lpstr>Does History Matter?</vt:lpstr>
      <vt:lpstr>Have Times Changed?</vt:lpstr>
      <vt:lpstr>Are These Searches Still Necessary?</vt:lpstr>
      <vt:lpstr>Why Not Require a Warrant?</vt:lpstr>
      <vt:lpstr>The Dissent </vt:lpstr>
      <vt:lpstr>What was  Entick v. Carrington Really About?</vt:lpstr>
      <vt:lpstr>Another View of History</vt:lpstr>
      <vt:lpstr>Are Health Inspections so Threatening?</vt:lpstr>
      <vt:lpstr>Do Most People Cooperate?</vt:lpstr>
      <vt:lpstr>Is the Dissent Right?</vt:lpstr>
      <vt:lpstr>Camara v. Municipal Court, 387 U.S. 523 (1967)</vt:lpstr>
      <vt:lpstr>The Municipal Ordinance</vt:lpstr>
      <vt:lpstr>The Writ of Prohibition</vt:lpstr>
      <vt:lpstr>Are the Times Changing?</vt:lpstr>
      <vt:lpstr>Why is the Intent of the Search Critical?</vt:lpstr>
      <vt:lpstr>Does a Warrant Requirement Mean No Searches?</vt:lpstr>
      <vt:lpstr>Standards for Criminal Probable Cause</vt:lpstr>
      <vt:lpstr>Government Interest in Public Health Searches</vt:lpstr>
      <vt:lpstr>General Versus Specific Probable Cause</vt:lpstr>
      <vt:lpstr>Factors Supporting General Probable Cause</vt:lpstr>
      <vt:lpstr>The Frank Consensus</vt:lpstr>
      <vt:lpstr>Preventing Harm versus Punishing Criminals</vt:lpstr>
      <vt:lpstr>Standards for an Area Warrant</vt:lpstr>
      <vt:lpstr>Emergency Exceptions</vt:lpstr>
      <vt:lpstr>Examples of Emergencies</vt:lpstr>
      <vt:lpstr>Practical Considerations</vt:lpstr>
      <vt:lpstr>See v. Seattle, 387 U.S. 541 (1967) </vt:lpstr>
      <vt:lpstr>Key Question</vt:lpstr>
      <vt:lpstr>Further Gloss on Area Warrant</vt:lpstr>
      <vt:lpstr>The Dissent</vt:lpstr>
      <vt:lpstr>Predicted Impact</vt:lpstr>
      <vt:lpstr>State Law Limitations</vt:lpstr>
      <vt:lpstr>U.S. v. Biswell, 406 U.S. 311 (1972)</vt:lpstr>
      <vt:lpstr>Pervasively Regulated Industries</vt:lpstr>
      <vt:lpstr>Marshall v. Barlow's, 98 S. Ct. 1816, 436 U.S. 307 (1978)</vt:lpstr>
      <vt:lpstr>New York v. Burger, 482 U.S. 691 (1987)</vt:lpstr>
      <vt:lpstr>Does the History of the Regulations Matter?</vt:lpstr>
      <vt:lpstr>Alternative Standard</vt:lpstr>
      <vt:lpstr>Criteria for Searches of Regulated Industries</vt:lpstr>
      <vt:lpstr>Substantial Government Interests</vt:lpstr>
      <vt:lpstr>"Necessary to further [the] regulatory scheme."</vt:lpstr>
      <vt:lpstr>Must be a constitutionally adequate substitute for a warrant</vt:lpstr>
      <vt:lpstr>What is necessary to substitute for a warrant?</vt:lpstr>
      <vt:lpstr>How Do These Apply to Burger?</vt:lpstr>
      <vt:lpstr>One</vt:lpstr>
      <vt:lpstr>Two</vt:lpstr>
      <vt:lpstr>Three</vt:lpstr>
      <vt:lpstr>Licenses and Permits</vt:lpstr>
      <vt:lpstr>Are these pervasively regulated industries?</vt:lpstr>
      <vt:lpstr>Does the Exclusionary Rule Apply? - Trinity Industries v. OSHA, 16 F.3d 1455 (6th Cir. 1994) </vt:lpstr>
      <vt:lpstr>What about Evidence of Unrelated Crime?</vt:lpstr>
      <vt:lpstr>Administrative Searches and Terrorism</vt:lpstr>
      <vt:lpstr>FISA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Administrative Searches</dc:title>
  <dc:creator>Edward Richards</dc:creator>
  <cp:lastModifiedBy>Edward P Richards</cp:lastModifiedBy>
  <cp:revision>152</cp:revision>
  <dcterms:created xsi:type="dcterms:W3CDTF">2003-09-16T14:00:01Z</dcterms:created>
  <dcterms:modified xsi:type="dcterms:W3CDTF">2012-11-01T14:26:30Z</dcterms:modified>
</cp:coreProperties>
</file>