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4"/>
  </p:notesMasterIdLst>
  <p:sldIdLst>
    <p:sldId id="256" r:id="rId2"/>
    <p:sldId id="328" r:id="rId3"/>
    <p:sldId id="334" r:id="rId4"/>
    <p:sldId id="347" r:id="rId5"/>
    <p:sldId id="331" r:id="rId6"/>
    <p:sldId id="330" r:id="rId7"/>
    <p:sldId id="332" r:id="rId8"/>
    <p:sldId id="275" r:id="rId9"/>
    <p:sldId id="276" r:id="rId10"/>
    <p:sldId id="348" r:id="rId11"/>
    <p:sldId id="278" r:id="rId12"/>
    <p:sldId id="279" r:id="rId13"/>
    <p:sldId id="280" r:id="rId14"/>
    <p:sldId id="281" r:id="rId15"/>
    <p:sldId id="293" r:id="rId16"/>
    <p:sldId id="294" r:id="rId17"/>
    <p:sldId id="295" r:id="rId18"/>
    <p:sldId id="349" r:id="rId19"/>
    <p:sldId id="333" r:id="rId20"/>
    <p:sldId id="336" r:id="rId21"/>
    <p:sldId id="335" r:id="rId22"/>
    <p:sldId id="337" r:id="rId23"/>
    <p:sldId id="338" r:id="rId24"/>
    <p:sldId id="339" r:id="rId25"/>
    <p:sldId id="340" r:id="rId26"/>
    <p:sldId id="343" r:id="rId27"/>
    <p:sldId id="341" r:id="rId28"/>
    <p:sldId id="342" r:id="rId29"/>
    <p:sldId id="344" r:id="rId30"/>
    <p:sldId id="350" r:id="rId31"/>
    <p:sldId id="345" r:id="rId32"/>
    <p:sldId id="346"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p:cViewPr varScale="1">
        <p:scale>
          <a:sx n="120" d="100"/>
          <a:sy n="120" d="100"/>
        </p:scale>
        <p:origin x="-228" y="-90"/>
      </p:cViewPr>
      <p:guideLst>
        <p:guide orient="horz" pos="2160"/>
        <p:guide pos="2880"/>
      </p:guideLst>
    </p:cSldViewPr>
  </p:slideViewPr>
  <p:outlineViewPr>
    <p:cViewPr>
      <p:scale>
        <a:sx n="33" d="100"/>
        <a:sy n="33" d="100"/>
      </p:scale>
      <p:origin x="24" y="16284"/>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1.xml"/><Relationship Id="rId13" Type="http://schemas.openxmlformats.org/officeDocument/2006/relationships/slide" Target="slides/slide16.xml"/><Relationship Id="rId18" Type="http://schemas.openxmlformats.org/officeDocument/2006/relationships/slide" Target="slides/slide25.xml"/><Relationship Id="rId3" Type="http://schemas.openxmlformats.org/officeDocument/2006/relationships/slide" Target="slides/slide5.xml"/><Relationship Id="rId21" Type="http://schemas.openxmlformats.org/officeDocument/2006/relationships/slide" Target="slides/slide29.xml"/><Relationship Id="rId7" Type="http://schemas.openxmlformats.org/officeDocument/2006/relationships/slide" Target="slides/slide9.xml"/><Relationship Id="rId12" Type="http://schemas.openxmlformats.org/officeDocument/2006/relationships/slide" Target="slides/slide15.xml"/><Relationship Id="rId17" Type="http://schemas.openxmlformats.org/officeDocument/2006/relationships/slide" Target="slides/slide21.xml"/><Relationship Id="rId2" Type="http://schemas.openxmlformats.org/officeDocument/2006/relationships/slide" Target="slides/slide2.xml"/><Relationship Id="rId16" Type="http://schemas.openxmlformats.org/officeDocument/2006/relationships/slide" Target="slides/slide20.xml"/><Relationship Id="rId20" Type="http://schemas.openxmlformats.org/officeDocument/2006/relationships/slide" Target="slides/slide28.xml"/><Relationship Id="rId1" Type="http://schemas.openxmlformats.org/officeDocument/2006/relationships/slide" Target="slides/slide1.xml"/><Relationship Id="rId6" Type="http://schemas.openxmlformats.org/officeDocument/2006/relationships/slide" Target="slides/slide8.xml"/><Relationship Id="rId11" Type="http://schemas.openxmlformats.org/officeDocument/2006/relationships/slide" Target="slides/slide14.xml"/><Relationship Id="rId5" Type="http://schemas.openxmlformats.org/officeDocument/2006/relationships/slide" Target="slides/slide7.xml"/><Relationship Id="rId15" Type="http://schemas.openxmlformats.org/officeDocument/2006/relationships/slide" Target="slides/slide19.xml"/><Relationship Id="rId23" Type="http://schemas.openxmlformats.org/officeDocument/2006/relationships/slide" Target="slides/slide32.xml"/><Relationship Id="rId10" Type="http://schemas.openxmlformats.org/officeDocument/2006/relationships/slide" Target="slides/slide13.xml"/><Relationship Id="rId19" Type="http://schemas.openxmlformats.org/officeDocument/2006/relationships/slide" Target="slides/slide26.xml"/><Relationship Id="rId4" Type="http://schemas.openxmlformats.org/officeDocument/2006/relationships/slide" Target="slides/slide6.xml"/><Relationship Id="rId9" Type="http://schemas.openxmlformats.org/officeDocument/2006/relationships/slide" Target="slides/slide12.xml"/><Relationship Id="rId14" Type="http://schemas.openxmlformats.org/officeDocument/2006/relationships/slide" Target="slides/slide17.xml"/><Relationship Id="rId22"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3EE452F-48C5-43E4-BDA9-7537260919BE}" type="slidenum">
              <a:rPr lang="en-US"/>
              <a:pPr>
                <a:defRPr/>
              </a:pPr>
              <a:t>‹#›</a:t>
            </a:fld>
            <a:endParaRPr lang="en-US"/>
          </a:p>
        </p:txBody>
      </p:sp>
    </p:spTree>
    <p:extLst>
      <p:ext uri="{BB962C8B-B14F-4D97-AF65-F5344CB8AC3E}">
        <p14:creationId xmlns:p14="http://schemas.microsoft.com/office/powerpoint/2010/main" val="954986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0292D518-8F9E-4EA6-A00D-BC9592465708}" type="slidenum">
              <a:rPr lang="en-US"/>
              <a:pPr>
                <a:defRPr/>
              </a:pPr>
              <a:t>‹#›</a:t>
            </a:fld>
            <a:endParaRPr lang="en-US"/>
          </a:p>
        </p:txBody>
      </p:sp>
    </p:spTree>
    <p:extLst>
      <p:ext uri="{BB962C8B-B14F-4D97-AF65-F5344CB8AC3E}">
        <p14:creationId xmlns:p14="http://schemas.microsoft.com/office/powerpoint/2010/main" val="1887507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4228768-B9FE-44A2-AC05-C090F98EA6B1}" type="slidenum">
              <a:rPr lang="en-US"/>
              <a:pPr>
                <a:defRPr/>
              </a:pPr>
              <a:t>‹#›</a:t>
            </a:fld>
            <a:endParaRPr lang="en-US"/>
          </a:p>
        </p:txBody>
      </p:sp>
    </p:spTree>
    <p:extLst>
      <p:ext uri="{BB962C8B-B14F-4D97-AF65-F5344CB8AC3E}">
        <p14:creationId xmlns:p14="http://schemas.microsoft.com/office/powerpoint/2010/main" val="378750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708478A-13B7-4F27-9E11-BF901FE637C4}" type="slidenum">
              <a:rPr lang="en-US"/>
              <a:pPr>
                <a:defRPr/>
              </a:pPr>
              <a:t>‹#›</a:t>
            </a:fld>
            <a:endParaRPr lang="en-US"/>
          </a:p>
        </p:txBody>
      </p:sp>
    </p:spTree>
    <p:extLst>
      <p:ext uri="{BB962C8B-B14F-4D97-AF65-F5344CB8AC3E}">
        <p14:creationId xmlns:p14="http://schemas.microsoft.com/office/powerpoint/2010/main" val="3158676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8C2642B-668D-453E-B929-E3BB0854961A}" type="slidenum">
              <a:rPr lang="en-US"/>
              <a:pPr>
                <a:defRPr/>
              </a:pPr>
              <a:t>‹#›</a:t>
            </a:fld>
            <a:endParaRPr lang="en-US"/>
          </a:p>
        </p:txBody>
      </p:sp>
    </p:spTree>
    <p:extLst>
      <p:ext uri="{BB962C8B-B14F-4D97-AF65-F5344CB8AC3E}">
        <p14:creationId xmlns:p14="http://schemas.microsoft.com/office/powerpoint/2010/main" val="3358050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7C2EA2B-7A94-4AB3-B8F4-3540C5EBA86B}" type="slidenum">
              <a:rPr lang="en-US"/>
              <a:pPr>
                <a:defRPr/>
              </a:pPr>
              <a:t>‹#›</a:t>
            </a:fld>
            <a:endParaRPr lang="en-US"/>
          </a:p>
        </p:txBody>
      </p:sp>
    </p:spTree>
    <p:extLst>
      <p:ext uri="{BB962C8B-B14F-4D97-AF65-F5344CB8AC3E}">
        <p14:creationId xmlns:p14="http://schemas.microsoft.com/office/powerpoint/2010/main" val="1582252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7F9F618-FE09-4F01-9C9D-179FE537ABE7}" type="slidenum">
              <a:rPr lang="en-US"/>
              <a:pPr>
                <a:defRPr/>
              </a:pPr>
              <a:t>‹#›</a:t>
            </a:fld>
            <a:endParaRPr lang="en-US"/>
          </a:p>
        </p:txBody>
      </p:sp>
    </p:spTree>
    <p:extLst>
      <p:ext uri="{BB962C8B-B14F-4D97-AF65-F5344CB8AC3E}">
        <p14:creationId xmlns:p14="http://schemas.microsoft.com/office/powerpoint/2010/main" val="2881377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A304A16-EE13-4505-ABCB-F3E18E966053}" type="slidenum">
              <a:rPr lang="en-US"/>
              <a:pPr>
                <a:defRPr/>
              </a:pPr>
              <a:t>‹#›</a:t>
            </a:fld>
            <a:endParaRPr lang="en-US"/>
          </a:p>
        </p:txBody>
      </p:sp>
    </p:spTree>
    <p:extLst>
      <p:ext uri="{BB962C8B-B14F-4D97-AF65-F5344CB8AC3E}">
        <p14:creationId xmlns:p14="http://schemas.microsoft.com/office/powerpoint/2010/main" val="3895353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0E23E58-5957-4AA7-86BD-AA8647DD9EB9}" type="slidenum">
              <a:rPr lang="en-US"/>
              <a:pPr>
                <a:defRPr/>
              </a:pPr>
              <a:t>‹#›</a:t>
            </a:fld>
            <a:endParaRPr lang="en-US"/>
          </a:p>
        </p:txBody>
      </p:sp>
    </p:spTree>
    <p:extLst>
      <p:ext uri="{BB962C8B-B14F-4D97-AF65-F5344CB8AC3E}">
        <p14:creationId xmlns:p14="http://schemas.microsoft.com/office/powerpoint/2010/main" val="2103310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41C40B05-E477-4258-92A3-0EF5C30F8ECC}" type="slidenum">
              <a:rPr lang="en-US"/>
              <a:pPr>
                <a:defRPr/>
              </a:pPr>
              <a:t>‹#›</a:t>
            </a:fld>
            <a:endParaRPr lang="en-US"/>
          </a:p>
        </p:txBody>
      </p:sp>
    </p:spTree>
    <p:extLst>
      <p:ext uri="{BB962C8B-B14F-4D97-AF65-F5344CB8AC3E}">
        <p14:creationId xmlns:p14="http://schemas.microsoft.com/office/powerpoint/2010/main" val="323100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4B29519-6C96-4FCD-AEAB-75AC5CE4EABB}" type="slidenum">
              <a:rPr lang="en-US"/>
              <a:pPr>
                <a:defRPr/>
              </a:pPr>
              <a:t>‹#›</a:t>
            </a:fld>
            <a:endParaRPr lang="en-US"/>
          </a:p>
        </p:txBody>
      </p:sp>
    </p:spTree>
    <p:extLst>
      <p:ext uri="{BB962C8B-B14F-4D97-AF65-F5344CB8AC3E}">
        <p14:creationId xmlns:p14="http://schemas.microsoft.com/office/powerpoint/2010/main" val="428712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997DF12-D0DA-4B6F-94E0-E0FA3C927778}" type="slidenum">
              <a:rPr lang="en-US"/>
              <a:pPr>
                <a:defRPr/>
              </a:pPr>
              <a:t>‹#›</a:t>
            </a:fld>
            <a:endParaRPr lang="en-US"/>
          </a:p>
        </p:txBody>
      </p:sp>
    </p:spTree>
    <p:extLst>
      <p:ext uri="{BB962C8B-B14F-4D97-AF65-F5344CB8AC3E}">
        <p14:creationId xmlns:p14="http://schemas.microsoft.com/office/powerpoint/2010/main" val="2360279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5FC2CA7-ED2F-41B3-8653-C4B07260B6A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2"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Access to Judicial Review</a:t>
            </a:r>
          </a:p>
        </p:txBody>
      </p:sp>
      <p:sp>
        <p:nvSpPr>
          <p:cNvPr id="3075" name="Rectangle 3"/>
          <p:cNvSpPr>
            <a:spLocks noGrp="1" noChangeArrowheads="1"/>
          </p:cNvSpPr>
          <p:nvPr>
            <p:ph type="subTitle" idx="1"/>
          </p:nvPr>
        </p:nvSpPr>
        <p:spPr/>
        <p:txBody>
          <a:bodyPr/>
          <a:lstStyle/>
          <a:p>
            <a:pPr eaLnBrk="1" hangingPunct="1"/>
            <a:r>
              <a:rPr lang="en-US" smtClean="0"/>
              <a:t>Part 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Injury to All</a:t>
            </a:r>
            <a:endParaRPr lang="en-US" dirty="0"/>
          </a:p>
        </p:txBody>
      </p:sp>
      <p:sp>
        <p:nvSpPr>
          <p:cNvPr id="3" name="Content Placeholder 2"/>
          <p:cNvSpPr>
            <a:spLocks noGrp="1"/>
          </p:cNvSpPr>
          <p:nvPr>
            <p:ph idx="1"/>
          </p:nvPr>
        </p:nvSpPr>
        <p:spPr/>
        <p:txBody>
          <a:bodyPr>
            <a:normAutofit fontScale="92500" lnSpcReduction="20000"/>
          </a:bodyPr>
          <a:lstStyle/>
          <a:p>
            <a:r>
              <a:rPr lang="en-US" baseline="0" dirty="0" smtClean="0"/>
              <a:t>The usual remedy for “injury to all” cases is legislative or executive, not judicial.</a:t>
            </a:r>
          </a:p>
          <a:p>
            <a:pPr lvl="1"/>
            <a:r>
              <a:rPr lang="en-US" dirty="0" smtClean="0"/>
              <a:t>Taxpayers, for example, have very limited standing as such.</a:t>
            </a:r>
            <a:endParaRPr lang="en-US" baseline="0" dirty="0" smtClean="0"/>
          </a:p>
          <a:p>
            <a:r>
              <a:rPr lang="en-US" baseline="0" dirty="0" smtClean="0"/>
              <a:t>In the FEC case, everyone was denied the information about the contributions.  Ther</a:t>
            </a:r>
            <a:r>
              <a:rPr lang="en-US" dirty="0" smtClean="0"/>
              <a:t>e was standing because Congress said in the </a:t>
            </a:r>
            <a:r>
              <a:rPr lang="en-US" dirty="0"/>
              <a:t>enabling legislations that ‘‘any party aggrieved’’ by a Commission denial of its complaint could obtain judicial review of the denial</a:t>
            </a:r>
            <a:r>
              <a:rPr lang="en-US" dirty="0" smtClean="0"/>
              <a:t>.</a:t>
            </a:r>
          </a:p>
          <a:p>
            <a:r>
              <a:rPr lang="en-US" dirty="0" smtClean="0"/>
              <a:t>In the absence of specific statutory authorization, most injury to all cases will not get standing.</a:t>
            </a:r>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10</a:t>
            </a:fld>
            <a:endParaRPr lang="en-US"/>
          </a:p>
        </p:txBody>
      </p:sp>
    </p:spTree>
    <p:extLst>
      <p:ext uri="{BB962C8B-B14F-4D97-AF65-F5344CB8AC3E}">
        <p14:creationId xmlns:p14="http://schemas.microsoft.com/office/powerpoint/2010/main" val="3660671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280DFC-49DA-42DC-B8F3-FBAB9118D3B8}" type="slidenum">
              <a:rPr lang="en-US" smtClean="0"/>
              <a:pPr/>
              <a:t>11</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Zone of Interests </a:t>
            </a:r>
          </a:p>
        </p:txBody>
      </p:sp>
      <p:sp>
        <p:nvSpPr>
          <p:cNvPr id="10244" name="Rectangle 3"/>
          <p:cNvSpPr>
            <a:spLocks noGrp="1" noChangeArrowheads="1"/>
          </p:cNvSpPr>
          <p:nvPr>
            <p:ph type="body" idx="1"/>
          </p:nvPr>
        </p:nvSpPr>
        <p:spPr/>
        <p:txBody>
          <a:bodyPr>
            <a:normAutofit lnSpcReduction="10000"/>
          </a:bodyPr>
          <a:lstStyle/>
          <a:p>
            <a:pPr eaLnBrk="1" hangingPunct="1"/>
            <a:r>
              <a:rPr lang="en-US" dirty="0" smtClean="0"/>
              <a:t>5 USC 702</a:t>
            </a:r>
          </a:p>
          <a:p>
            <a:pPr lvl="1" eaLnBrk="1" hangingPunct="1"/>
            <a:r>
              <a:rPr lang="en-US" dirty="0"/>
              <a:t>A person suffering legal wrong because of agency action, or adversely affected or aggrieved by agency action within the meaning of a relevant statute, is entitled to judicial review thereof. </a:t>
            </a:r>
          </a:p>
          <a:p>
            <a:pPr eaLnBrk="1" hangingPunct="1"/>
            <a:r>
              <a:rPr lang="en-US" dirty="0" smtClean="0"/>
              <a:t>Courts have read this to narrow claims to what the court determines is the purpose of the statute.</a:t>
            </a:r>
          </a:p>
          <a:p>
            <a:pPr lvl="1" eaLnBrk="1" hangingPunct="1"/>
            <a:r>
              <a:rPr lang="en-US" dirty="0" smtClean="0"/>
              <a:t>Similar to the test in torts for negligence per se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14984D0-A482-4C55-928C-43C2DCA7D6ED}" type="slidenum">
              <a:rPr lang="en-US" smtClean="0"/>
              <a:pPr/>
              <a:t>12</a:t>
            </a:fld>
            <a:endParaRPr lang="en-US" smtClean="0"/>
          </a:p>
        </p:txBody>
      </p:sp>
      <p:sp>
        <p:nvSpPr>
          <p:cNvPr id="11267" name="Rectangle 2"/>
          <p:cNvSpPr>
            <a:spLocks noGrp="1" noChangeArrowheads="1"/>
          </p:cNvSpPr>
          <p:nvPr>
            <p:ph type="title"/>
          </p:nvPr>
        </p:nvSpPr>
        <p:spPr/>
        <p:txBody>
          <a:bodyPr/>
          <a:lstStyle/>
          <a:p>
            <a:pPr eaLnBrk="1" hangingPunct="1"/>
            <a:r>
              <a:rPr lang="en-US" sz="3200" i="1" dirty="0" smtClean="0"/>
              <a:t>Air Courier Conference of America v. American Postal Workers Union, </a:t>
            </a:r>
            <a:r>
              <a:rPr lang="en-US" sz="3200" dirty="0" smtClean="0"/>
              <a:t> 498 U.S. 517 (1991) </a:t>
            </a:r>
          </a:p>
        </p:txBody>
      </p:sp>
      <p:sp>
        <p:nvSpPr>
          <p:cNvPr id="11268" name="Rectangle 3"/>
          <p:cNvSpPr>
            <a:spLocks noGrp="1" noChangeArrowheads="1"/>
          </p:cNvSpPr>
          <p:nvPr>
            <p:ph type="body" idx="1"/>
          </p:nvPr>
        </p:nvSpPr>
        <p:spPr/>
        <p:txBody>
          <a:bodyPr/>
          <a:lstStyle/>
          <a:p>
            <a:pPr eaLnBrk="1" hangingPunct="1"/>
            <a:r>
              <a:rPr lang="en-US" smtClean="0"/>
              <a:t>Do postal workers have a right to challenge changes in the rules giving a monopoly on 1st class mail?</a:t>
            </a:r>
          </a:p>
          <a:p>
            <a:pPr lvl="1" eaLnBrk="1" hangingPunct="1"/>
            <a:r>
              <a:rPr lang="en-US" smtClean="0"/>
              <a:t>What was the purpose of the law?</a:t>
            </a:r>
          </a:p>
          <a:p>
            <a:pPr lvl="1" eaLnBrk="1" hangingPunct="1"/>
            <a:r>
              <a:rPr lang="en-US" smtClean="0"/>
              <a:t>Why did this break down?</a:t>
            </a:r>
          </a:p>
          <a:p>
            <a:pPr eaLnBrk="1" hangingPunct="1"/>
            <a:r>
              <a:rPr lang="en-US" smtClean="0"/>
              <a:t>Were there any postal worker unions when the law was passed?</a:t>
            </a:r>
          </a:p>
          <a:p>
            <a:pPr lvl="1" eaLnBrk="1" hangingPunct="1"/>
            <a:r>
              <a:rPr lang="en-US" smtClean="0"/>
              <a:t>Why does this matter?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2F59B9E-BEA9-4261-89F2-1D95F4397832}" type="slidenum">
              <a:rPr lang="en-US" smtClean="0"/>
              <a:pPr/>
              <a:t>13</a:t>
            </a:fld>
            <a:endParaRPr lang="en-US" smtClean="0"/>
          </a:p>
        </p:txBody>
      </p:sp>
      <p:sp>
        <p:nvSpPr>
          <p:cNvPr id="12291" name="Rectangle 2"/>
          <p:cNvSpPr>
            <a:spLocks noGrp="1" noChangeArrowheads="1"/>
          </p:cNvSpPr>
          <p:nvPr>
            <p:ph type="title"/>
          </p:nvPr>
        </p:nvSpPr>
        <p:spPr/>
        <p:txBody>
          <a:bodyPr/>
          <a:lstStyle/>
          <a:p>
            <a:pPr eaLnBrk="1" hangingPunct="1"/>
            <a:r>
              <a:rPr lang="en-US" i="1" dirty="0" smtClean="0"/>
              <a:t>Bennett v. Spear</a:t>
            </a:r>
            <a:r>
              <a:rPr lang="en-US" dirty="0" smtClean="0"/>
              <a:t>, 520 U.S. 154 (1997) </a:t>
            </a:r>
          </a:p>
        </p:txBody>
      </p:sp>
      <p:sp>
        <p:nvSpPr>
          <p:cNvPr id="12292" name="Rectangle 3"/>
          <p:cNvSpPr>
            <a:spLocks noGrp="1" noChangeArrowheads="1"/>
          </p:cNvSpPr>
          <p:nvPr>
            <p:ph type="body" idx="1"/>
          </p:nvPr>
        </p:nvSpPr>
        <p:spPr/>
        <p:txBody>
          <a:bodyPr/>
          <a:lstStyle/>
          <a:p>
            <a:pPr eaLnBrk="1" hangingPunct="1">
              <a:lnSpc>
                <a:spcPct val="80000"/>
              </a:lnSpc>
            </a:pPr>
            <a:r>
              <a:rPr lang="en-US" sz="2800" smtClean="0"/>
              <a:t>Ranchers want to contest rules under the Endangered Species Act limiting the release of water from dams.</a:t>
            </a:r>
          </a:p>
          <a:p>
            <a:pPr lvl="1" eaLnBrk="1" hangingPunct="1">
              <a:lnSpc>
                <a:spcPct val="80000"/>
              </a:lnSpc>
            </a:pPr>
            <a:r>
              <a:rPr lang="en-US" sz="2800" smtClean="0"/>
              <a:t>Why do they want the water released?</a:t>
            </a:r>
          </a:p>
          <a:p>
            <a:pPr lvl="1" eaLnBrk="1" hangingPunct="1">
              <a:lnSpc>
                <a:spcPct val="80000"/>
              </a:lnSpc>
            </a:pPr>
            <a:r>
              <a:rPr lang="en-US" sz="2800" smtClean="0"/>
              <a:t>What is the Endangered Species Act (ESA) problem?</a:t>
            </a:r>
          </a:p>
          <a:p>
            <a:pPr lvl="1" eaLnBrk="1" hangingPunct="1">
              <a:lnSpc>
                <a:spcPct val="80000"/>
              </a:lnSpc>
            </a:pPr>
            <a:r>
              <a:rPr lang="en-US" sz="2800" smtClean="0"/>
              <a:t>What is their constitutional standing injury?</a:t>
            </a:r>
          </a:p>
          <a:p>
            <a:pPr eaLnBrk="1" hangingPunct="1">
              <a:lnSpc>
                <a:spcPct val="80000"/>
              </a:lnSpc>
            </a:pPr>
            <a:r>
              <a:rPr lang="en-US" sz="2800" smtClean="0"/>
              <a:t>Why were they able to use the provision that the agency rely on the best data?</a:t>
            </a:r>
          </a:p>
          <a:p>
            <a:pPr lvl="1" eaLnBrk="1" hangingPunct="1">
              <a:lnSpc>
                <a:spcPct val="80000"/>
              </a:lnSpc>
            </a:pPr>
            <a:r>
              <a:rPr lang="en-US" sz="2800" smtClean="0"/>
              <a:t>Does their case improve the welfare of the suckers?</a:t>
            </a:r>
          </a:p>
          <a:p>
            <a:pPr lvl="1" eaLnBrk="1" hangingPunct="1">
              <a:lnSpc>
                <a:spcPct val="80000"/>
              </a:lnSpc>
            </a:pPr>
            <a:r>
              <a:rPr lang="en-US" sz="2800" smtClean="0"/>
              <a:t>How does their claim improve the application of the ESA?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7D2B49A-B443-490D-9911-228E1EDDF1F5}" type="slidenum">
              <a:rPr lang="en-US" smtClean="0"/>
              <a:pPr/>
              <a:t>14</a:t>
            </a:fld>
            <a:endParaRPr lang="en-US" smtClean="0"/>
          </a:p>
        </p:txBody>
      </p:sp>
      <p:sp>
        <p:nvSpPr>
          <p:cNvPr id="13315" name="Rectangle 2"/>
          <p:cNvSpPr>
            <a:spLocks noGrp="1" noChangeArrowheads="1"/>
          </p:cNvSpPr>
          <p:nvPr>
            <p:ph type="title"/>
          </p:nvPr>
        </p:nvSpPr>
        <p:spPr/>
        <p:txBody>
          <a:bodyPr/>
          <a:lstStyle/>
          <a:p>
            <a:pPr eaLnBrk="1" hangingPunct="1"/>
            <a:r>
              <a:rPr lang="en-US" sz="3200" i="1" dirty="0" smtClean="0"/>
              <a:t>Association of Data Processing Service Organizations, Inc. v. Camp</a:t>
            </a:r>
            <a:r>
              <a:rPr lang="en-US" sz="3200" dirty="0" smtClean="0"/>
              <a:t>, 397 U.S. 150 (1970) </a:t>
            </a:r>
          </a:p>
        </p:txBody>
      </p:sp>
      <p:sp>
        <p:nvSpPr>
          <p:cNvPr id="13316" name="Rectangle 3"/>
          <p:cNvSpPr>
            <a:spLocks noGrp="1" noChangeArrowheads="1"/>
          </p:cNvSpPr>
          <p:nvPr>
            <p:ph type="body" idx="1"/>
          </p:nvPr>
        </p:nvSpPr>
        <p:spPr/>
        <p:txBody>
          <a:bodyPr/>
          <a:lstStyle/>
          <a:p>
            <a:pPr eaLnBrk="1" hangingPunct="1"/>
            <a:r>
              <a:rPr lang="en-US" sz="2800" dirty="0" smtClean="0"/>
              <a:t>Just to keep things confused, in this case the court allowed competitors of banks to contest rule changes that would have let banks do data processing</a:t>
            </a:r>
          </a:p>
          <a:p>
            <a:pPr lvl="1" eaLnBrk="1" hangingPunct="1"/>
            <a:r>
              <a:rPr lang="en-US" sz="2800" dirty="0" smtClean="0"/>
              <a:t>The intent of the law was to protect banks from bad business decisions, not to protect competitors</a:t>
            </a:r>
          </a:p>
          <a:p>
            <a:pPr eaLnBrk="1" hangingPunct="1"/>
            <a:r>
              <a:rPr lang="en-US" sz="2800" dirty="0" smtClean="0"/>
              <a:t>The court found that the plaintiffs challenge to the law would further its purpose - limit the conflicts for banks - even if they were not the intended </a:t>
            </a:r>
            <a:r>
              <a:rPr lang="en-US" sz="2800" dirty="0" smtClean="0"/>
              <a:t>beneficiaries.</a:t>
            </a:r>
          </a:p>
          <a:p>
            <a:pPr eaLnBrk="1" hangingPunct="1"/>
            <a:r>
              <a:rPr lang="en-US" sz="2800" dirty="0" smtClean="0"/>
              <a:t>Not overruled, but maybe out of date.</a:t>
            </a:r>
            <a:endParaRPr lang="en-US"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25757D-29D1-4DD5-8569-EC190B2D5621}" type="slidenum">
              <a:rPr lang="en-US" smtClean="0"/>
              <a:pPr/>
              <a:t>15</a:t>
            </a:fld>
            <a:endParaRPr lang="en-US" smtClean="0"/>
          </a:p>
        </p:txBody>
      </p:sp>
      <p:sp>
        <p:nvSpPr>
          <p:cNvPr id="14339" name="Rectangle 2"/>
          <p:cNvSpPr>
            <a:spLocks noGrp="1" noChangeArrowheads="1"/>
          </p:cNvSpPr>
          <p:nvPr>
            <p:ph type="title"/>
          </p:nvPr>
        </p:nvSpPr>
        <p:spPr/>
        <p:txBody>
          <a:bodyPr/>
          <a:lstStyle/>
          <a:p>
            <a:pPr eaLnBrk="1" hangingPunct="1"/>
            <a:r>
              <a:rPr lang="en-US" i="1" dirty="0" smtClean="0"/>
              <a:t>Hazardous Waste Treatment Council v. Thomas</a:t>
            </a:r>
            <a:r>
              <a:rPr lang="en-US" dirty="0" smtClean="0"/>
              <a:t>, 885 F.2d 918 (D.C. Cir. 1989) </a:t>
            </a:r>
          </a:p>
        </p:txBody>
      </p:sp>
      <p:sp>
        <p:nvSpPr>
          <p:cNvPr id="14340" name="Rectangle 3"/>
          <p:cNvSpPr>
            <a:spLocks noGrp="1" noChangeArrowheads="1"/>
          </p:cNvSpPr>
          <p:nvPr>
            <p:ph type="body" idx="1"/>
          </p:nvPr>
        </p:nvSpPr>
        <p:spPr/>
        <p:txBody>
          <a:bodyPr/>
          <a:lstStyle/>
          <a:p>
            <a:pPr eaLnBrk="1" hangingPunct="1"/>
            <a:r>
              <a:rPr lang="en-US" smtClean="0"/>
              <a:t>Trade group represents providers of advanced waste treatment services</a:t>
            </a:r>
          </a:p>
          <a:p>
            <a:pPr eaLnBrk="1" hangingPunct="1"/>
            <a:r>
              <a:rPr lang="en-US" smtClean="0"/>
              <a:t>EPA adopts rule requiring less complete treatment of waste</a:t>
            </a:r>
          </a:p>
          <a:p>
            <a:pPr lvl="1" eaLnBrk="1" hangingPunct="1"/>
            <a:r>
              <a:rPr lang="en-US" smtClean="0"/>
              <a:t>Why does plaintiff want to contest the rule?</a:t>
            </a:r>
          </a:p>
          <a:p>
            <a:pPr eaLnBrk="1" hangingPunct="1"/>
            <a:r>
              <a:rPr lang="en-US" smtClean="0"/>
              <a:t>What is the purpose of the rule (remember CBA)?</a:t>
            </a:r>
          </a:p>
          <a:p>
            <a:pPr eaLnBrk="1" hangingPunct="1"/>
            <a:r>
              <a:rPr lang="en-US" smtClean="0"/>
              <a:t>Did the court find plaintiff in the zone of interest?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125DBAC-9484-4CE7-AD24-58F0701342E3}" type="slidenum">
              <a:rPr lang="en-US" smtClean="0"/>
              <a:pPr/>
              <a:t>16</a:t>
            </a:fld>
            <a:endParaRPr lang="en-US" smtClean="0"/>
          </a:p>
        </p:txBody>
      </p:sp>
      <p:sp>
        <p:nvSpPr>
          <p:cNvPr id="15363" name="Rectangle 2"/>
          <p:cNvSpPr>
            <a:spLocks noGrp="1" noChangeArrowheads="1"/>
          </p:cNvSpPr>
          <p:nvPr>
            <p:ph type="title"/>
          </p:nvPr>
        </p:nvSpPr>
        <p:spPr/>
        <p:txBody>
          <a:bodyPr/>
          <a:lstStyle/>
          <a:p>
            <a:pPr eaLnBrk="1" hangingPunct="1"/>
            <a:r>
              <a:rPr lang="en-US" i="1" dirty="0" smtClean="0"/>
              <a:t>Honeywell International, Inc. v. EPA</a:t>
            </a:r>
            <a:r>
              <a:rPr lang="en-US" dirty="0" smtClean="0"/>
              <a:t>, 374 F.3d 1363 (D.C. Cir. 2004) </a:t>
            </a:r>
          </a:p>
        </p:txBody>
      </p:sp>
      <p:sp>
        <p:nvSpPr>
          <p:cNvPr id="15364" name="Rectangle 3"/>
          <p:cNvSpPr>
            <a:spLocks noGrp="1" noChangeArrowheads="1"/>
          </p:cNvSpPr>
          <p:nvPr>
            <p:ph type="body" idx="1"/>
          </p:nvPr>
        </p:nvSpPr>
        <p:spPr/>
        <p:txBody>
          <a:bodyPr/>
          <a:lstStyle/>
          <a:p>
            <a:pPr eaLnBrk="1" hangingPunct="1">
              <a:lnSpc>
                <a:spcPct val="90000"/>
              </a:lnSpc>
            </a:pPr>
            <a:r>
              <a:rPr lang="en-US" sz="2400" smtClean="0"/>
              <a:t>Plaintiff contests the EPA allowing a product made by a competitor to be substituted for a CFC.</a:t>
            </a:r>
          </a:p>
          <a:p>
            <a:pPr eaLnBrk="1" hangingPunct="1">
              <a:lnSpc>
                <a:spcPct val="90000"/>
              </a:lnSpc>
            </a:pPr>
            <a:r>
              <a:rPr lang="en-US" sz="2400" smtClean="0"/>
              <a:t>How is plaintiff's interest different from the plaintiff in </a:t>
            </a:r>
            <a:r>
              <a:rPr lang="en-US" sz="2400" i="1" smtClean="0"/>
              <a:t>Hazardous Waste</a:t>
            </a:r>
            <a:r>
              <a:rPr lang="en-US" sz="2400" smtClean="0"/>
              <a:t>?</a:t>
            </a:r>
          </a:p>
          <a:p>
            <a:pPr lvl="1" eaLnBrk="1" hangingPunct="1">
              <a:lnSpc>
                <a:spcPct val="90000"/>
              </a:lnSpc>
            </a:pPr>
            <a:r>
              <a:rPr lang="en-US" sz="2400" smtClean="0"/>
              <a:t>Did the statute allow a product to be approved if it affected health or the environment?</a:t>
            </a:r>
          </a:p>
          <a:p>
            <a:pPr eaLnBrk="1" hangingPunct="1">
              <a:lnSpc>
                <a:spcPct val="90000"/>
              </a:lnSpc>
            </a:pPr>
            <a:r>
              <a:rPr lang="en-US" sz="2400" smtClean="0"/>
              <a:t>Why does the specificity of the standard help plaintiff's case?</a:t>
            </a:r>
          </a:p>
          <a:p>
            <a:pPr lvl="1" eaLnBrk="1" hangingPunct="1">
              <a:lnSpc>
                <a:spcPct val="90000"/>
              </a:lnSpc>
            </a:pPr>
            <a:r>
              <a:rPr lang="en-US" sz="2400" smtClean="0"/>
              <a:t>Was </a:t>
            </a:r>
            <a:r>
              <a:rPr lang="en-US" sz="2400" i="1" smtClean="0"/>
              <a:t>Hazardous Waste</a:t>
            </a:r>
            <a:r>
              <a:rPr lang="en-US" sz="2400" smtClean="0"/>
              <a:t> different because the rule which was being limited could be implemented in many different ways, some of which might have benefited plaintiffs but not the environment?</a:t>
            </a:r>
          </a:p>
          <a:p>
            <a:pPr lvl="1" eaLnBrk="1" hangingPunct="1">
              <a:lnSpc>
                <a:spcPct val="90000"/>
              </a:lnSpc>
            </a:pPr>
            <a:r>
              <a:rPr lang="en-US" sz="2400" i="1" smtClean="0"/>
              <a:t>Or is this just confusion in the courts?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09BF28A-A26C-42AB-8DEA-7A0CA6610F6A}" type="slidenum">
              <a:rPr lang="en-US" smtClean="0"/>
              <a:pPr/>
              <a:t>17</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Example: Internet Book Stores</a:t>
            </a:r>
          </a:p>
        </p:txBody>
      </p:sp>
      <p:sp>
        <p:nvSpPr>
          <p:cNvPr id="16388" name="Rectangle 3"/>
          <p:cNvSpPr>
            <a:spLocks noGrp="1" noChangeArrowheads="1"/>
          </p:cNvSpPr>
          <p:nvPr>
            <p:ph type="body" idx="1"/>
          </p:nvPr>
        </p:nvSpPr>
        <p:spPr/>
        <p:txBody>
          <a:bodyPr/>
          <a:lstStyle/>
          <a:p>
            <a:pPr eaLnBrk="1" hangingPunct="1"/>
            <a:r>
              <a:rPr lang="en-US" smtClean="0"/>
              <a:t>IRS allows non-profit college book stores to operate on the Internet</a:t>
            </a:r>
          </a:p>
          <a:p>
            <a:pPr lvl="1" eaLnBrk="1" hangingPunct="1"/>
            <a:r>
              <a:rPr lang="en-US" smtClean="0"/>
              <a:t>Other Internet books stores object</a:t>
            </a:r>
          </a:p>
          <a:p>
            <a:pPr eaLnBrk="1" hangingPunct="1"/>
            <a:r>
              <a:rPr lang="en-US" smtClean="0"/>
              <a:t>What is the analysis?</a:t>
            </a:r>
          </a:p>
          <a:p>
            <a:pPr lvl="1" eaLnBrk="1" hangingPunct="1"/>
            <a:r>
              <a:rPr lang="en-US" smtClean="0"/>
              <a:t>What is the purpose of the non-profit exception and the underlying law?</a:t>
            </a:r>
          </a:p>
          <a:p>
            <a:pPr lvl="1" eaLnBrk="1" hangingPunct="1"/>
            <a:r>
              <a:rPr lang="en-US" smtClean="0"/>
              <a:t>Why might this further the purpose of the law?</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Agency Action?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APA defines ‘‘agency action’’ as ‘‘</a:t>
            </a:r>
            <a:r>
              <a:rPr lang="en-US" dirty="0" err="1" smtClean="0"/>
              <a:t>includ</a:t>
            </a:r>
            <a:r>
              <a:rPr lang="en-US" dirty="0" smtClean="0"/>
              <a:t>[</a:t>
            </a:r>
            <a:r>
              <a:rPr lang="en-US" dirty="0" err="1" smtClean="0"/>
              <a:t>ing</a:t>
            </a:r>
            <a:r>
              <a:rPr lang="en-US" dirty="0" smtClean="0"/>
              <a:t>] the whole or a part of an agency rule, order, license, sanction, relief, or the equivalent or denial thereof, or failure to act.’’ 5 U.S.C. §551(13).</a:t>
            </a:r>
          </a:p>
          <a:p>
            <a:r>
              <a:rPr lang="en-US" dirty="0" smtClean="0"/>
              <a:t>‘‘failure to act’’ means the failure to take one of the discrete actions listed in the definition of ‘‘agency action.’’</a:t>
            </a:r>
          </a:p>
          <a:p>
            <a:r>
              <a:rPr lang="en-US" dirty="0" smtClean="0"/>
              <a:t>Absent specific statutory direction, can plaintiffs force the BLM to protect potential wilderness areas from human use?</a:t>
            </a:r>
          </a:p>
          <a:p>
            <a:pPr lvl="1"/>
            <a:r>
              <a:rPr lang="en-US" dirty="0" smtClean="0"/>
              <a:t>Is failure to act an agency action</a:t>
            </a:r>
            <a:r>
              <a:rPr lang="en-US" dirty="0" smtClean="0"/>
              <a:t>?</a:t>
            </a:r>
          </a:p>
          <a:p>
            <a:pPr lvl="1"/>
            <a:r>
              <a:rPr lang="en-US" dirty="0" smtClean="0"/>
              <a:t>Why do you get to contest a refusal to make a rule?</a:t>
            </a:r>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18</a:t>
            </a:fld>
            <a:endParaRPr lang="en-US"/>
          </a:p>
        </p:txBody>
      </p:sp>
    </p:spTree>
    <p:extLst>
      <p:ext uri="{BB962C8B-B14F-4D97-AF65-F5344CB8AC3E}">
        <p14:creationId xmlns:p14="http://schemas.microsoft.com/office/powerpoint/2010/main" val="19399877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4262ED-636E-4050-AEFA-6EA5977BD604}" type="slidenum">
              <a:rPr lang="en-US" smtClean="0"/>
              <a:pPr/>
              <a:t>19</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Zone of Interests Review</a:t>
            </a:r>
          </a:p>
        </p:txBody>
      </p:sp>
      <p:sp>
        <p:nvSpPr>
          <p:cNvPr id="17412" name="Rectangle 3"/>
          <p:cNvSpPr>
            <a:spLocks noGrp="1" noChangeArrowheads="1"/>
          </p:cNvSpPr>
          <p:nvPr>
            <p:ph type="body" idx="1"/>
          </p:nvPr>
        </p:nvSpPr>
        <p:spPr/>
        <p:txBody>
          <a:bodyPr/>
          <a:lstStyle/>
          <a:p>
            <a:pPr eaLnBrk="1" hangingPunct="1">
              <a:lnSpc>
                <a:spcPct val="90000"/>
              </a:lnSpc>
            </a:pPr>
            <a:r>
              <a:rPr lang="en-US" smtClean="0"/>
              <a:t>Is the plaintiff's interest directly addressed by the statute or reg?</a:t>
            </a:r>
          </a:p>
          <a:p>
            <a:pPr eaLnBrk="1" hangingPunct="1">
              <a:lnSpc>
                <a:spcPct val="90000"/>
              </a:lnSpc>
            </a:pPr>
            <a:r>
              <a:rPr lang="en-US" smtClean="0"/>
              <a:t>Is the plaintiff's interest congruent with the statute, so that enforcing it furthers the purpose of the statute or reg?</a:t>
            </a:r>
          </a:p>
          <a:p>
            <a:pPr lvl="1" eaLnBrk="1" hangingPunct="1">
              <a:lnSpc>
                <a:spcPct val="90000"/>
              </a:lnSpc>
            </a:pPr>
            <a:r>
              <a:rPr lang="en-US" smtClean="0"/>
              <a:t>Courts have bought this, but it is shakey</a:t>
            </a:r>
          </a:p>
          <a:p>
            <a:pPr eaLnBrk="1" hangingPunct="1">
              <a:lnSpc>
                <a:spcPct val="90000"/>
              </a:lnSpc>
            </a:pPr>
            <a:r>
              <a:rPr lang="en-US" smtClean="0"/>
              <a:t>When can the party contest whether the statute or reg is correctly applied - ranchers/Honeywell?</a:t>
            </a:r>
          </a:p>
          <a:p>
            <a:pPr lvl="1" eaLnBrk="1" hangingPunct="1">
              <a:lnSpc>
                <a:spcPct val="90000"/>
              </a:lnSpc>
            </a:pPr>
            <a:r>
              <a:rPr lang="en-US" smtClean="0"/>
              <a:t>Still must show direct impact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27EB478-669F-4C2A-B533-50E7E0B98C5B}"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Procedural Violations and Causation:</a:t>
            </a:r>
            <a:br>
              <a:rPr lang="en-US" smtClean="0"/>
            </a:br>
            <a:r>
              <a:rPr lang="en-US" smtClean="0"/>
              <a:t>Agency Fails to do an EIS for a Dam</a:t>
            </a:r>
          </a:p>
        </p:txBody>
      </p:sp>
      <p:sp>
        <p:nvSpPr>
          <p:cNvPr id="4100" name="Rectangle 3"/>
          <p:cNvSpPr>
            <a:spLocks noGrp="1" noChangeArrowheads="1"/>
          </p:cNvSpPr>
          <p:nvPr>
            <p:ph type="body" idx="1"/>
          </p:nvPr>
        </p:nvSpPr>
        <p:spPr/>
        <p:txBody>
          <a:bodyPr/>
          <a:lstStyle/>
          <a:p>
            <a:pPr eaLnBrk="1" hangingPunct="1"/>
            <a:r>
              <a:rPr lang="en-US" sz="2800" dirty="0" smtClean="0"/>
              <a:t>How does failing to do the EIS make the final agency action – building the dam – illegal?</a:t>
            </a:r>
          </a:p>
          <a:p>
            <a:pPr lvl="1" eaLnBrk="1" hangingPunct="1"/>
            <a:r>
              <a:rPr lang="en-US" sz="2800" dirty="0" smtClean="0"/>
              <a:t>Do you have to show that that they done the EIS, that the permit for the dam would not have been issued?</a:t>
            </a:r>
          </a:p>
          <a:p>
            <a:pPr eaLnBrk="1" hangingPunct="1"/>
            <a:r>
              <a:rPr lang="en-US" sz="2800" dirty="0" smtClean="0"/>
              <a:t>Is this partially driven by the nature of the EIS, i.e., that it is only informational and does not directly drive decisionmaking?</a:t>
            </a:r>
          </a:p>
          <a:p>
            <a:pPr lvl="1" eaLnBrk="1" hangingPunct="1"/>
            <a:r>
              <a:rPr lang="en-US" sz="2800" dirty="0" smtClean="0"/>
              <a:t>Why does this make it difficult to show that an EIS would affect the outcome of agency </a:t>
            </a:r>
            <a:r>
              <a:rPr lang="en-US" sz="2800" dirty="0" err="1" smtClean="0"/>
              <a:t>decisiomaking</a:t>
            </a:r>
            <a:r>
              <a:rPr lang="en-US" sz="2800" dirty="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199DEE4-E569-412A-8292-BEFC25D50FEA}" type="slidenum">
              <a:rPr lang="en-US" smtClean="0"/>
              <a:pPr/>
              <a:t>20</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Statutory Preclusion of Judicial Review</a:t>
            </a:r>
          </a:p>
        </p:txBody>
      </p:sp>
      <p:sp>
        <p:nvSpPr>
          <p:cNvPr id="18436" name="Rectangle 3"/>
          <p:cNvSpPr>
            <a:spLocks noGrp="1" noChangeArrowheads="1"/>
          </p:cNvSpPr>
          <p:nvPr>
            <p:ph type="body" idx="1"/>
          </p:nvPr>
        </p:nvSpPr>
        <p:spPr/>
        <p:txBody>
          <a:bodyPr/>
          <a:lstStyle/>
          <a:p>
            <a:pPr eaLnBrk="1" hangingPunct="1">
              <a:lnSpc>
                <a:spcPct val="90000"/>
              </a:lnSpc>
            </a:pPr>
            <a:r>
              <a:rPr lang="en-US" smtClean="0"/>
              <a:t>Congress has the power to limit judicial review of agency actions</a:t>
            </a:r>
          </a:p>
          <a:p>
            <a:pPr lvl="1" eaLnBrk="1" hangingPunct="1">
              <a:lnSpc>
                <a:spcPct val="90000"/>
              </a:lnSpc>
            </a:pPr>
            <a:r>
              <a:rPr lang="en-US" smtClean="0"/>
              <a:t>Subject to constitutional limits</a:t>
            </a:r>
          </a:p>
          <a:p>
            <a:pPr eaLnBrk="1" hangingPunct="1">
              <a:lnSpc>
                <a:spcPct val="90000"/>
              </a:lnSpc>
            </a:pPr>
            <a:r>
              <a:rPr lang="en-US" smtClean="0"/>
              <a:t>What if Congress is silent on the availability of judicial review in a particular statute?</a:t>
            </a:r>
          </a:p>
          <a:p>
            <a:pPr eaLnBrk="1" hangingPunct="1">
              <a:lnSpc>
                <a:spcPct val="90000"/>
              </a:lnSpc>
            </a:pPr>
            <a:r>
              <a:rPr lang="en-US" smtClean="0"/>
              <a:t>Does "Committed to agency discretion" mean that the action is not subject to judicial review?</a:t>
            </a:r>
          </a:p>
        </p:txBody>
      </p:sp>
    </p:spTree>
    <p:extLst>
      <p:ext uri="{BB962C8B-B14F-4D97-AF65-F5344CB8AC3E}">
        <p14:creationId xmlns:p14="http://schemas.microsoft.com/office/powerpoint/2010/main" val="28980795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07F8025-8D7E-476E-9DBC-6E2F904CDA01}" type="slidenum">
              <a:rPr lang="en-US" smtClean="0"/>
              <a:pPr/>
              <a:t>21</a:t>
            </a:fld>
            <a:endParaRPr lang="en-US" smtClean="0"/>
          </a:p>
        </p:txBody>
      </p:sp>
      <p:sp>
        <p:nvSpPr>
          <p:cNvPr id="19459" name="Rectangle 2"/>
          <p:cNvSpPr>
            <a:spLocks noGrp="1" noChangeArrowheads="1"/>
          </p:cNvSpPr>
          <p:nvPr>
            <p:ph type="title"/>
          </p:nvPr>
        </p:nvSpPr>
        <p:spPr/>
        <p:txBody>
          <a:bodyPr>
            <a:normAutofit fontScale="90000"/>
          </a:bodyPr>
          <a:lstStyle/>
          <a:p>
            <a:pPr eaLnBrk="1" hangingPunct="1"/>
            <a:r>
              <a:rPr lang="en-US" dirty="0" smtClean="0"/>
              <a:t>Complete Preclusion of Judicial Review: Smallpox Emergency Personnel Protection Act 2003</a:t>
            </a:r>
          </a:p>
        </p:txBody>
      </p:sp>
      <p:sp>
        <p:nvSpPr>
          <p:cNvPr id="19460" name="Rectangle 3"/>
          <p:cNvSpPr>
            <a:spLocks noGrp="1" noChangeArrowheads="1"/>
          </p:cNvSpPr>
          <p:nvPr>
            <p:ph type="body" idx="1"/>
          </p:nvPr>
        </p:nvSpPr>
        <p:spPr/>
        <p:txBody>
          <a:bodyPr/>
          <a:lstStyle/>
          <a:p>
            <a:pPr eaLnBrk="1" hangingPunct="1"/>
            <a:r>
              <a:rPr lang="en-US" dirty="0" smtClean="0"/>
              <a:t>(2) JUDICIAL AND ADMINISTRATIVE REVIEW- No court of the United States, or of any State, District, territory or possession thereof, shall have subject matter jurisdiction to review, whether by mandamus or otherwise, any action by the Secretary under this section. No officer or employee of the United States shall review any action by the Secretary under this section (unless the President specifically directs otherwise) </a:t>
            </a:r>
          </a:p>
        </p:txBody>
      </p:sp>
    </p:spTree>
    <p:extLst>
      <p:ext uri="{BB962C8B-B14F-4D97-AF65-F5344CB8AC3E}">
        <p14:creationId xmlns:p14="http://schemas.microsoft.com/office/powerpoint/2010/main" val="37414955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898F8C9-C765-492C-AA24-F9E57C5D0775}" type="slidenum">
              <a:rPr lang="en-US" smtClean="0"/>
              <a:pPr/>
              <a:t>22</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Is there Judicial Review at All?</a:t>
            </a:r>
          </a:p>
        </p:txBody>
      </p:sp>
      <p:sp>
        <p:nvSpPr>
          <p:cNvPr id="20484" name="Rectangle 3"/>
          <p:cNvSpPr>
            <a:spLocks noGrp="1" noChangeArrowheads="1"/>
          </p:cNvSpPr>
          <p:nvPr>
            <p:ph type="body" idx="1"/>
          </p:nvPr>
        </p:nvSpPr>
        <p:spPr/>
        <p:txBody>
          <a:bodyPr/>
          <a:lstStyle/>
          <a:p>
            <a:pPr eaLnBrk="1" hangingPunct="1"/>
            <a:r>
              <a:rPr lang="en-US" smtClean="0"/>
              <a:t>Abbott Labs is an early foundational case in administrative law. We read Abbott Labs for two issues. The first is whether there is any judicial review at all, in the absence of specific congressional authorization.</a:t>
            </a:r>
          </a:p>
          <a:p>
            <a:pPr eaLnBrk="1" hangingPunct="1"/>
            <a:r>
              <a:rPr lang="en-US" smtClean="0"/>
              <a:t>The second issue is the timing for review, i.e., was the issue ripe?</a:t>
            </a:r>
          </a:p>
        </p:txBody>
      </p:sp>
    </p:spTree>
    <p:extLst>
      <p:ext uri="{BB962C8B-B14F-4D97-AF65-F5344CB8AC3E}">
        <p14:creationId xmlns:p14="http://schemas.microsoft.com/office/powerpoint/2010/main" val="1701102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C056ADB-20FA-4094-A61B-A80CC52D2C21}" type="slidenum">
              <a:rPr lang="en-US" smtClean="0"/>
              <a:pPr/>
              <a:t>23</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When is Review Appropriate?</a:t>
            </a:r>
            <a:br>
              <a:rPr lang="en-US" dirty="0" smtClean="0"/>
            </a:br>
            <a:r>
              <a:rPr lang="en-US" dirty="0" smtClean="0"/>
              <a:t>(Prelude to the later ripeness discussion)</a:t>
            </a:r>
          </a:p>
        </p:txBody>
      </p:sp>
      <p:sp>
        <p:nvSpPr>
          <p:cNvPr id="21508" name="Rectangle 3"/>
          <p:cNvSpPr>
            <a:spLocks noGrp="1" noChangeArrowheads="1"/>
          </p:cNvSpPr>
          <p:nvPr>
            <p:ph type="body" idx="1"/>
          </p:nvPr>
        </p:nvSpPr>
        <p:spPr/>
        <p:txBody>
          <a:bodyPr/>
          <a:lstStyle/>
          <a:p>
            <a:pPr eaLnBrk="1" hangingPunct="1"/>
            <a:r>
              <a:rPr lang="en-US" smtClean="0"/>
              <a:t>Should the plaintiff be able to get review of an agency regulation before the agency takes enforcement action?</a:t>
            </a:r>
          </a:p>
          <a:p>
            <a:pPr eaLnBrk="1" hangingPunct="1"/>
            <a:r>
              <a:rPr lang="en-US" smtClean="0"/>
              <a:t>What is a facial review of a statute?</a:t>
            </a:r>
          </a:p>
          <a:p>
            <a:pPr lvl="1" eaLnBrk="1" hangingPunct="1"/>
            <a:r>
              <a:rPr lang="en-US" smtClean="0"/>
              <a:t>What are the problems with a facial review?</a:t>
            </a:r>
          </a:p>
          <a:p>
            <a:pPr lvl="1" eaLnBrk="1" hangingPunct="1"/>
            <a:r>
              <a:rPr lang="en-US" smtClean="0"/>
              <a:t>How are these similar to the problems of pre-enforcement review?</a:t>
            </a:r>
          </a:p>
        </p:txBody>
      </p:sp>
    </p:spTree>
    <p:extLst>
      <p:ext uri="{BB962C8B-B14F-4D97-AF65-F5344CB8AC3E}">
        <p14:creationId xmlns:p14="http://schemas.microsoft.com/office/powerpoint/2010/main" val="2986836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2B87173-F327-46A3-90B3-F00F1282C6D1}" type="slidenum">
              <a:rPr lang="en-US" smtClean="0"/>
              <a:pPr/>
              <a:t>24</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"As Applied" (Post-Enforcement) Review</a:t>
            </a:r>
          </a:p>
        </p:txBody>
      </p:sp>
      <p:sp>
        <p:nvSpPr>
          <p:cNvPr id="22532" name="Rectangle 3"/>
          <p:cNvSpPr>
            <a:spLocks noGrp="1" noChangeArrowheads="1"/>
          </p:cNvSpPr>
          <p:nvPr>
            <p:ph type="body" idx="1"/>
          </p:nvPr>
        </p:nvSpPr>
        <p:spPr/>
        <p:txBody>
          <a:bodyPr/>
          <a:lstStyle/>
          <a:p>
            <a:pPr eaLnBrk="1" hangingPunct="1"/>
            <a:r>
              <a:rPr lang="en-US" dirty="0" smtClean="0"/>
              <a:t>Why does the agency prefer post-enforcement review?</a:t>
            </a:r>
          </a:p>
          <a:p>
            <a:pPr lvl="1" eaLnBrk="1" hangingPunct="1"/>
            <a:r>
              <a:rPr lang="en-US" dirty="0" smtClean="0"/>
              <a:t>What happens with compliance?</a:t>
            </a:r>
          </a:p>
          <a:p>
            <a:pPr eaLnBrk="1" hangingPunct="1"/>
            <a:r>
              <a:rPr lang="en-US" dirty="0" smtClean="0"/>
              <a:t>What additional information does the court get when it requires the plaintiff to wait until there is enforcement?</a:t>
            </a:r>
          </a:p>
          <a:p>
            <a:pPr lvl="1" eaLnBrk="1" hangingPunct="1"/>
            <a:r>
              <a:rPr lang="en-US" dirty="0" smtClean="0"/>
              <a:t>What if the penalties are so Draconian that no one will risk enforcement?</a:t>
            </a:r>
          </a:p>
        </p:txBody>
      </p:sp>
    </p:spTree>
    <p:extLst>
      <p:ext uri="{BB962C8B-B14F-4D97-AF65-F5344CB8AC3E}">
        <p14:creationId xmlns:p14="http://schemas.microsoft.com/office/powerpoint/2010/main" val="3813938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F5C9866-D3B2-4B1E-92EC-91372D77D98E}" type="slidenum">
              <a:rPr lang="en-US" smtClean="0"/>
              <a:pPr/>
              <a:t>25</a:t>
            </a:fld>
            <a:endParaRPr lang="en-US" smtClean="0"/>
          </a:p>
        </p:txBody>
      </p:sp>
      <p:sp>
        <p:nvSpPr>
          <p:cNvPr id="23555" name="Rectangle 2"/>
          <p:cNvSpPr>
            <a:spLocks noGrp="1" noChangeArrowheads="1"/>
          </p:cNvSpPr>
          <p:nvPr>
            <p:ph type="title"/>
          </p:nvPr>
        </p:nvSpPr>
        <p:spPr/>
        <p:txBody>
          <a:bodyPr/>
          <a:lstStyle/>
          <a:p>
            <a:pPr eaLnBrk="1" hangingPunct="1"/>
            <a:r>
              <a:rPr lang="en-US" i="1" dirty="0" smtClean="0"/>
              <a:t>Abbott Laboratories v. Gardner</a:t>
            </a:r>
            <a:r>
              <a:rPr lang="en-US" dirty="0" smtClean="0"/>
              <a:t>, 387 U.S. 136 (1967) - Is There Review?</a:t>
            </a:r>
          </a:p>
        </p:txBody>
      </p:sp>
      <p:sp>
        <p:nvSpPr>
          <p:cNvPr id="23556" name="Rectangle 3"/>
          <p:cNvSpPr>
            <a:spLocks noGrp="1" noChangeArrowheads="1"/>
          </p:cNvSpPr>
          <p:nvPr>
            <p:ph type="body" idx="1"/>
          </p:nvPr>
        </p:nvSpPr>
        <p:spPr/>
        <p:txBody>
          <a:bodyPr/>
          <a:lstStyle/>
          <a:p>
            <a:pPr eaLnBrk="1" hangingPunct="1">
              <a:lnSpc>
                <a:spcPct val="90000"/>
              </a:lnSpc>
            </a:pPr>
            <a:r>
              <a:rPr lang="en-US" sz="2800" smtClean="0"/>
              <a:t>This was a dispute over the authority of the FDA to require the generic name on prescription drug labels</a:t>
            </a:r>
          </a:p>
          <a:p>
            <a:pPr lvl="1" eaLnBrk="1" hangingPunct="1">
              <a:lnSpc>
                <a:spcPct val="90000"/>
              </a:lnSpc>
            </a:pPr>
            <a:r>
              <a:rPr lang="en-US" sz="2800" smtClean="0"/>
              <a:t>The plaintiffs claimed that the FDA exceeded its statutory authority</a:t>
            </a:r>
          </a:p>
          <a:p>
            <a:pPr lvl="1" eaLnBrk="1" hangingPunct="1">
              <a:lnSpc>
                <a:spcPct val="90000"/>
              </a:lnSpc>
            </a:pPr>
            <a:r>
              <a:rPr lang="en-US" sz="2800" smtClean="0"/>
              <a:t>FDA said that this was not reviewable because the enabling act provided for specific review of other actions and this was not included in the list</a:t>
            </a:r>
          </a:p>
          <a:p>
            <a:pPr eaLnBrk="1" hangingPunct="1">
              <a:lnSpc>
                <a:spcPct val="90000"/>
              </a:lnSpc>
            </a:pPr>
            <a:r>
              <a:rPr lang="en-US" sz="2800" smtClean="0"/>
              <a:t>The Court found that judicial review is favored, and that it would not hold it precluded unless the congressional intent was clear.</a:t>
            </a:r>
          </a:p>
        </p:txBody>
      </p:sp>
    </p:spTree>
    <p:extLst>
      <p:ext uri="{BB962C8B-B14F-4D97-AF65-F5344CB8AC3E}">
        <p14:creationId xmlns:p14="http://schemas.microsoft.com/office/powerpoint/2010/main" val="42209799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9F9A01D-7109-4049-A782-AE10CACA124D}" type="slidenum">
              <a:rPr lang="en-US" smtClean="0"/>
              <a:pPr/>
              <a:t>26</a:t>
            </a:fld>
            <a:endParaRPr lang="en-US" smtClean="0"/>
          </a:p>
        </p:txBody>
      </p:sp>
      <p:sp>
        <p:nvSpPr>
          <p:cNvPr id="26627" name="Rectangle 2"/>
          <p:cNvSpPr>
            <a:spLocks noGrp="1" noChangeArrowheads="1"/>
          </p:cNvSpPr>
          <p:nvPr>
            <p:ph type="title"/>
          </p:nvPr>
        </p:nvSpPr>
        <p:spPr/>
        <p:txBody>
          <a:bodyPr/>
          <a:lstStyle/>
          <a:p>
            <a:pPr eaLnBrk="1" hangingPunct="1"/>
            <a:r>
              <a:rPr lang="en-US" i="1" dirty="0" smtClean="0"/>
              <a:t>Block v. Community Nutrition Institute</a:t>
            </a:r>
            <a:r>
              <a:rPr lang="en-US" dirty="0" smtClean="0"/>
              <a:t>, 467 U.S. 340 (1984) </a:t>
            </a:r>
          </a:p>
        </p:txBody>
      </p:sp>
      <p:sp>
        <p:nvSpPr>
          <p:cNvPr id="26628" name="Rectangle 3"/>
          <p:cNvSpPr>
            <a:spLocks noGrp="1" noChangeArrowheads="1"/>
          </p:cNvSpPr>
          <p:nvPr>
            <p:ph type="body" idx="1"/>
          </p:nvPr>
        </p:nvSpPr>
        <p:spPr/>
        <p:txBody>
          <a:bodyPr/>
          <a:lstStyle/>
          <a:p>
            <a:pPr eaLnBrk="1" hangingPunct="1"/>
            <a:r>
              <a:rPr lang="en-US" sz="2800" dirty="0" smtClean="0"/>
              <a:t>Clarified Abbott's policy on reviewability</a:t>
            </a:r>
          </a:p>
          <a:p>
            <a:pPr lvl="1" eaLnBrk="1" hangingPunct="1"/>
            <a:r>
              <a:rPr lang="en-US" sz="2800" dirty="0" smtClean="0"/>
              <a:t>Consumers wanted to challenge rules under the  milk price support law, which was intended to protect milk producers </a:t>
            </a:r>
          </a:p>
          <a:p>
            <a:pPr lvl="1" eaLnBrk="1" hangingPunct="1"/>
            <a:r>
              <a:rPr lang="en-US" sz="2800" dirty="0" smtClean="0"/>
              <a:t>The court found that Congress had specified who could appeal these orders and how</a:t>
            </a:r>
          </a:p>
          <a:p>
            <a:pPr eaLnBrk="1" hangingPunct="1"/>
            <a:r>
              <a:rPr lang="en-US" sz="2800" dirty="0" smtClean="0"/>
              <a:t>Coupled with the purpose of the act, this was enough to show intent to prevent consumer claims</a:t>
            </a:r>
          </a:p>
          <a:p>
            <a:pPr lvl="1" eaLnBrk="1" hangingPunct="1"/>
            <a:r>
              <a:rPr lang="en-US" sz="2800" dirty="0" smtClean="0"/>
              <a:t>This might also be seen as a zone of interest question.</a:t>
            </a:r>
          </a:p>
        </p:txBody>
      </p:sp>
    </p:spTree>
    <p:extLst>
      <p:ext uri="{BB962C8B-B14F-4D97-AF65-F5344CB8AC3E}">
        <p14:creationId xmlns:p14="http://schemas.microsoft.com/office/powerpoint/2010/main" val="39807106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50DB48-FD2D-4182-9ECD-2EF277C94D3F}" type="slidenum">
              <a:rPr lang="en-US" smtClean="0"/>
              <a:pPr/>
              <a:t>27</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Does Committed To Agency Discretion By Law Mean No Judicial Review?</a:t>
            </a:r>
          </a:p>
        </p:txBody>
      </p:sp>
      <p:sp>
        <p:nvSpPr>
          <p:cNvPr id="24580" name="Rectangle 3"/>
          <p:cNvSpPr>
            <a:spLocks noGrp="1" noChangeArrowheads="1"/>
          </p:cNvSpPr>
          <p:nvPr>
            <p:ph type="body" idx="1"/>
          </p:nvPr>
        </p:nvSpPr>
        <p:spPr/>
        <p:txBody>
          <a:bodyPr/>
          <a:lstStyle/>
          <a:p>
            <a:pPr eaLnBrk="1" hangingPunct="1">
              <a:lnSpc>
                <a:spcPct val="80000"/>
              </a:lnSpc>
            </a:pPr>
            <a:r>
              <a:rPr lang="en-US" sz="2800" smtClean="0"/>
              <a:t>5 U.S.C. § 701(a)(2) </a:t>
            </a:r>
          </a:p>
          <a:p>
            <a:pPr lvl="1" eaLnBrk="1" hangingPunct="1">
              <a:lnSpc>
                <a:spcPct val="80000"/>
              </a:lnSpc>
            </a:pPr>
            <a:r>
              <a:rPr lang="en-US" sz="2800" smtClean="0"/>
              <a:t>(a) This chapter applies, according to the provisions thereof, except to the extent that - </a:t>
            </a:r>
          </a:p>
          <a:p>
            <a:pPr lvl="1" eaLnBrk="1" hangingPunct="1">
              <a:lnSpc>
                <a:spcPct val="80000"/>
              </a:lnSpc>
            </a:pPr>
            <a:r>
              <a:rPr lang="en-US" sz="2800" smtClean="0"/>
              <a:t>(2) agency action is committed to agency discretion by law. </a:t>
            </a:r>
          </a:p>
          <a:p>
            <a:pPr eaLnBrk="1" hangingPunct="1">
              <a:lnSpc>
                <a:spcPct val="80000"/>
              </a:lnSpc>
            </a:pPr>
            <a:r>
              <a:rPr lang="en-US" sz="2800" smtClean="0"/>
              <a:t>This is related to the political question doctrine</a:t>
            </a:r>
          </a:p>
          <a:p>
            <a:pPr lvl="1" eaLnBrk="1" hangingPunct="1">
              <a:lnSpc>
                <a:spcPct val="80000"/>
              </a:lnSpc>
            </a:pPr>
            <a:r>
              <a:rPr lang="en-US" sz="2800" smtClean="0"/>
              <a:t>The courts recognize that agencies are charged with making policy under the direction of the legislature and the executive branches</a:t>
            </a:r>
          </a:p>
          <a:p>
            <a:pPr lvl="1" eaLnBrk="1" hangingPunct="1">
              <a:lnSpc>
                <a:spcPct val="80000"/>
              </a:lnSpc>
            </a:pPr>
            <a:r>
              <a:rPr lang="en-US" sz="2800" smtClean="0"/>
              <a:t>The proper review of a policy choice is through the ballot box</a:t>
            </a:r>
          </a:p>
        </p:txBody>
      </p:sp>
    </p:spTree>
    <p:extLst>
      <p:ext uri="{BB962C8B-B14F-4D97-AF65-F5344CB8AC3E}">
        <p14:creationId xmlns:p14="http://schemas.microsoft.com/office/powerpoint/2010/main" val="22172603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14F941-7364-4927-B1B4-64DF32A30AF3}" type="slidenum">
              <a:rPr lang="en-US" smtClean="0"/>
              <a:pPr/>
              <a:t>28</a:t>
            </a:fld>
            <a:endParaRPr lang="en-US" smtClean="0"/>
          </a:p>
        </p:txBody>
      </p:sp>
      <p:sp>
        <p:nvSpPr>
          <p:cNvPr id="25603" name="Rectangle 2"/>
          <p:cNvSpPr>
            <a:spLocks noGrp="1" noChangeArrowheads="1"/>
          </p:cNvSpPr>
          <p:nvPr>
            <p:ph type="title"/>
          </p:nvPr>
        </p:nvSpPr>
        <p:spPr/>
        <p:txBody>
          <a:bodyPr/>
          <a:lstStyle/>
          <a:p>
            <a:pPr eaLnBrk="1" hangingPunct="1"/>
            <a:r>
              <a:rPr lang="en-US" i="1" dirty="0" smtClean="0"/>
              <a:t>Citizens to Preserve Overton Park v. Volpe</a:t>
            </a:r>
            <a:r>
              <a:rPr lang="en-US" dirty="0" smtClean="0"/>
              <a:t>, 401 U.S. 402 (1971) </a:t>
            </a:r>
          </a:p>
        </p:txBody>
      </p:sp>
      <p:sp>
        <p:nvSpPr>
          <p:cNvPr id="25604" name="Rectangle 3"/>
          <p:cNvSpPr>
            <a:spLocks noGrp="1" noChangeArrowheads="1"/>
          </p:cNvSpPr>
          <p:nvPr>
            <p:ph type="body" idx="1"/>
          </p:nvPr>
        </p:nvSpPr>
        <p:spPr/>
        <p:txBody>
          <a:bodyPr/>
          <a:lstStyle/>
          <a:p>
            <a:pPr eaLnBrk="1" hangingPunct="1">
              <a:lnSpc>
                <a:spcPct val="80000"/>
              </a:lnSpc>
            </a:pPr>
            <a:r>
              <a:rPr lang="en-US" sz="2800" smtClean="0"/>
              <a:t>Congress said no federal money to build roads in parks if there was a "feasible and prudent" alternative</a:t>
            </a:r>
          </a:p>
          <a:p>
            <a:pPr lvl="1" eaLnBrk="1" hangingPunct="1">
              <a:lnSpc>
                <a:spcPct val="80000"/>
              </a:lnSpc>
            </a:pPr>
            <a:r>
              <a:rPr lang="en-US" sz="2800" smtClean="0"/>
              <a:t>The Secretary authorizes a road in a park and tells plaintiffs that it is within his discretion and cannot be reviewed by the courts</a:t>
            </a:r>
          </a:p>
          <a:p>
            <a:pPr lvl="1" eaLnBrk="1" hangingPunct="1">
              <a:lnSpc>
                <a:spcPct val="80000"/>
              </a:lnSpc>
            </a:pPr>
            <a:r>
              <a:rPr lang="en-US" sz="2800" smtClean="0"/>
              <a:t>Does the Court have a standard to review this decision, or is it a pure policy choice?</a:t>
            </a:r>
          </a:p>
          <a:p>
            <a:pPr eaLnBrk="1" hangingPunct="1">
              <a:lnSpc>
                <a:spcPct val="80000"/>
              </a:lnSpc>
            </a:pPr>
            <a:r>
              <a:rPr lang="en-US" sz="2800" smtClean="0"/>
              <a:t>The court found that "feasible and prudent" provided adequate law to guide judicial review</a:t>
            </a:r>
          </a:p>
          <a:p>
            <a:pPr lvl="1" eaLnBrk="1" hangingPunct="1">
              <a:lnSpc>
                <a:spcPct val="80000"/>
              </a:lnSpc>
            </a:pPr>
            <a:r>
              <a:rPr lang="en-US" sz="2800" smtClean="0"/>
              <a:t>Committed to agency discretion was held to be very narrow, unless specified by statute</a:t>
            </a:r>
          </a:p>
          <a:p>
            <a:pPr eaLnBrk="1" hangingPunct="1">
              <a:lnSpc>
                <a:spcPct val="80000"/>
              </a:lnSpc>
            </a:pPr>
            <a:endParaRPr lang="en-US" sz="2800" smtClean="0"/>
          </a:p>
        </p:txBody>
      </p:sp>
    </p:spTree>
    <p:extLst>
      <p:ext uri="{BB962C8B-B14F-4D97-AF65-F5344CB8AC3E}">
        <p14:creationId xmlns:p14="http://schemas.microsoft.com/office/powerpoint/2010/main" val="20532282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4DDCE7-5928-47CE-8570-C927E5F6F167}" type="slidenum">
              <a:rPr lang="en-US" smtClean="0"/>
              <a:pPr/>
              <a:t>29</a:t>
            </a:fld>
            <a:endParaRPr lang="en-US" smtClean="0"/>
          </a:p>
        </p:txBody>
      </p:sp>
      <p:sp>
        <p:nvSpPr>
          <p:cNvPr id="27651" name="Rectangle 2"/>
          <p:cNvSpPr>
            <a:spLocks noGrp="1" noChangeArrowheads="1"/>
          </p:cNvSpPr>
          <p:nvPr>
            <p:ph type="title"/>
          </p:nvPr>
        </p:nvSpPr>
        <p:spPr/>
        <p:txBody>
          <a:bodyPr/>
          <a:lstStyle/>
          <a:p>
            <a:pPr eaLnBrk="1" hangingPunct="1"/>
            <a:r>
              <a:rPr lang="en-US" i="1" dirty="0" smtClean="0"/>
              <a:t>Heckler v. Chaney</a:t>
            </a:r>
            <a:r>
              <a:rPr lang="en-US" dirty="0" smtClean="0"/>
              <a:t>, 470 U.S. 821 (1985) - Lethal Injection Case</a:t>
            </a:r>
          </a:p>
        </p:txBody>
      </p:sp>
      <p:sp>
        <p:nvSpPr>
          <p:cNvPr id="27652" name="Rectangle 3"/>
          <p:cNvSpPr>
            <a:spLocks noGrp="1" noChangeArrowheads="1"/>
          </p:cNvSpPr>
          <p:nvPr>
            <p:ph type="body" idx="1"/>
          </p:nvPr>
        </p:nvSpPr>
        <p:spPr/>
        <p:txBody>
          <a:bodyPr/>
          <a:lstStyle/>
          <a:p>
            <a:pPr eaLnBrk="1" hangingPunct="1">
              <a:lnSpc>
                <a:spcPct val="80000"/>
              </a:lnSpc>
            </a:pPr>
            <a:r>
              <a:rPr lang="en-US" sz="2800" dirty="0" smtClean="0"/>
              <a:t>The FDA Act directs the agency to require that drugs be approved for a specific use before they can be sold in interstate commerce</a:t>
            </a:r>
          </a:p>
          <a:p>
            <a:pPr lvl="1" eaLnBrk="1" hangingPunct="1">
              <a:lnSpc>
                <a:spcPct val="80000"/>
              </a:lnSpc>
            </a:pPr>
            <a:r>
              <a:rPr lang="en-US" sz="2800" dirty="0" smtClean="0"/>
              <a:t>The agency does not police the use of drugs for unapproved purposes, once they are approved for at least one use</a:t>
            </a:r>
          </a:p>
          <a:p>
            <a:pPr eaLnBrk="1" hangingPunct="1">
              <a:lnSpc>
                <a:spcPct val="80000"/>
              </a:lnSpc>
            </a:pPr>
            <a:r>
              <a:rPr lang="en-US" sz="2800" dirty="0" smtClean="0"/>
              <a:t>The court rejected a challenge to this, say this was classic prosecutorial discretion, which an agency did not have to justify.</a:t>
            </a:r>
          </a:p>
          <a:p>
            <a:pPr lvl="1" eaLnBrk="1" hangingPunct="1">
              <a:lnSpc>
                <a:spcPct val="80000"/>
              </a:lnSpc>
            </a:pPr>
            <a:r>
              <a:rPr lang="en-US" sz="2800" dirty="0" smtClean="0"/>
              <a:t>Later cases question whether the FDA has the authority to regulate post-sale use.</a:t>
            </a:r>
          </a:p>
        </p:txBody>
      </p:sp>
    </p:spTree>
    <p:extLst>
      <p:ext uri="{BB962C8B-B14F-4D97-AF65-F5344CB8AC3E}">
        <p14:creationId xmlns:p14="http://schemas.microsoft.com/office/powerpoint/2010/main" val="2922928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Confusion with Harmless Error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5 U.S.C. § 706 (Civil procedure)</a:t>
            </a:r>
          </a:p>
          <a:p>
            <a:pPr lvl="1"/>
            <a:r>
              <a:rPr lang="en-US" dirty="0" smtClean="0"/>
              <a:t>“In making the foregoing determinations, the court shall review the whole record or those parts of it cited by a party, and due account shall be taken of the rule of prejudicial error.”</a:t>
            </a:r>
          </a:p>
          <a:p>
            <a:r>
              <a:rPr lang="en-US" dirty="0"/>
              <a:t>Some courts have required </a:t>
            </a:r>
            <a:r>
              <a:rPr lang="en-US" dirty="0" smtClean="0"/>
              <a:t>plaintiff to show it </a:t>
            </a:r>
            <a:r>
              <a:rPr lang="en-US" dirty="0"/>
              <a:t>is substantially probable that the procedural breach will cause the </a:t>
            </a:r>
            <a:r>
              <a:rPr lang="en-US" dirty="0" smtClean="0"/>
              <a:t>injury</a:t>
            </a:r>
            <a:endParaRPr lang="en-US" dirty="0"/>
          </a:p>
          <a:p>
            <a:r>
              <a:rPr lang="en-US" dirty="0" smtClean="0"/>
              <a:t>Is this a proper standard for a procedural violation, such as failing to do an EIS?</a:t>
            </a:r>
          </a:p>
          <a:p>
            <a:r>
              <a:rPr lang="en-US" dirty="0" smtClean="0"/>
              <a:t>Must the plaintiff show that it is more than theoretically possible for the violation to affect the outcome?</a:t>
            </a:r>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3</a:t>
            </a:fld>
            <a:endParaRPr lang="en-US"/>
          </a:p>
        </p:txBody>
      </p:sp>
    </p:spTree>
    <p:extLst>
      <p:ext uri="{BB962C8B-B14F-4D97-AF65-F5344CB8AC3E}">
        <p14:creationId xmlns:p14="http://schemas.microsoft.com/office/powerpoint/2010/main" val="12234717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Decisions</a:t>
            </a:r>
            <a:r>
              <a:rPr lang="en-US" baseline="0" dirty="0" smtClean="0"/>
              <a:t> on Rulemaking Petitions</a:t>
            </a:r>
            <a:endParaRPr lang="en-US" dirty="0"/>
          </a:p>
        </p:txBody>
      </p:sp>
      <p:sp>
        <p:nvSpPr>
          <p:cNvPr id="3" name="Content Placeholder 2"/>
          <p:cNvSpPr>
            <a:spLocks noGrp="1"/>
          </p:cNvSpPr>
          <p:nvPr>
            <p:ph idx="1"/>
          </p:nvPr>
        </p:nvSpPr>
        <p:spPr/>
        <p:txBody>
          <a:bodyPr/>
          <a:lstStyle/>
          <a:p>
            <a:r>
              <a:rPr lang="en-US" dirty="0" smtClean="0"/>
              <a:t>The court distinguished a decision</a:t>
            </a:r>
            <a:r>
              <a:rPr lang="en-US" baseline="0" dirty="0" smtClean="0"/>
              <a:t> to refuse to amend a rule as different  from prosecutorial discretion to do enforcement, allowing judicial review of these decisions.</a:t>
            </a:r>
          </a:p>
          <a:p>
            <a:pPr lvl="1"/>
            <a:r>
              <a:rPr lang="en-US" dirty="0"/>
              <a:t>American Horse Protection Assn., Inc. v. </a:t>
            </a:r>
            <a:r>
              <a:rPr lang="en-US" dirty="0" err="1"/>
              <a:t>Lyng</a:t>
            </a:r>
            <a:r>
              <a:rPr lang="en-US" dirty="0"/>
              <a:t>, 812 F.2d 1 (D.C. Cir. 1987</a:t>
            </a:r>
            <a:r>
              <a:rPr lang="en-US" dirty="0" smtClean="0"/>
              <a:t>)</a:t>
            </a:r>
          </a:p>
          <a:p>
            <a:r>
              <a:rPr lang="en-US" dirty="0" smtClean="0"/>
              <a:t>The review is very narrow – remember Mass. v. EPA.</a:t>
            </a:r>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30</a:t>
            </a:fld>
            <a:endParaRPr lang="en-US"/>
          </a:p>
        </p:txBody>
      </p:sp>
    </p:spTree>
    <p:extLst>
      <p:ext uri="{BB962C8B-B14F-4D97-AF65-F5344CB8AC3E}">
        <p14:creationId xmlns:p14="http://schemas.microsoft.com/office/powerpoint/2010/main" val="3555813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E1EEE27-4447-49F0-8503-F3C7B8C6E0E0}" type="slidenum">
              <a:rPr lang="en-US" smtClean="0"/>
              <a:pPr/>
              <a:t>31</a:t>
            </a:fld>
            <a:endParaRPr lang="en-US" smtClean="0"/>
          </a:p>
        </p:txBody>
      </p:sp>
      <p:sp>
        <p:nvSpPr>
          <p:cNvPr id="28675" name="Rectangle 2"/>
          <p:cNvSpPr>
            <a:spLocks noGrp="1" noChangeArrowheads="1"/>
          </p:cNvSpPr>
          <p:nvPr>
            <p:ph type="title"/>
          </p:nvPr>
        </p:nvSpPr>
        <p:spPr/>
        <p:txBody>
          <a:bodyPr/>
          <a:lstStyle/>
          <a:p>
            <a:pPr eaLnBrk="1" hangingPunct="1"/>
            <a:r>
              <a:rPr lang="en-US" i="1" dirty="0" smtClean="0"/>
              <a:t>Webster v. Doe</a:t>
            </a:r>
            <a:r>
              <a:rPr lang="en-US" dirty="0" smtClean="0"/>
              <a:t>, 486 U.S. 592 (1988) </a:t>
            </a:r>
          </a:p>
        </p:txBody>
      </p:sp>
      <p:sp>
        <p:nvSpPr>
          <p:cNvPr id="30724"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dirty="0" smtClean="0"/>
              <a:t>National Security Act allows CIA employees to be fired without due process or judicial review</a:t>
            </a:r>
          </a:p>
          <a:p>
            <a:pPr lvl="1" eaLnBrk="1" hangingPunct="1">
              <a:lnSpc>
                <a:spcPct val="90000"/>
              </a:lnSpc>
              <a:defRPr/>
            </a:pPr>
            <a:r>
              <a:rPr lang="en-US" dirty="0" smtClean="0"/>
              <a:t>Court says this is within congressional power, especially for national security</a:t>
            </a:r>
          </a:p>
          <a:p>
            <a:pPr lvl="1" eaLnBrk="1" hangingPunct="1">
              <a:lnSpc>
                <a:spcPct val="90000"/>
              </a:lnSpc>
              <a:defRPr/>
            </a:pPr>
            <a:r>
              <a:rPr lang="en-US" dirty="0" smtClean="0"/>
              <a:t>Lead to controversy with Homeland Security Act</a:t>
            </a:r>
          </a:p>
          <a:p>
            <a:pPr eaLnBrk="1" hangingPunct="1">
              <a:lnSpc>
                <a:spcPct val="90000"/>
              </a:lnSpc>
              <a:defRPr/>
            </a:pPr>
            <a:r>
              <a:rPr lang="en-US" dirty="0" smtClean="0"/>
              <a:t>Court says that the plaintiff's constitutional law claim can be reviewed because no agency is above the constitution</a:t>
            </a:r>
          </a:p>
          <a:p>
            <a:pPr lvl="1" eaLnBrk="1" hangingPunct="1">
              <a:lnSpc>
                <a:spcPct val="90000"/>
              </a:lnSpc>
              <a:defRPr/>
            </a:pPr>
            <a:r>
              <a:rPr lang="en-US" dirty="0" smtClean="0"/>
              <a:t>Dissent says this makes no sense because it undermines the agency discretion</a:t>
            </a:r>
          </a:p>
        </p:txBody>
      </p:sp>
    </p:spTree>
    <p:extLst>
      <p:ext uri="{BB962C8B-B14F-4D97-AF65-F5344CB8AC3E}">
        <p14:creationId xmlns:p14="http://schemas.microsoft.com/office/powerpoint/2010/main" val="3326954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1F99E0-1E08-4F80-AE05-DEB7E35A9618}" type="slidenum">
              <a:rPr lang="en-US" smtClean="0"/>
              <a:pPr/>
              <a:t>32</a:t>
            </a:fld>
            <a:endParaRPr lang="en-US" smtClean="0"/>
          </a:p>
        </p:txBody>
      </p:sp>
      <p:sp>
        <p:nvSpPr>
          <p:cNvPr id="29699" name="Rectangle 2"/>
          <p:cNvSpPr>
            <a:spLocks noGrp="1" noChangeArrowheads="1"/>
          </p:cNvSpPr>
          <p:nvPr>
            <p:ph type="title"/>
          </p:nvPr>
        </p:nvSpPr>
        <p:spPr/>
        <p:txBody>
          <a:bodyPr/>
          <a:lstStyle/>
          <a:p>
            <a:pPr eaLnBrk="1" hangingPunct="1"/>
            <a:r>
              <a:rPr lang="en-US" i="1" dirty="0" smtClean="0"/>
              <a:t>Lincoln v. Vigil</a:t>
            </a:r>
            <a:r>
              <a:rPr lang="en-US" dirty="0" smtClean="0"/>
              <a:t>, 508 U.S. 182 (1993) </a:t>
            </a:r>
          </a:p>
        </p:txBody>
      </p:sp>
      <p:sp>
        <p:nvSpPr>
          <p:cNvPr id="29700" name="Rectangle 3"/>
          <p:cNvSpPr>
            <a:spLocks noGrp="1" noChangeArrowheads="1"/>
          </p:cNvSpPr>
          <p:nvPr>
            <p:ph type="body" idx="1"/>
          </p:nvPr>
        </p:nvSpPr>
        <p:spPr/>
        <p:txBody>
          <a:bodyPr/>
          <a:lstStyle/>
          <a:p>
            <a:pPr eaLnBrk="1" hangingPunct="1">
              <a:lnSpc>
                <a:spcPct val="80000"/>
              </a:lnSpc>
            </a:pPr>
            <a:r>
              <a:rPr lang="en-US" sz="2800" smtClean="0"/>
              <a:t>Indian health service has the discretion to decide how to spend certain funds</a:t>
            </a:r>
          </a:p>
          <a:p>
            <a:pPr lvl="1" eaLnBrk="1" hangingPunct="1">
              <a:lnSpc>
                <a:spcPct val="80000"/>
              </a:lnSpc>
            </a:pPr>
            <a:r>
              <a:rPr lang="en-US" sz="2800" smtClean="0"/>
              <a:t>This is a classic earmark - funds with a non-statutory direction on how to spend them.</a:t>
            </a:r>
          </a:p>
          <a:p>
            <a:pPr lvl="1" eaLnBrk="1" hangingPunct="1">
              <a:lnSpc>
                <a:spcPct val="80000"/>
              </a:lnSpc>
            </a:pPr>
            <a:r>
              <a:rPr lang="en-US" sz="2800" smtClean="0"/>
              <a:t>Court says this cannot be reviewed, it is a classic policy choice</a:t>
            </a:r>
          </a:p>
          <a:p>
            <a:pPr eaLnBrk="1" hangingPunct="1">
              <a:lnSpc>
                <a:spcPct val="80000"/>
              </a:lnSpc>
            </a:pPr>
            <a:r>
              <a:rPr lang="en-US" sz="2800" smtClean="0"/>
              <a:t>However, whether the policy has to be announced through notice and comment versus a simple policy statement, is reviewable</a:t>
            </a:r>
          </a:p>
          <a:p>
            <a:pPr lvl="1" eaLnBrk="1" hangingPunct="1">
              <a:lnSpc>
                <a:spcPct val="80000"/>
              </a:lnSpc>
            </a:pPr>
            <a:r>
              <a:rPr lang="en-US" sz="2800" smtClean="0"/>
              <a:t>The procedure may be reviewable, even if the policy is not.</a:t>
            </a:r>
          </a:p>
        </p:txBody>
      </p:sp>
    </p:spTree>
    <p:extLst>
      <p:ext uri="{BB962C8B-B14F-4D97-AF65-F5344CB8AC3E}">
        <p14:creationId xmlns:p14="http://schemas.microsoft.com/office/powerpoint/2010/main" val="962353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type of Causation?</a:t>
            </a:r>
            <a:endParaRPr lang="en-US" dirty="0"/>
          </a:p>
        </p:txBody>
      </p:sp>
      <p:sp>
        <p:nvSpPr>
          <p:cNvPr id="3" name="Content Placeholder 2"/>
          <p:cNvSpPr>
            <a:spLocks noGrp="1"/>
          </p:cNvSpPr>
          <p:nvPr>
            <p:ph idx="1"/>
          </p:nvPr>
        </p:nvSpPr>
        <p:spPr/>
        <p:txBody>
          <a:bodyPr/>
          <a:lstStyle/>
          <a:p>
            <a:r>
              <a:rPr lang="en-US" dirty="0" smtClean="0"/>
              <a:t>Must the government’s violation directly affect plaintiff?</a:t>
            </a:r>
          </a:p>
          <a:p>
            <a:r>
              <a:rPr lang="en-US" dirty="0" smtClean="0"/>
              <a:t>Does the EPA’s failure to regulate greenhouse gasses directly affect MA’s coast  line?</a:t>
            </a:r>
          </a:p>
          <a:p>
            <a:r>
              <a:rPr lang="en-US" dirty="0" smtClean="0"/>
              <a:t>What directly affects the coast?</a:t>
            </a:r>
          </a:p>
          <a:p>
            <a:r>
              <a:rPr lang="en-US" dirty="0" smtClean="0"/>
              <a:t>Does the EPA’s regulatory failure contribute to the climate change that affects the ocean?</a:t>
            </a:r>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4</a:t>
            </a:fld>
            <a:endParaRPr lang="en-US"/>
          </a:p>
        </p:txBody>
      </p:sp>
    </p:spTree>
    <p:extLst>
      <p:ext uri="{BB962C8B-B14F-4D97-AF65-F5344CB8AC3E}">
        <p14:creationId xmlns:p14="http://schemas.microsoft.com/office/powerpoint/2010/main" val="4096359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ACA132F-35D6-44D7-A356-119F9229A939}" type="slidenum">
              <a:rPr lang="en-US" smtClean="0"/>
              <a:pPr/>
              <a:t>5</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Redressability</a:t>
            </a:r>
          </a:p>
        </p:txBody>
      </p:sp>
      <p:sp>
        <p:nvSpPr>
          <p:cNvPr id="5124" name="Rectangle 3"/>
          <p:cNvSpPr>
            <a:spLocks noGrp="1" noChangeArrowheads="1"/>
          </p:cNvSpPr>
          <p:nvPr>
            <p:ph type="body" idx="1"/>
          </p:nvPr>
        </p:nvSpPr>
        <p:spPr/>
        <p:txBody>
          <a:bodyPr/>
          <a:lstStyle/>
          <a:p>
            <a:pPr eaLnBrk="1" hangingPunct="1"/>
            <a:r>
              <a:rPr lang="en-US" dirty="0" smtClean="0"/>
              <a:t>You have to be able to show that the remedy you seek from the court would address your problem</a:t>
            </a:r>
          </a:p>
          <a:p>
            <a:pPr eaLnBrk="1" hangingPunct="1"/>
            <a:r>
              <a:rPr lang="en-US" dirty="0" smtClean="0"/>
              <a:t>If you have stated a concrete </a:t>
            </a:r>
            <a:r>
              <a:rPr lang="en-US" dirty="0" smtClean="0"/>
              <a:t>claim for </a:t>
            </a:r>
            <a:r>
              <a:rPr lang="en-US" dirty="0" smtClean="0"/>
              <a:t>injury to your client, you probably have also met this standard</a:t>
            </a:r>
          </a:p>
          <a:p>
            <a:pPr lvl="1" eaLnBrk="1" hangingPunct="1"/>
            <a:r>
              <a:rPr lang="en-US" dirty="0" smtClean="0"/>
              <a:t>The agency must have the power to grant your remedy</a:t>
            </a:r>
          </a:p>
          <a:p>
            <a:pPr lvl="1" eaLnBrk="1" hangingPunct="1"/>
            <a:r>
              <a:rPr lang="en-US" dirty="0" smtClean="0"/>
              <a:t>The remedy must address your client's problem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2E0A473-7FC0-45FB-9883-B6A51B429F59}" type="slidenum">
              <a:rPr lang="en-US" smtClean="0"/>
              <a:pPr/>
              <a:t>6</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Does the Remedy Help Your Client?</a:t>
            </a:r>
          </a:p>
        </p:txBody>
      </p:sp>
      <p:sp>
        <p:nvSpPr>
          <p:cNvPr id="200707" name="Rectangle 3"/>
          <p:cNvSpPr>
            <a:spLocks noGrp="1" noChangeArrowheads="1"/>
          </p:cNvSpPr>
          <p:nvPr>
            <p:ph type="body" idx="1"/>
          </p:nvPr>
        </p:nvSpPr>
        <p:spPr/>
        <p:txBody>
          <a:bodyPr>
            <a:normAutofit lnSpcReduction="10000"/>
          </a:bodyPr>
          <a:lstStyle/>
          <a:p>
            <a:pPr eaLnBrk="1" hangingPunct="1">
              <a:defRPr/>
            </a:pPr>
            <a:r>
              <a:rPr lang="en-US" sz="2800" i="1" dirty="0" smtClean="0"/>
              <a:t>Simon v. Eastern Ky. Welfare Rights Organization</a:t>
            </a:r>
            <a:r>
              <a:rPr lang="en-US" sz="2800" dirty="0" smtClean="0"/>
              <a:t>, 426 U.S. 26 (1976) </a:t>
            </a:r>
          </a:p>
          <a:p>
            <a:pPr lvl="1" eaLnBrk="1" hangingPunct="1">
              <a:defRPr/>
            </a:pPr>
            <a:r>
              <a:rPr lang="en-US" sz="2800" dirty="0" smtClean="0"/>
              <a:t>Group challenged the tax exemption for a hospital, saying it did not deliver enough charity care</a:t>
            </a:r>
          </a:p>
          <a:p>
            <a:pPr lvl="1" eaLnBrk="1" hangingPunct="1">
              <a:defRPr/>
            </a:pPr>
            <a:r>
              <a:rPr lang="en-US" sz="2800" dirty="0" smtClean="0"/>
              <a:t>Why is the plaintiff asking for this remedy?</a:t>
            </a:r>
          </a:p>
          <a:p>
            <a:pPr eaLnBrk="1" hangingPunct="1">
              <a:defRPr/>
            </a:pPr>
            <a:r>
              <a:rPr lang="en-US" sz="2800" dirty="0" smtClean="0"/>
              <a:t>Would denying the exemption increase charity care?</a:t>
            </a:r>
          </a:p>
          <a:p>
            <a:pPr lvl="1" eaLnBrk="1" hangingPunct="1">
              <a:defRPr/>
            </a:pPr>
            <a:r>
              <a:rPr lang="en-US" sz="2800" dirty="0" smtClean="0"/>
              <a:t>What if the plaintiff had shown that hospitals will do about anything to keep their nonprofit status?</a:t>
            </a:r>
          </a:p>
          <a:p>
            <a:pPr eaLnBrk="1" hangingPunct="1">
              <a:defRPr/>
            </a:pPr>
            <a:r>
              <a:rPr lang="en-US" sz="2800" dirty="0" smtClean="0"/>
              <a:t>What if plaintiffs could show that the exemption is so valuable that hospitals always cave in before losing it?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600D6E9-2770-465B-921A-22D7AE7AAF86}" type="slidenum">
              <a:rPr lang="en-US" smtClean="0"/>
              <a:pPr/>
              <a:t>7</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Procedural Violations and Redressability </a:t>
            </a:r>
          </a:p>
        </p:txBody>
      </p:sp>
      <p:sp>
        <p:nvSpPr>
          <p:cNvPr id="7172" name="Rectangle 3"/>
          <p:cNvSpPr>
            <a:spLocks noGrp="1" noChangeArrowheads="1"/>
          </p:cNvSpPr>
          <p:nvPr>
            <p:ph type="body" idx="1"/>
          </p:nvPr>
        </p:nvSpPr>
        <p:spPr/>
        <p:txBody>
          <a:bodyPr/>
          <a:lstStyle/>
          <a:p>
            <a:pPr eaLnBrk="1" hangingPunct="1">
              <a:lnSpc>
                <a:spcPct val="90000"/>
              </a:lnSpc>
            </a:pPr>
            <a:r>
              <a:rPr lang="en-US" sz="2400" dirty="0" smtClean="0"/>
              <a:t>Assume you have stated a real procedural injury</a:t>
            </a:r>
          </a:p>
          <a:p>
            <a:pPr lvl="1" eaLnBrk="1" hangingPunct="1">
              <a:lnSpc>
                <a:spcPct val="90000"/>
              </a:lnSpc>
            </a:pPr>
            <a:r>
              <a:rPr lang="en-US" sz="2400" dirty="0" smtClean="0"/>
              <a:t>Is there still a </a:t>
            </a:r>
            <a:r>
              <a:rPr lang="en-US" sz="2400" dirty="0" smtClean="0"/>
              <a:t>redressability </a:t>
            </a:r>
            <a:r>
              <a:rPr lang="en-US" sz="2400" dirty="0" smtClean="0"/>
              <a:t>problem because the plaintiff cannot show that fixing the violation would result in a favorable result?</a:t>
            </a:r>
          </a:p>
          <a:p>
            <a:pPr eaLnBrk="1" hangingPunct="1">
              <a:lnSpc>
                <a:spcPct val="90000"/>
              </a:lnSpc>
            </a:pPr>
            <a:r>
              <a:rPr lang="en-US" sz="2400" dirty="0" smtClean="0"/>
              <a:t> In </a:t>
            </a:r>
            <a:r>
              <a:rPr lang="en-US" sz="2400" i="1" dirty="0" smtClean="0"/>
              <a:t>Lujan v. Defenders of Wildlife</a:t>
            </a:r>
            <a:r>
              <a:rPr lang="en-US" sz="2400" dirty="0" smtClean="0"/>
              <a:t>, the Court said, “[t]he person who has been accorded a procedural right to protect his concrete interests can assert that right without meeting all the normal standards for redressability and immediacy."</a:t>
            </a:r>
          </a:p>
          <a:p>
            <a:pPr eaLnBrk="1" hangingPunct="1">
              <a:lnSpc>
                <a:spcPct val="90000"/>
              </a:lnSpc>
            </a:pPr>
            <a:r>
              <a:rPr lang="en-US" sz="2400" dirty="0" smtClean="0"/>
              <a:t>Do you still have to show a theoretical effect if the procedure is fixed?</a:t>
            </a:r>
          </a:p>
          <a:p>
            <a:pPr lvl="1" eaLnBrk="1" hangingPunct="1">
              <a:lnSpc>
                <a:spcPct val="90000"/>
              </a:lnSpc>
            </a:pPr>
            <a:r>
              <a:rPr lang="en-US" sz="2400" dirty="0" smtClean="0"/>
              <a:t>What if, as in global warming, the effect of the agency action would be minor?</a:t>
            </a:r>
          </a:p>
          <a:p>
            <a:pPr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FEBB95C-7C2E-4101-8718-50840B9E0C41}" type="slidenum">
              <a:rPr lang="en-US" smtClean="0"/>
              <a:pPr/>
              <a:t>8</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Representational Standing </a:t>
            </a:r>
          </a:p>
        </p:txBody>
      </p:sp>
      <p:sp>
        <p:nvSpPr>
          <p:cNvPr id="8196" name="Rectangle 3"/>
          <p:cNvSpPr>
            <a:spLocks noGrp="1" noChangeArrowheads="1"/>
          </p:cNvSpPr>
          <p:nvPr>
            <p:ph type="body" idx="1"/>
          </p:nvPr>
        </p:nvSpPr>
        <p:spPr/>
        <p:txBody>
          <a:bodyPr>
            <a:normAutofit lnSpcReduction="10000"/>
          </a:bodyPr>
          <a:lstStyle/>
          <a:p>
            <a:pPr eaLnBrk="1" hangingPunct="1"/>
            <a:r>
              <a:rPr lang="en-US" sz="2800" dirty="0" smtClean="0"/>
              <a:t>When can associations bring actions on behalf of their members?</a:t>
            </a:r>
          </a:p>
          <a:p>
            <a:pPr lvl="1" eaLnBrk="1" hangingPunct="1"/>
            <a:r>
              <a:rPr lang="en-US" sz="2800" dirty="0" smtClean="0"/>
              <a:t>At least one member must have standing</a:t>
            </a:r>
          </a:p>
          <a:p>
            <a:pPr lvl="1" eaLnBrk="1" hangingPunct="1"/>
            <a:r>
              <a:rPr lang="en-US" sz="2800" dirty="0" smtClean="0"/>
              <a:t>It must fit the organizational mission</a:t>
            </a:r>
          </a:p>
          <a:p>
            <a:pPr lvl="1" eaLnBrk="1" hangingPunct="1"/>
            <a:r>
              <a:rPr lang="en-US" sz="2800" dirty="0" smtClean="0"/>
              <a:t>The remedy must not require the participation of individual plaintiffs, beyond the standing analysis</a:t>
            </a:r>
          </a:p>
          <a:p>
            <a:pPr lvl="2" eaLnBrk="1" hangingPunct="1"/>
            <a:r>
              <a:rPr lang="en-US" sz="2000" dirty="0" smtClean="0"/>
              <a:t>Injunctive relief or declaratory </a:t>
            </a:r>
            <a:r>
              <a:rPr lang="en-US" sz="2000" dirty="0" smtClean="0"/>
              <a:t>judgments</a:t>
            </a:r>
            <a:endParaRPr lang="en-US" sz="2000" dirty="0" smtClean="0"/>
          </a:p>
          <a:p>
            <a:pPr eaLnBrk="1" hangingPunct="1"/>
            <a:r>
              <a:rPr lang="en-US" sz="2800" dirty="0" smtClean="0"/>
              <a:t>Why is this important for environmental and poverty action groups</a:t>
            </a:r>
          </a:p>
          <a:p>
            <a:pPr lvl="1" eaLnBrk="1" hangingPunct="1"/>
            <a:r>
              <a:rPr lang="en-US" sz="2800" dirty="0" smtClean="0"/>
              <a:t>Why might businesses with money still need it?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AAE124-E224-43EC-AA7F-8F9A6446CB7A}" type="slidenum">
              <a:rPr lang="en-US" smtClean="0"/>
              <a:pPr/>
              <a:t>9</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a:t>
            </a:r>
            <a:r>
              <a:rPr lang="en-US" dirty="0" err="1" smtClean="0"/>
              <a:t>Juris</a:t>
            </a:r>
            <a:r>
              <a:rPr lang="en-US" dirty="0" smtClean="0"/>
              <a:t>)Prudential Standing </a:t>
            </a:r>
          </a:p>
        </p:txBody>
      </p:sp>
      <p:sp>
        <p:nvSpPr>
          <p:cNvPr id="9220" name="Rectangle 3"/>
          <p:cNvSpPr>
            <a:spLocks noGrp="1" noChangeArrowheads="1"/>
          </p:cNvSpPr>
          <p:nvPr>
            <p:ph type="body" idx="1"/>
          </p:nvPr>
        </p:nvSpPr>
        <p:spPr/>
        <p:txBody>
          <a:bodyPr/>
          <a:lstStyle/>
          <a:p>
            <a:pPr eaLnBrk="1" hangingPunct="1">
              <a:lnSpc>
                <a:spcPct val="90000"/>
              </a:lnSpc>
            </a:pPr>
            <a:r>
              <a:rPr lang="en-US" smtClean="0"/>
              <a:t>This is an umbrella over several different theories created by judges</a:t>
            </a:r>
          </a:p>
          <a:p>
            <a:pPr eaLnBrk="1" hangingPunct="1">
              <a:lnSpc>
                <a:spcPct val="90000"/>
              </a:lnSpc>
            </a:pPr>
            <a:r>
              <a:rPr lang="en-US" smtClean="0"/>
              <a:t>The unifying theme is that these are designed to limit the number of persons who can bring a claim when the constitutional standing requirements are vague or overbroad</a:t>
            </a:r>
          </a:p>
          <a:p>
            <a:pPr eaLnBrk="1" hangingPunct="1">
              <a:lnSpc>
                <a:spcPct val="90000"/>
              </a:lnSpc>
            </a:pPr>
            <a:r>
              <a:rPr lang="en-US" smtClean="0"/>
              <a:t>Since this a court created doctrine and not a constitutional doctrine, the legislature can override it.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2931</TotalTime>
  <Words>2513</Words>
  <Application>Microsoft Office PowerPoint</Application>
  <PresentationFormat>On-screen Show (4:3)</PresentationFormat>
  <Paragraphs>204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Blends</vt:lpstr>
      <vt:lpstr>Access to Judicial Review</vt:lpstr>
      <vt:lpstr>Procedural Violations and Causation: Agency Fails to do an EIS for a Dam</vt:lpstr>
      <vt:lpstr>Confusion with Harmless Error</vt:lpstr>
      <vt:lpstr>What type of Causation?</vt:lpstr>
      <vt:lpstr>Redressability</vt:lpstr>
      <vt:lpstr>Does the Remedy Help Your Client?</vt:lpstr>
      <vt:lpstr>Procedural Violations and Redressability </vt:lpstr>
      <vt:lpstr>Representational Standing </vt:lpstr>
      <vt:lpstr>(Juris)Prudential Standing </vt:lpstr>
      <vt:lpstr>Injury to All</vt:lpstr>
      <vt:lpstr>Zone of Interests </vt:lpstr>
      <vt:lpstr>Air Courier Conference of America v. American Postal Workers Union,  498 U.S. 517 (1991) </vt:lpstr>
      <vt:lpstr>Bennett v. Spear, 520 U.S. 154 (1997) </vt:lpstr>
      <vt:lpstr>Association of Data Processing Service Organizations, Inc. v. Camp, 397 U.S. 150 (1970) </vt:lpstr>
      <vt:lpstr>Hazardous Waste Treatment Council v. Thomas, 885 F.2d 918 (D.C. Cir. 1989) </vt:lpstr>
      <vt:lpstr>Honeywell International, Inc. v. EPA, 374 F.3d 1363 (D.C. Cir. 2004) </vt:lpstr>
      <vt:lpstr>Example: Internet Book Stores</vt:lpstr>
      <vt:lpstr>What is the Agency Action?</vt:lpstr>
      <vt:lpstr>Zone of Interests Review</vt:lpstr>
      <vt:lpstr>Statutory Preclusion of Judicial Review</vt:lpstr>
      <vt:lpstr>Complete Preclusion of Judicial Review: Smallpox Emergency Personnel Protection Act 2003</vt:lpstr>
      <vt:lpstr>Is there Judicial Review at All?</vt:lpstr>
      <vt:lpstr>When is Review Appropriate? (Prelude to the later ripeness discussion)</vt:lpstr>
      <vt:lpstr>"As Applied" (Post-Enforcement) Review</vt:lpstr>
      <vt:lpstr>Abbott Laboratories v. Gardner, 387 U.S. 136 (1967) - Is There Review?</vt:lpstr>
      <vt:lpstr>Block v. Community Nutrition Institute, 467 U.S. 340 (1984) </vt:lpstr>
      <vt:lpstr>Does Committed To Agency Discretion By Law Mean No Judicial Review?</vt:lpstr>
      <vt:lpstr>Citizens to Preserve Overton Park v. Volpe, 401 U.S. 402 (1971) </vt:lpstr>
      <vt:lpstr>Heckler v. Chaney, 470 U.S. 821 (1985) - Lethal Injection Case</vt:lpstr>
      <vt:lpstr>Decisions on Rulemaking Petitions</vt:lpstr>
      <vt:lpstr>Webster v. Doe, 486 U.S. 592 (1988) </vt:lpstr>
      <vt:lpstr>Lincoln v. Vigil, 508 U.S. 182 (1993)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Judicial Review</dc:title>
  <dc:creator>edward</dc:creator>
  <cp:lastModifiedBy>Edward P Richards</cp:lastModifiedBy>
  <cp:revision>301</cp:revision>
  <dcterms:created xsi:type="dcterms:W3CDTF">2005-10-18T14:40:56Z</dcterms:created>
  <dcterms:modified xsi:type="dcterms:W3CDTF">2012-10-16T14:23:11Z</dcterms:modified>
</cp:coreProperties>
</file>