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9" r:id="rId3"/>
    <p:sldId id="278" r:id="rId4"/>
    <p:sldId id="264" r:id="rId5"/>
    <p:sldId id="265" r:id="rId6"/>
    <p:sldId id="266" r:id="rId7"/>
    <p:sldId id="267" r:id="rId8"/>
    <p:sldId id="268" r:id="rId9"/>
    <p:sldId id="269" r:id="rId10"/>
    <p:sldId id="272" r:id="rId11"/>
    <p:sldId id="258" r:id="rId12"/>
    <p:sldId id="259" r:id="rId13"/>
    <p:sldId id="271" r:id="rId14"/>
    <p:sldId id="260" r:id="rId15"/>
    <p:sldId id="263" r:id="rId16"/>
    <p:sldId id="262" r:id="rId17"/>
    <p:sldId id="281" r:id="rId18"/>
    <p:sldId id="277" r:id="rId19"/>
    <p:sldId id="261" r:id="rId20"/>
    <p:sldId id="280" r:id="rId21"/>
    <p:sldId id="275" r:id="rId22"/>
    <p:sldId id="270"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2" autoAdjust="0"/>
    <p:restoredTop sz="94660"/>
  </p:normalViewPr>
  <p:slideViewPr>
    <p:cSldViewPr snapToGrid="0">
      <p:cViewPr varScale="1">
        <p:scale>
          <a:sx n="80" d="100"/>
          <a:sy n="80" d="100"/>
        </p:scale>
        <p:origin x="61" y="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B2A6C-2B6E-4256-BF12-374DEC64DCFF}"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150340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B2A6C-2B6E-4256-BF12-374DEC64DCFF}"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91318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B2A6C-2B6E-4256-BF12-374DEC64DCFF}"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3330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B2A6C-2B6E-4256-BF12-374DEC64DCFF}"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235223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1B2A6C-2B6E-4256-BF12-374DEC64DCFF}"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191759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B2A6C-2B6E-4256-BF12-374DEC64DCFF}"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331090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B2A6C-2B6E-4256-BF12-374DEC64DCFF}"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137830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B2A6C-2B6E-4256-BF12-374DEC64DCFF}"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391589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2A6C-2B6E-4256-BF12-374DEC64DCFF}" type="datetimeFigureOut">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394992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1B2A6C-2B6E-4256-BF12-374DEC64DCFF}"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10149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1B2A6C-2B6E-4256-BF12-374DEC64DCFF}"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250BD-B441-4528-9AFA-0297B5D73561}" type="slidenum">
              <a:rPr lang="en-US" smtClean="0"/>
              <a:t>‹#›</a:t>
            </a:fld>
            <a:endParaRPr lang="en-US"/>
          </a:p>
        </p:txBody>
      </p:sp>
    </p:spTree>
    <p:extLst>
      <p:ext uri="{BB962C8B-B14F-4D97-AF65-F5344CB8AC3E}">
        <p14:creationId xmlns:p14="http://schemas.microsoft.com/office/powerpoint/2010/main" val="240867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B2A6C-2B6E-4256-BF12-374DEC64DCFF}" type="datetimeFigureOut">
              <a:rPr lang="en-US" smtClean="0"/>
              <a:t>8/2/2017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250BD-B441-4528-9AFA-0297B5D73561}" type="slidenum">
              <a:rPr lang="en-US" smtClean="0"/>
              <a:t>‹#›</a:t>
            </a:fld>
            <a:endParaRPr lang="en-US"/>
          </a:p>
        </p:txBody>
      </p:sp>
    </p:spTree>
    <p:extLst>
      <p:ext uri="{BB962C8B-B14F-4D97-AF65-F5344CB8AC3E}">
        <p14:creationId xmlns:p14="http://schemas.microsoft.com/office/powerpoint/2010/main" val="133849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hhe.com/biosci/esp/2001_gbio/folder_structure/ce/m6/s5/"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hhe.com/biosci/esp/2001_gbio/folder_structure/ce/m6/s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6309"/>
            <a:ext cx="9144000" cy="2088292"/>
          </a:xfrm>
        </p:spPr>
        <p:txBody>
          <a:bodyPr/>
          <a:lstStyle/>
          <a:p>
            <a:r>
              <a:rPr lang="en-US" dirty="0" smtClean="0"/>
              <a:t>Climate Change Effects on Agriculture</a:t>
            </a:r>
            <a:endParaRPr lang="en-US" dirty="0"/>
          </a:p>
        </p:txBody>
      </p:sp>
      <p:sp>
        <p:nvSpPr>
          <p:cNvPr id="3" name="Subtitle 2"/>
          <p:cNvSpPr>
            <a:spLocks noGrp="1"/>
          </p:cNvSpPr>
          <p:nvPr>
            <p:ph type="subTitle" idx="1"/>
          </p:nvPr>
        </p:nvSpPr>
        <p:spPr>
          <a:xfrm>
            <a:off x="1524000" y="3447535"/>
            <a:ext cx="9144000" cy="3311611"/>
          </a:xfrm>
        </p:spPr>
        <p:txBody>
          <a:bodyPr>
            <a:normAutofit fontScale="92500" lnSpcReduction="10000"/>
          </a:bodyPr>
          <a:lstStyle/>
          <a:p>
            <a:r>
              <a:rPr lang="en-US" dirty="0"/>
              <a:t>Edward P. Richards, JD, MPH</a:t>
            </a:r>
          </a:p>
          <a:p>
            <a:r>
              <a:rPr lang="en-US" dirty="0"/>
              <a:t>Director, </a:t>
            </a:r>
            <a:r>
              <a:rPr lang="en-US" dirty="0" smtClean="0"/>
              <a:t>Climate Change Law and Policy Project</a:t>
            </a:r>
            <a:endParaRPr lang="en-US" dirty="0"/>
          </a:p>
          <a:p>
            <a:r>
              <a:rPr lang="en-US" dirty="0"/>
              <a:t>Clarence W. Edwards Professor of Law</a:t>
            </a:r>
          </a:p>
          <a:p>
            <a:r>
              <a:rPr lang="en-US" dirty="0"/>
              <a:t>LSU Law School</a:t>
            </a:r>
          </a:p>
          <a:p>
            <a:r>
              <a:rPr lang="en-US" dirty="0" smtClean="0"/>
              <a:t>richards@lsu.edu</a:t>
            </a:r>
            <a:endParaRPr lang="en-US" dirty="0"/>
          </a:p>
          <a:p>
            <a:r>
              <a:rPr lang="en-US" dirty="0"/>
              <a:t>http://biotech.law.lsu.edu</a:t>
            </a:r>
          </a:p>
          <a:p>
            <a:r>
              <a:rPr lang="en-US" dirty="0"/>
              <a:t>http://sites.law.lsu.edu/coast/</a:t>
            </a:r>
          </a:p>
          <a:p>
            <a:r>
              <a:rPr lang="en-US" dirty="0"/>
              <a:t>http://ssrn.com/author=222637</a:t>
            </a:r>
          </a:p>
          <a:p>
            <a:endParaRPr lang="en-US" dirty="0"/>
          </a:p>
        </p:txBody>
      </p:sp>
    </p:spTree>
    <p:extLst>
      <p:ext uri="{BB962C8B-B14F-4D97-AF65-F5344CB8AC3E}">
        <p14:creationId xmlns:p14="http://schemas.microsoft.com/office/powerpoint/2010/main" val="182457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Temperature on Plant Productivity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9094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4803" y="1350120"/>
            <a:ext cx="8501488" cy="5211033"/>
          </a:xfrm>
          <a:prstGeom prst="rect">
            <a:avLst/>
          </a:prstGeom>
        </p:spPr>
      </p:pic>
      <p:sp>
        <p:nvSpPr>
          <p:cNvPr id="7" name="TextBox 6"/>
          <p:cNvSpPr txBox="1"/>
          <p:nvPr/>
        </p:nvSpPr>
        <p:spPr>
          <a:xfrm>
            <a:off x="2159000" y="6032500"/>
            <a:ext cx="7620000" cy="254000"/>
          </a:xfrm>
          <a:prstGeom prst="rect">
            <a:avLst/>
          </a:prstGeom>
        </p:spPr>
        <p:txBody>
          <a:bodyPr/>
          <a:lstStyle/>
          <a:p>
            <a:r>
              <a:rPr lang="en-US" sz="1000">
                <a:latin typeface="Arial"/>
              </a:rPr>
              <a:t>http://dx.doi.org/10.1016/j.wace.2015.08.001</a:t>
            </a:r>
          </a:p>
        </p:txBody>
      </p:sp>
      <p:sp>
        <p:nvSpPr>
          <p:cNvPr id="3" name="TextBox 2"/>
          <p:cNvSpPr txBox="1"/>
          <p:nvPr/>
        </p:nvSpPr>
        <p:spPr>
          <a:xfrm>
            <a:off x="1423764" y="306846"/>
            <a:ext cx="9272875" cy="584775"/>
          </a:xfrm>
          <a:prstGeom prst="rect">
            <a:avLst/>
          </a:prstGeom>
          <a:noFill/>
        </p:spPr>
        <p:txBody>
          <a:bodyPr wrap="square" rtlCol="0">
            <a:spAutoFit/>
          </a:bodyPr>
          <a:lstStyle/>
          <a:p>
            <a:pPr algn="ctr"/>
            <a:r>
              <a:rPr lang="en-US" sz="3200" dirty="0" smtClean="0"/>
              <a:t>Broccoli (C3) v Maize (C4) With Increasing Temperature</a:t>
            </a:r>
            <a:endParaRPr lang="en-US" sz="3200" dirty="0"/>
          </a:p>
        </p:txBody>
      </p:sp>
    </p:spTree>
    <p:extLst>
      <p:ext uri="{BB962C8B-B14F-4D97-AF65-F5344CB8AC3E}">
        <p14:creationId xmlns:p14="http://schemas.microsoft.com/office/powerpoint/2010/main" val="357628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8287" y="210393"/>
            <a:ext cx="9115425" cy="6562641"/>
          </a:xfrm>
          <a:prstGeom prst="rect">
            <a:avLst/>
          </a:prstGeom>
        </p:spPr>
      </p:pic>
    </p:spTree>
    <p:extLst>
      <p:ext uri="{BB962C8B-B14F-4D97-AF65-F5344CB8AC3E}">
        <p14:creationId xmlns:p14="http://schemas.microsoft.com/office/powerpoint/2010/main" val="95409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773" y="401595"/>
            <a:ext cx="10639167" cy="584775"/>
          </a:xfrm>
          <a:prstGeom prst="rect">
            <a:avLst/>
          </a:prstGeom>
          <a:noFill/>
        </p:spPr>
        <p:txBody>
          <a:bodyPr wrap="square" rtlCol="0">
            <a:spAutoFit/>
          </a:bodyPr>
          <a:lstStyle/>
          <a:p>
            <a:pPr algn="ctr"/>
            <a:r>
              <a:rPr lang="en-US" sz="3200" dirty="0" smtClean="0"/>
              <a:t>Effect of CO2 and Temperature on C3 and C4 Plants</a:t>
            </a:r>
            <a:endParaRPr lang="en-US" sz="3200" dirty="0"/>
          </a:p>
        </p:txBody>
      </p:sp>
      <p:pic>
        <p:nvPicPr>
          <p:cNvPr id="2052" name="Picture 4" descr="http://4.bp.blogspot.com/-8Cclypw_TjI/UTE_YjPAzQI/AAAAAAAAAv4/b3D6zFmEi-4/s1600/C3C4Photosynthesis.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630" y="965873"/>
            <a:ext cx="8364019" cy="589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6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494" y="870196"/>
            <a:ext cx="7514767" cy="4783020"/>
          </a:xfrm>
          <a:prstGeom prst="rect">
            <a:avLst/>
          </a:prstGeom>
        </p:spPr>
      </p:pic>
      <p:sp>
        <p:nvSpPr>
          <p:cNvPr id="4" name="TextBox 3"/>
          <p:cNvSpPr txBox="1"/>
          <p:nvPr/>
        </p:nvSpPr>
        <p:spPr>
          <a:xfrm>
            <a:off x="849664" y="202301"/>
            <a:ext cx="10730039" cy="461665"/>
          </a:xfrm>
          <a:prstGeom prst="rect">
            <a:avLst/>
          </a:prstGeom>
          <a:noFill/>
        </p:spPr>
        <p:txBody>
          <a:bodyPr wrap="square" rtlCol="0">
            <a:spAutoFit/>
          </a:bodyPr>
          <a:lstStyle/>
          <a:p>
            <a:pPr algn="ctr"/>
            <a:r>
              <a:rPr lang="en-US" sz="2400" b="1" dirty="0" smtClean="0"/>
              <a:t>Effect of CO2 on Crop Water Productivity (biomass per unit water)</a:t>
            </a:r>
            <a:endParaRPr lang="en-US" sz="2400" b="1" dirty="0"/>
          </a:p>
        </p:txBody>
      </p:sp>
      <p:sp>
        <p:nvSpPr>
          <p:cNvPr id="2" name="TextBox 1"/>
          <p:cNvSpPr txBox="1"/>
          <p:nvPr/>
        </p:nvSpPr>
        <p:spPr>
          <a:xfrm>
            <a:off x="290384" y="5684108"/>
            <a:ext cx="11467070" cy="923330"/>
          </a:xfrm>
          <a:prstGeom prst="rect">
            <a:avLst/>
          </a:prstGeom>
          <a:noFill/>
        </p:spPr>
        <p:txBody>
          <a:bodyPr wrap="square" rtlCol="0">
            <a:spAutoFit/>
          </a:bodyPr>
          <a:lstStyle/>
          <a:p>
            <a:r>
              <a:rPr lang="en-US" dirty="0"/>
              <a:t>Figure 4 | Global average CWP (%) relative to 2000 simulated under RCP 8.5 for each GGCM driven by five </a:t>
            </a:r>
            <a:r>
              <a:rPr lang="en-US" dirty="0" err="1"/>
              <a:t>diferent</a:t>
            </a:r>
            <a:r>
              <a:rPr lang="en-US" dirty="0"/>
              <a:t> GCMs. Solid lines show median CWP under both climate change and CO2efects, whereas dashed lines show median CWP under climate change </a:t>
            </a:r>
            <a:r>
              <a:rPr lang="en-US" dirty="0" smtClean="0"/>
              <a:t>effects </a:t>
            </a:r>
            <a:r>
              <a:rPr lang="en-US" dirty="0"/>
              <a:t>only—that is, with constant [CO2].</a:t>
            </a:r>
          </a:p>
        </p:txBody>
      </p:sp>
      <p:sp>
        <p:nvSpPr>
          <p:cNvPr id="5" name="TextBox 4"/>
          <p:cNvSpPr txBox="1"/>
          <p:nvPr/>
        </p:nvSpPr>
        <p:spPr>
          <a:xfrm>
            <a:off x="214792" y="1307162"/>
            <a:ext cx="1877895" cy="2677656"/>
          </a:xfrm>
          <a:prstGeom prst="rect">
            <a:avLst/>
          </a:prstGeom>
          <a:noFill/>
        </p:spPr>
        <p:txBody>
          <a:bodyPr wrap="square" rtlCol="0">
            <a:spAutoFit/>
          </a:bodyPr>
          <a:lstStyle/>
          <a:p>
            <a:r>
              <a:rPr lang="en-US" sz="2400" dirty="0" smtClean="0"/>
              <a:t>Solid Lines – </a:t>
            </a:r>
            <a:r>
              <a:rPr lang="en-US" sz="2400" dirty="0" err="1" smtClean="0"/>
              <a:t>Inceasing</a:t>
            </a:r>
            <a:r>
              <a:rPr lang="en-US" sz="2400" dirty="0" smtClean="0"/>
              <a:t> CO2</a:t>
            </a:r>
          </a:p>
          <a:p>
            <a:endParaRPr lang="en-US" sz="2400" dirty="0"/>
          </a:p>
          <a:p>
            <a:r>
              <a:rPr lang="en-US" sz="2400" dirty="0" smtClean="0"/>
              <a:t>Dashed Lines – Constant CP2</a:t>
            </a:r>
            <a:endParaRPr lang="en-US" sz="2400" dirty="0"/>
          </a:p>
        </p:txBody>
      </p:sp>
    </p:spTree>
    <p:extLst>
      <p:ext uri="{BB962C8B-B14F-4D97-AF65-F5344CB8AC3E}">
        <p14:creationId xmlns:p14="http://schemas.microsoft.com/office/powerpoint/2010/main" val="77817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80" y="1110632"/>
            <a:ext cx="10058400" cy="5358809"/>
          </a:xfrm>
          <a:prstGeom prst="rect">
            <a:avLst/>
          </a:prstGeom>
        </p:spPr>
      </p:pic>
      <p:sp>
        <p:nvSpPr>
          <p:cNvPr id="3" name="TextBox 2"/>
          <p:cNvSpPr txBox="1"/>
          <p:nvPr/>
        </p:nvSpPr>
        <p:spPr>
          <a:xfrm>
            <a:off x="1432290" y="307497"/>
            <a:ext cx="9556694" cy="584775"/>
          </a:xfrm>
          <a:prstGeom prst="rect">
            <a:avLst/>
          </a:prstGeom>
          <a:noFill/>
        </p:spPr>
        <p:txBody>
          <a:bodyPr wrap="square" rtlCol="0">
            <a:spAutoFit/>
          </a:bodyPr>
          <a:lstStyle/>
          <a:p>
            <a:pPr algn="ctr"/>
            <a:r>
              <a:rPr lang="en-US" sz="3200" b="1" dirty="0" smtClean="0"/>
              <a:t>Effect of Increased CO2 on Nutrients in Foods</a:t>
            </a:r>
            <a:endParaRPr lang="en-US" sz="3200" b="1" dirty="0"/>
          </a:p>
        </p:txBody>
      </p:sp>
    </p:spTree>
    <p:extLst>
      <p:ext uri="{BB962C8B-B14F-4D97-AF65-F5344CB8AC3E}">
        <p14:creationId xmlns:p14="http://schemas.microsoft.com/office/powerpoint/2010/main" val="85447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414" y="451552"/>
            <a:ext cx="7274740" cy="6085529"/>
          </a:xfrm>
          <a:prstGeom prst="rect">
            <a:avLst/>
          </a:prstGeom>
        </p:spPr>
      </p:pic>
    </p:spTree>
    <p:extLst>
      <p:ext uri="{BB962C8B-B14F-4D97-AF65-F5344CB8AC3E}">
        <p14:creationId xmlns:p14="http://schemas.microsoft.com/office/powerpoint/2010/main" val="82234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With Climate Change?</a:t>
            </a:r>
            <a:endParaRPr lang="en-US" dirty="0"/>
          </a:p>
        </p:txBody>
      </p:sp>
      <p:sp>
        <p:nvSpPr>
          <p:cNvPr id="3" name="Content Placeholder 2"/>
          <p:cNvSpPr>
            <a:spLocks noGrp="1"/>
          </p:cNvSpPr>
          <p:nvPr>
            <p:ph idx="1"/>
          </p:nvPr>
        </p:nvSpPr>
        <p:spPr/>
        <p:txBody>
          <a:bodyPr/>
          <a:lstStyle/>
          <a:p>
            <a:r>
              <a:rPr lang="en-US" dirty="0" smtClean="0"/>
              <a:t>Not water limited</a:t>
            </a:r>
          </a:p>
          <a:p>
            <a:pPr lvl="1"/>
            <a:r>
              <a:rPr lang="en-US" dirty="0" smtClean="0"/>
              <a:t>C3 plant cultivation moves to cooler areas</a:t>
            </a:r>
          </a:p>
          <a:p>
            <a:pPr lvl="1"/>
            <a:r>
              <a:rPr lang="en-US" dirty="0" smtClean="0"/>
              <a:t>C4 plant cultivation will do better in many places and will expand north.</a:t>
            </a:r>
          </a:p>
          <a:p>
            <a:r>
              <a:rPr lang="en-US" dirty="0" smtClean="0"/>
              <a:t>Water limited</a:t>
            </a:r>
          </a:p>
          <a:p>
            <a:pPr lvl="1"/>
            <a:r>
              <a:rPr lang="en-US" dirty="0" smtClean="0"/>
              <a:t>C3 plants need even cooler areas and may not survive</a:t>
            </a:r>
          </a:p>
          <a:p>
            <a:pPr lvl="1"/>
            <a:r>
              <a:rPr lang="en-US" dirty="0" smtClean="0"/>
              <a:t>C4 plants do less well</a:t>
            </a:r>
          </a:p>
          <a:p>
            <a:r>
              <a:rPr lang="en-US" dirty="0" smtClean="0"/>
              <a:t>With increased CO2</a:t>
            </a:r>
          </a:p>
          <a:p>
            <a:pPr lvl="1"/>
            <a:r>
              <a:rPr lang="en-US" dirty="0" smtClean="0"/>
              <a:t>Both do better, but can become water limited.</a:t>
            </a:r>
            <a:endParaRPr lang="en-US" dirty="0"/>
          </a:p>
        </p:txBody>
      </p:sp>
    </p:spTree>
    <p:extLst>
      <p:ext uri="{BB962C8B-B14F-4D97-AF65-F5344CB8AC3E}">
        <p14:creationId xmlns:p14="http://schemas.microsoft.com/office/powerpoint/2010/main" val="26787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and Losers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130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457" y="177727"/>
            <a:ext cx="8529005" cy="6291629"/>
          </a:xfrm>
          <a:prstGeom prst="rect">
            <a:avLst/>
          </a:prstGeom>
        </p:spPr>
      </p:pic>
    </p:spTree>
    <p:extLst>
      <p:ext uri="{BB962C8B-B14F-4D97-AF65-F5344CB8AC3E}">
        <p14:creationId xmlns:p14="http://schemas.microsoft.com/office/powerpoint/2010/main" val="38530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Am I Talking about Plant Physiology?</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00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Agriculture will Change</a:t>
            </a:r>
            <a:endParaRPr lang="en-US" dirty="0"/>
          </a:p>
        </p:txBody>
      </p:sp>
      <p:sp>
        <p:nvSpPr>
          <p:cNvPr id="5" name="Content Placeholder 4"/>
          <p:cNvSpPr>
            <a:spLocks noGrp="1"/>
          </p:cNvSpPr>
          <p:nvPr>
            <p:ph idx="1"/>
          </p:nvPr>
        </p:nvSpPr>
        <p:spPr/>
        <p:txBody>
          <a:bodyPr/>
          <a:lstStyle/>
          <a:p>
            <a:r>
              <a:rPr lang="en-US" dirty="0" smtClean="0"/>
              <a:t>Crops will need to be adapted and new crops planted</a:t>
            </a:r>
          </a:p>
          <a:p>
            <a:r>
              <a:rPr lang="en-US" dirty="0" smtClean="0"/>
              <a:t>Growing areas will shift with temperature and rainfall</a:t>
            </a:r>
          </a:p>
          <a:p>
            <a:r>
              <a:rPr lang="en-US" dirty="0" smtClean="0"/>
              <a:t>Cultural patterns will be difficult to change</a:t>
            </a:r>
          </a:p>
          <a:p>
            <a:r>
              <a:rPr lang="en-US" dirty="0" smtClean="0"/>
              <a:t>State boundaries and property rights will prevent farmers from following </a:t>
            </a:r>
            <a:r>
              <a:rPr lang="en-US" dirty="0" smtClean="0"/>
              <a:t>growing zones.</a:t>
            </a:r>
            <a:endParaRPr lang="en-US" dirty="0" smtClean="0"/>
          </a:p>
          <a:p>
            <a:r>
              <a:rPr lang="en-US" dirty="0" smtClean="0"/>
              <a:t>There will be massive problems in food </a:t>
            </a:r>
            <a:r>
              <a:rPr lang="en-US" dirty="0" err="1" smtClean="0"/>
              <a:t>maldistribution</a:t>
            </a:r>
            <a:r>
              <a:rPr lang="en-US" dirty="0" smtClean="0"/>
              <a:t>, even though there may enough land that can grow food.</a:t>
            </a:r>
            <a:endParaRPr lang="en-US" dirty="0"/>
          </a:p>
        </p:txBody>
      </p:sp>
    </p:spTree>
    <p:extLst>
      <p:ext uri="{BB962C8B-B14F-4D97-AF65-F5344CB8AC3E}">
        <p14:creationId xmlns:p14="http://schemas.microsoft.com/office/powerpoint/2010/main" val="20415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Insecurity in the Middle East and National Security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059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27612" y="248756"/>
            <a:ext cx="6166130" cy="6321177"/>
          </a:xfrm>
          <a:prstGeom prst="rect">
            <a:avLst/>
          </a:prstGeom>
        </p:spPr>
      </p:pic>
    </p:spTree>
    <p:extLst>
      <p:ext uri="{BB962C8B-B14F-4D97-AF65-F5344CB8AC3E}">
        <p14:creationId xmlns:p14="http://schemas.microsoft.com/office/powerpoint/2010/main" val="238185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71465" y="0"/>
            <a:ext cx="4572000" cy="6647890"/>
          </a:xfrm>
          <a:prstGeom prst="rect">
            <a:avLst/>
          </a:prstGeom>
        </p:spPr>
      </p:pic>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5" name="TextBox 4"/>
          <p:cNvSpPr txBox="1"/>
          <p:nvPr/>
        </p:nvSpPr>
        <p:spPr>
          <a:xfrm>
            <a:off x="598868" y="708338"/>
            <a:ext cx="4997002" cy="2062103"/>
          </a:xfrm>
          <a:prstGeom prst="rect">
            <a:avLst/>
          </a:prstGeom>
          <a:noFill/>
        </p:spPr>
        <p:txBody>
          <a:bodyPr wrap="square" rtlCol="0">
            <a:spAutoFit/>
          </a:bodyPr>
          <a:lstStyle/>
          <a:p>
            <a:r>
              <a:rPr lang="en-US" sz="3200" dirty="0" smtClean="0"/>
              <a:t>Roots of the Syrian Conflict</a:t>
            </a:r>
          </a:p>
          <a:p>
            <a:endParaRPr lang="en-US" sz="3200" dirty="0"/>
          </a:p>
          <a:p>
            <a:r>
              <a:rPr lang="en-US" sz="3200" dirty="0" smtClean="0"/>
              <a:t>Drought drove farmers into the cities.</a:t>
            </a:r>
            <a:endParaRPr lang="en-US" sz="3200" dirty="0"/>
          </a:p>
        </p:txBody>
      </p:sp>
    </p:spTree>
    <p:extLst>
      <p:ext uri="{BB962C8B-B14F-4D97-AF65-F5344CB8AC3E}">
        <p14:creationId xmlns:p14="http://schemas.microsoft.com/office/powerpoint/2010/main" val="154954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Plants Need?</a:t>
            </a:r>
            <a:endParaRPr lang="en-US" dirty="0"/>
          </a:p>
        </p:txBody>
      </p:sp>
      <p:sp>
        <p:nvSpPr>
          <p:cNvPr id="3" name="Content Placeholder 2"/>
          <p:cNvSpPr>
            <a:spLocks noGrp="1"/>
          </p:cNvSpPr>
          <p:nvPr>
            <p:ph idx="1"/>
          </p:nvPr>
        </p:nvSpPr>
        <p:spPr/>
        <p:txBody>
          <a:bodyPr/>
          <a:lstStyle/>
          <a:p>
            <a:r>
              <a:rPr lang="en-US" dirty="0" smtClean="0"/>
              <a:t>Light</a:t>
            </a:r>
          </a:p>
          <a:p>
            <a:r>
              <a:rPr lang="en-US" dirty="0" smtClean="0"/>
              <a:t>CO2 and O2</a:t>
            </a:r>
          </a:p>
          <a:p>
            <a:r>
              <a:rPr lang="en-US" dirty="0" smtClean="0"/>
              <a:t>Water</a:t>
            </a:r>
          </a:p>
          <a:p>
            <a:r>
              <a:rPr lang="en-US" dirty="0" smtClean="0"/>
              <a:t>Temperature</a:t>
            </a:r>
          </a:p>
          <a:p>
            <a:r>
              <a:rPr lang="en-US" dirty="0" smtClean="0"/>
              <a:t>Nutrients – Nitrogen, Phosphorus, Calcium, etc.</a:t>
            </a:r>
          </a:p>
          <a:p>
            <a:r>
              <a:rPr lang="en-US" dirty="0" smtClean="0"/>
              <a:t>Micro Nutrients – Iron, Magnesium, Selenium</a:t>
            </a:r>
          </a:p>
          <a:p>
            <a:r>
              <a:rPr lang="en-US" dirty="0" smtClean="0"/>
              <a:t>Climate affects the first 4</a:t>
            </a:r>
            <a:endParaRPr lang="en-US" dirty="0"/>
          </a:p>
        </p:txBody>
      </p:sp>
    </p:spTree>
    <p:extLst>
      <p:ext uri="{BB962C8B-B14F-4D97-AF65-F5344CB8AC3E}">
        <p14:creationId xmlns:p14="http://schemas.microsoft.com/office/powerpoint/2010/main" val="427121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Plants – Cool, Moist</a:t>
            </a:r>
            <a:endParaRPr lang="en-US" dirty="0"/>
          </a:p>
        </p:txBody>
      </p:sp>
      <p:sp>
        <p:nvSpPr>
          <p:cNvPr id="3" name="Content Placeholder 2"/>
          <p:cNvSpPr>
            <a:spLocks noGrp="1"/>
          </p:cNvSpPr>
          <p:nvPr>
            <p:ph idx="1"/>
          </p:nvPr>
        </p:nvSpPr>
        <p:spPr>
          <a:xfrm>
            <a:off x="838200" y="1825625"/>
            <a:ext cx="10515600" cy="4704050"/>
          </a:xfrm>
        </p:spPr>
        <p:txBody>
          <a:bodyPr>
            <a:normAutofit/>
          </a:bodyPr>
          <a:lstStyle/>
          <a:p>
            <a:pPr lvl="0"/>
            <a:r>
              <a:rPr lang="en-US" dirty="0" smtClean="0"/>
              <a:t>Most </a:t>
            </a:r>
            <a:r>
              <a:rPr lang="en-US" dirty="0"/>
              <a:t>plants are considered “</a:t>
            </a:r>
            <a:r>
              <a:rPr lang="en-US" u="sng" dirty="0"/>
              <a:t>C3 Plants</a:t>
            </a:r>
            <a:r>
              <a:rPr lang="en-US" dirty="0"/>
              <a:t>”.  </a:t>
            </a:r>
          </a:p>
          <a:p>
            <a:pPr lvl="1"/>
            <a:r>
              <a:rPr lang="en-US" dirty="0"/>
              <a:t>“C3” refers to the fact that two 3-carbon molecules are produced during the Calvin Cycle. </a:t>
            </a:r>
          </a:p>
          <a:p>
            <a:pPr lvl="1"/>
            <a:r>
              <a:rPr lang="en-US" dirty="0"/>
              <a:t>About 85% of plants are C3 plants, including most cereal grains such as wheat, rice, soybeans, and oats.  </a:t>
            </a:r>
            <a:r>
              <a:rPr lang="en-US" dirty="0" smtClean="0"/>
              <a:t/>
            </a:r>
            <a:br>
              <a:rPr lang="en-US" dirty="0" smtClean="0"/>
            </a:br>
            <a:endParaRPr lang="en-US" dirty="0"/>
          </a:p>
          <a:p>
            <a:pPr lvl="0"/>
            <a:r>
              <a:rPr lang="en-US" dirty="0"/>
              <a:t>While most plants are C3 plants, these kinds of plants have a major </a:t>
            </a:r>
            <a:r>
              <a:rPr lang="en-US" dirty="0" smtClean="0"/>
              <a:t>disadvantage.</a:t>
            </a:r>
          </a:p>
          <a:p>
            <a:pPr lvl="1"/>
            <a:r>
              <a:rPr lang="en-US" dirty="0"/>
              <a:t>I</a:t>
            </a:r>
            <a:r>
              <a:rPr lang="en-US" dirty="0" smtClean="0"/>
              <a:t>n </a:t>
            </a:r>
            <a:r>
              <a:rPr lang="en-US" dirty="0"/>
              <a:t>hot, dry conditions </a:t>
            </a:r>
            <a:r>
              <a:rPr lang="en-US" dirty="0" smtClean="0"/>
              <a:t>the </a:t>
            </a:r>
            <a:r>
              <a:rPr lang="en-US" dirty="0"/>
              <a:t>rate of photosynthesis of these plants will slow or </a:t>
            </a:r>
            <a:r>
              <a:rPr lang="en-US" dirty="0" smtClean="0"/>
              <a:t>stop as plants cut off their supply of CO</a:t>
            </a:r>
            <a:r>
              <a:rPr lang="en-US" baseline="-25000" dirty="0" smtClean="0"/>
              <a:t>2 </a:t>
            </a:r>
            <a:r>
              <a:rPr lang="en-US" dirty="0" smtClean="0"/>
              <a:t>by closing their stomata.</a:t>
            </a:r>
          </a:p>
          <a:p>
            <a:pPr lvl="1"/>
            <a:r>
              <a:rPr lang="en-US" dirty="0" smtClean="0"/>
              <a:t>If C3 plants do not close their stomata, they risk losing too much water.   </a:t>
            </a:r>
          </a:p>
        </p:txBody>
      </p:sp>
    </p:spTree>
    <p:extLst>
      <p:ext uri="{BB962C8B-B14F-4D97-AF65-F5344CB8AC3E}">
        <p14:creationId xmlns:p14="http://schemas.microsoft.com/office/powerpoint/2010/main" val="293677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Plants in Hot Weather</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Rates of photosynthesis in C3 plants will decrease in hot weather because of two </a:t>
            </a:r>
            <a:r>
              <a:rPr lang="en-US" dirty="0"/>
              <a:t>reasons.</a:t>
            </a:r>
          </a:p>
          <a:p>
            <a:pPr lvl="1"/>
            <a:r>
              <a:rPr lang="en-US" dirty="0"/>
              <a:t>First, if </a:t>
            </a:r>
            <a:r>
              <a:rPr lang="en-US" dirty="0" smtClean="0"/>
              <a:t>a </a:t>
            </a:r>
            <a:r>
              <a:rPr lang="en-US" dirty="0"/>
              <a:t>plant is losing water, it will close its </a:t>
            </a:r>
            <a:r>
              <a:rPr lang="en-US" dirty="0" smtClean="0"/>
              <a:t>stomata.</a:t>
            </a:r>
          </a:p>
          <a:p>
            <a:pPr lvl="2"/>
            <a:r>
              <a:rPr lang="en-US" dirty="0" smtClean="0"/>
              <a:t>With its stomata closed, a plant </a:t>
            </a:r>
            <a:br>
              <a:rPr lang="en-US" dirty="0" smtClean="0"/>
            </a:br>
            <a:r>
              <a:rPr lang="en-US" dirty="0" smtClean="0"/>
              <a:t>cannot absorb </a:t>
            </a:r>
            <a:r>
              <a:rPr lang="en-US" dirty="0"/>
              <a:t>CO</a:t>
            </a:r>
            <a:r>
              <a:rPr lang="en-US" baseline="-25000" dirty="0"/>
              <a:t>2</a:t>
            </a:r>
            <a:r>
              <a:rPr lang="en-US" dirty="0"/>
              <a:t>.</a:t>
            </a:r>
          </a:p>
          <a:p>
            <a:pPr lvl="1"/>
            <a:r>
              <a:rPr lang="en-US" dirty="0" smtClean="0"/>
              <a:t>Secondly, when </a:t>
            </a:r>
            <a:r>
              <a:rPr lang="en-US" dirty="0"/>
              <a:t>CO</a:t>
            </a:r>
            <a:r>
              <a:rPr lang="en-US" baseline="-25000" dirty="0"/>
              <a:t>2</a:t>
            </a:r>
            <a:r>
              <a:rPr lang="en-US" dirty="0"/>
              <a:t> concentrations </a:t>
            </a:r>
            <a:r>
              <a:rPr lang="en-US" dirty="0" smtClean="0"/>
              <a:t/>
            </a:r>
            <a:br>
              <a:rPr lang="en-US" dirty="0" smtClean="0"/>
            </a:br>
            <a:r>
              <a:rPr lang="en-US" dirty="0" smtClean="0"/>
              <a:t>in the plant cells drop </a:t>
            </a:r>
            <a:r>
              <a:rPr lang="en-US" dirty="0"/>
              <a:t>below 50 </a:t>
            </a:r>
            <a:r>
              <a:rPr lang="en-US" dirty="0" smtClean="0"/>
              <a:t/>
            </a:r>
            <a:br>
              <a:rPr lang="en-US" dirty="0" smtClean="0"/>
            </a:br>
            <a:r>
              <a:rPr lang="en-US" dirty="0" smtClean="0"/>
              <a:t>ppm</a:t>
            </a:r>
            <a:r>
              <a:rPr lang="en-US" dirty="0"/>
              <a:t>, </a:t>
            </a:r>
            <a:r>
              <a:rPr lang="en-US" dirty="0" smtClean="0"/>
              <a:t>the </a:t>
            </a:r>
            <a:r>
              <a:rPr lang="en-US" dirty="0"/>
              <a:t>plant starts grabbing </a:t>
            </a:r>
            <a:r>
              <a:rPr lang="en-US" dirty="0" smtClean="0"/>
              <a:t/>
            </a:r>
            <a:br>
              <a:rPr lang="en-US" dirty="0" smtClean="0"/>
            </a:br>
            <a:r>
              <a:rPr lang="en-US" dirty="0" smtClean="0"/>
              <a:t>oxygen instead </a:t>
            </a:r>
            <a:r>
              <a:rPr lang="en-US" dirty="0"/>
              <a:t>of CO</a:t>
            </a:r>
            <a:r>
              <a:rPr lang="en-US" baseline="-25000" dirty="0"/>
              <a:t>2</a:t>
            </a:r>
            <a:r>
              <a:rPr lang="en-US" baseline="-25000" dirty="0" smtClean="0"/>
              <a:t>.</a:t>
            </a:r>
            <a:br>
              <a:rPr lang="en-US" baseline="-25000" dirty="0" smtClean="0"/>
            </a:br>
            <a:endParaRPr lang="en-US" baseline="-25000" dirty="0"/>
          </a:p>
          <a:p>
            <a:r>
              <a:rPr lang="en-US" dirty="0"/>
              <a:t>An enzyme called </a:t>
            </a:r>
            <a:r>
              <a:rPr lang="en-US" u="sng" dirty="0"/>
              <a:t>Rubisco</a:t>
            </a:r>
            <a:r>
              <a:rPr lang="en-US" dirty="0"/>
              <a:t> normally takes CO</a:t>
            </a:r>
            <a:r>
              <a:rPr lang="en-US" baseline="-25000" dirty="0"/>
              <a:t>2</a:t>
            </a:r>
            <a:r>
              <a:rPr lang="en-US" dirty="0"/>
              <a:t> from the air and joins it to </a:t>
            </a:r>
            <a:r>
              <a:rPr lang="en-US" dirty="0" err="1"/>
              <a:t>RuBP</a:t>
            </a:r>
            <a:r>
              <a:rPr lang="en-US" dirty="0"/>
              <a:t>.</a:t>
            </a:r>
          </a:p>
          <a:p>
            <a:pPr lvl="1"/>
            <a:r>
              <a:rPr lang="en-US" dirty="0"/>
              <a:t>However, in low CO</a:t>
            </a:r>
            <a:r>
              <a:rPr lang="en-US" baseline="-25000" dirty="0"/>
              <a:t>2 </a:t>
            </a:r>
            <a:r>
              <a:rPr lang="en-US" dirty="0"/>
              <a:t>conditions, </a:t>
            </a:r>
            <a:r>
              <a:rPr lang="en-US" dirty="0" smtClean="0"/>
              <a:t>the Rubisco </a:t>
            </a:r>
            <a:r>
              <a:rPr lang="en-US" dirty="0"/>
              <a:t>grabs oxygen instead of CO</a:t>
            </a:r>
            <a:r>
              <a:rPr lang="en-US" baseline="-25000" dirty="0"/>
              <a:t>­2­.</a:t>
            </a:r>
            <a:r>
              <a:rPr lang="en-US" dirty="0"/>
              <a:t> </a:t>
            </a:r>
            <a:endParaRPr lang="en-US" dirty="0" smtClean="0"/>
          </a:p>
          <a:p>
            <a:pPr lvl="1"/>
            <a:r>
              <a:rPr lang="en-US" dirty="0" smtClean="0"/>
              <a:t>When CO</a:t>
            </a:r>
            <a:r>
              <a:rPr lang="en-US" baseline="-25000" dirty="0" smtClean="0"/>
              <a:t>2</a:t>
            </a:r>
            <a:r>
              <a:rPr lang="en-US" dirty="0" smtClean="0"/>
              <a:t> levels inside a plant’s cells are low due to closed </a:t>
            </a:r>
            <a:br>
              <a:rPr lang="en-US" dirty="0" smtClean="0"/>
            </a:br>
            <a:r>
              <a:rPr lang="en-US" dirty="0" smtClean="0"/>
              <a:t>stomata, a plant will burn sugar instead of producing it. </a:t>
            </a: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54" t="20505" r="5354" b="11347"/>
          <a:stretch/>
        </p:blipFill>
        <p:spPr>
          <a:xfrm flipH="1">
            <a:off x="7339444" y="2259471"/>
            <a:ext cx="2895601" cy="1657437"/>
          </a:xfrm>
          <a:prstGeom prst="rect">
            <a:avLst/>
          </a:prstGeom>
        </p:spPr>
      </p:pic>
    </p:spTree>
    <p:extLst>
      <p:ext uri="{BB962C8B-B14F-4D97-AF65-F5344CB8AC3E}">
        <p14:creationId xmlns:p14="http://schemas.microsoft.com/office/powerpoint/2010/main" val="419419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Plants – Hot and Drier  </a:t>
            </a:r>
            <a:endParaRPr lang="en-US" dirty="0"/>
          </a:p>
        </p:txBody>
      </p:sp>
      <p:sp>
        <p:nvSpPr>
          <p:cNvPr id="3" name="Content Placeholder 2"/>
          <p:cNvSpPr>
            <a:spLocks noGrp="1"/>
          </p:cNvSpPr>
          <p:nvPr>
            <p:ph idx="1"/>
          </p:nvPr>
        </p:nvSpPr>
        <p:spPr>
          <a:xfrm>
            <a:off x="1760561" y="1526891"/>
            <a:ext cx="8670878" cy="5141668"/>
          </a:xfrm>
        </p:spPr>
        <p:txBody>
          <a:bodyPr>
            <a:normAutofit lnSpcReduction="10000"/>
          </a:bodyPr>
          <a:lstStyle/>
          <a:p>
            <a:r>
              <a:rPr lang="en-US" dirty="0" smtClean="0"/>
              <a:t>Some plants have adapted to avoid low CO</a:t>
            </a:r>
            <a:r>
              <a:rPr lang="en-US" baseline="-25000" dirty="0" smtClean="0"/>
              <a:t>2</a:t>
            </a:r>
            <a:r>
              <a:rPr lang="en-US" dirty="0" smtClean="0"/>
              <a:t> levels that can result when they close their stomata. </a:t>
            </a:r>
          </a:p>
          <a:p>
            <a:pPr lvl="1"/>
            <a:r>
              <a:rPr lang="en-US" dirty="0" smtClean="0"/>
              <a:t>These plants are called </a:t>
            </a:r>
            <a:r>
              <a:rPr lang="en-US" u="sng" dirty="0" smtClean="0"/>
              <a:t>C4 plants</a:t>
            </a:r>
            <a:r>
              <a:rPr lang="en-US" dirty="0" smtClean="0"/>
              <a:t>. </a:t>
            </a:r>
          </a:p>
          <a:p>
            <a:pPr lvl="2"/>
            <a:r>
              <a:rPr lang="en-US" dirty="0" smtClean="0"/>
              <a:t>Examples of C4 plants include corn and sugar cane. </a:t>
            </a:r>
            <a:br>
              <a:rPr lang="en-US" dirty="0" smtClean="0"/>
            </a:br>
            <a:endParaRPr lang="en-US" dirty="0" smtClean="0"/>
          </a:p>
          <a:p>
            <a:r>
              <a:rPr lang="en-US" dirty="0"/>
              <a:t>In </a:t>
            </a:r>
            <a:r>
              <a:rPr lang="en-US" u="sng" dirty="0"/>
              <a:t>C4 plants</a:t>
            </a:r>
            <a:r>
              <a:rPr lang="en-US" dirty="0"/>
              <a:t>, CO</a:t>
            </a:r>
            <a:r>
              <a:rPr lang="en-US" baseline="-25000" dirty="0"/>
              <a:t>2</a:t>
            </a:r>
            <a:r>
              <a:rPr lang="en-US" dirty="0"/>
              <a:t> is absorbed by specialized cells </a:t>
            </a:r>
            <a:r>
              <a:rPr lang="en-US" dirty="0" smtClean="0"/>
              <a:t>with a </a:t>
            </a:r>
            <a:r>
              <a:rPr lang="en-US" dirty="0"/>
              <a:t>thin wall.  </a:t>
            </a:r>
          </a:p>
          <a:p>
            <a:pPr lvl="1"/>
            <a:r>
              <a:rPr lang="en-US" dirty="0"/>
              <a:t>Inside these specialized cells, </a:t>
            </a:r>
            <a:r>
              <a:rPr lang="en-US" dirty="0" smtClean="0"/>
              <a:t>the </a:t>
            </a:r>
            <a:r>
              <a:rPr lang="en-US" dirty="0"/>
              <a:t>C4 plants convert the CO­</a:t>
            </a:r>
            <a:r>
              <a:rPr lang="en-US" baseline="-25000" dirty="0"/>
              <a:t>2</a:t>
            </a:r>
            <a:r>
              <a:rPr lang="en-US" dirty="0"/>
              <a:t> </a:t>
            </a:r>
            <a:r>
              <a:rPr lang="en-US" dirty="0" smtClean="0"/>
              <a:t/>
            </a:r>
            <a:br>
              <a:rPr lang="en-US" dirty="0" smtClean="0"/>
            </a:br>
            <a:r>
              <a:rPr lang="en-US" dirty="0" smtClean="0"/>
              <a:t>into </a:t>
            </a:r>
            <a:r>
              <a:rPr lang="en-US" dirty="0"/>
              <a:t>malic acid or other </a:t>
            </a:r>
            <a:r>
              <a:rPr lang="en-US" dirty="0" smtClean="0"/>
              <a:t>carbon-</a:t>
            </a:r>
            <a:br>
              <a:rPr lang="en-US" dirty="0" smtClean="0"/>
            </a:br>
            <a:r>
              <a:rPr lang="en-US" dirty="0" smtClean="0"/>
              <a:t>based </a:t>
            </a:r>
            <a:r>
              <a:rPr lang="en-US" dirty="0"/>
              <a:t>molecules.  </a:t>
            </a:r>
          </a:p>
          <a:p>
            <a:pPr lvl="2"/>
            <a:r>
              <a:rPr lang="en-US" dirty="0"/>
              <a:t>This enables the C4 plant </a:t>
            </a:r>
            <a:r>
              <a:rPr lang="en-US" dirty="0" smtClean="0"/>
              <a:t/>
            </a:r>
            <a:br>
              <a:rPr lang="en-US" dirty="0" smtClean="0"/>
            </a:br>
            <a:r>
              <a:rPr lang="en-US" dirty="0" smtClean="0"/>
              <a:t>to </a:t>
            </a:r>
            <a:r>
              <a:rPr lang="en-US" dirty="0"/>
              <a:t>store carbon for later use</a:t>
            </a:r>
            <a:r>
              <a:rPr lang="en-US" dirty="0" smtClean="0"/>
              <a:t>.</a:t>
            </a:r>
            <a:br>
              <a:rPr lang="en-US" dirty="0" smtClean="0"/>
            </a:br>
            <a:r>
              <a:rPr lang="en-US" dirty="0" smtClean="0"/>
              <a:t> </a:t>
            </a:r>
            <a:endParaRPr lang="en-US" dirty="0"/>
          </a:p>
          <a:p>
            <a:pPr lvl="1"/>
            <a:r>
              <a:rPr lang="en-US" dirty="0"/>
              <a:t>Malic acid is a 4-carbon </a:t>
            </a:r>
            <a:r>
              <a:rPr lang="en-US" dirty="0" smtClean="0"/>
              <a:t>compound.</a:t>
            </a:r>
          </a:p>
          <a:p>
            <a:pPr lvl="2"/>
            <a:r>
              <a:rPr lang="en-US" dirty="0" smtClean="0"/>
              <a:t>This is </a:t>
            </a:r>
            <a:r>
              <a:rPr lang="en-US" dirty="0"/>
              <a:t>why these plants are known </a:t>
            </a:r>
            <a:r>
              <a:rPr lang="en-US" dirty="0" smtClean="0"/>
              <a:t/>
            </a:r>
            <a:br>
              <a:rPr lang="en-US" dirty="0" smtClean="0"/>
            </a:br>
            <a:r>
              <a:rPr lang="en-US" dirty="0" smtClean="0"/>
              <a:t>as </a:t>
            </a:r>
            <a:r>
              <a:rPr lang="en-US" dirty="0"/>
              <a:t>C4 plants.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2946" b="-909"/>
          <a:stretch/>
        </p:blipFill>
        <p:spPr>
          <a:xfrm>
            <a:off x="7159851" y="4155937"/>
            <a:ext cx="3522004" cy="2558762"/>
          </a:xfrm>
          <a:prstGeom prst="rect">
            <a:avLst/>
          </a:prstGeom>
        </p:spPr>
      </p:pic>
      <p:sp>
        <p:nvSpPr>
          <p:cNvPr id="5" name="Rectangle 4"/>
          <p:cNvSpPr/>
          <p:nvPr/>
        </p:nvSpPr>
        <p:spPr>
          <a:xfrm>
            <a:off x="6842347" y="6668558"/>
            <a:ext cx="1346844" cy="230832"/>
          </a:xfrm>
          <a:prstGeom prst="rect">
            <a:avLst/>
          </a:prstGeom>
        </p:spPr>
        <p:txBody>
          <a:bodyPr wrap="none">
            <a:spAutoFit/>
          </a:bodyPr>
          <a:lstStyle/>
          <a:p>
            <a:r>
              <a:rPr lang="en-US" sz="900" i="1" dirty="0">
                <a:solidFill>
                  <a:srgbClr val="999999"/>
                </a:solidFill>
                <a:hlinkClick r:id="rId3"/>
              </a:rPr>
              <a:t>Source: www.mhhe.com</a:t>
            </a:r>
            <a:r>
              <a:rPr lang="en-US" sz="900" i="1" dirty="0">
                <a:solidFill>
                  <a:srgbClr val="999999"/>
                </a:solidFill>
              </a:rPr>
              <a:t> </a:t>
            </a:r>
            <a:endParaRPr lang="en-US" sz="900" i="1" dirty="0"/>
          </a:p>
        </p:txBody>
      </p:sp>
    </p:spTree>
    <p:extLst>
      <p:ext uri="{BB962C8B-B14F-4D97-AF65-F5344CB8AC3E}">
        <p14:creationId xmlns:p14="http://schemas.microsoft.com/office/powerpoint/2010/main" val="160862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Plants in Dry Conditions</a:t>
            </a:r>
            <a:endParaRPr lang="en-US" dirty="0"/>
          </a:p>
        </p:txBody>
      </p:sp>
      <p:sp>
        <p:nvSpPr>
          <p:cNvPr id="3" name="Content Placeholder 2"/>
          <p:cNvSpPr>
            <a:spLocks noGrp="1"/>
          </p:cNvSpPr>
          <p:nvPr>
            <p:ph idx="1"/>
          </p:nvPr>
        </p:nvSpPr>
        <p:spPr/>
        <p:txBody>
          <a:bodyPr>
            <a:normAutofit/>
          </a:bodyPr>
          <a:lstStyle/>
          <a:p>
            <a:r>
              <a:rPr lang="en-US" dirty="0"/>
              <a:t>Because C4 plants can “store” carbon in the form of malic acid, it also means that C4 plants can close the stomata in their leaves to prevent water loss without affecting the Calvin Cycle.</a:t>
            </a:r>
          </a:p>
          <a:p>
            <a:r>
              <a:rPr lang="en-US" dirty="0" smtClean="0"/>
              <a:t>A C3 plant will stop photosynthesizing in hot, dry weather because it has to close its stomata, cutting off its CO</a:t>
            </a:r>
            <a:r>
              <a:rPr lang="en-US" baseline="-25000" dirty="0" smtClean="0"/>
              <a:t>2</a:t>
            </a:r>
            <a:r>
              <a:rPr lang="en-US" dirty="0" smtClean="0"/>
              <a:t> supply. </a:t>
            </a:r>
          </a:p>
          <a:p>
            <a:r>
              <a:rPr lang="en-US" dirty="0" smtClean="0"/>
              <a:t>A C4 plant will also close its stomata in hot, dry weather, but it can continue to photosynthesize because of its stored malic acid. </a:t>
            </a:r>
            <a:endParaRPr lang="en-US" dirty="0"/>
          </a:p>
          <a:p>
            <a:r>
              <a:rPr lang="en-US" dirty="0"/>
              <a:t>C4 plants often are more efficient in hot dry conditions because they are able to continue to photosynthesize when light levels are </a:t>
            </a:r>
            <a:r>
              <a:rPr lang="en-US" dirty="0" smtClean="0"/>
              <a:t>greatest.</a:t>
            </a:r>
            <a:br>
              <a:rPr lang="en-US" dirty="0" smtClean="0"/>
            </a:br>
            <a:r>
              <a:rPr lang="en-US" dirty="0" smtClean="0"/>
              <a:t> </a:t>
            </a:r>
            <a:endParaRPr lang="en-US" dirty="0"/>
          </a:p>
          <a:p>
            <a:endParaRPr lang="en-US" dirty="0"/>
          </a:p>
        </p:txBody>
      </p:sp>
    </p:spTree>
    <p:extLst>
      <p:ext uri="{BB962C8B-B14F-4D97-AF65-F5344CB8AC3E}">
        <p14:creationId xmlns:p14="http://schemas.microsoft.com/office/powerpoint/2010/main" val="152353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vs. C4 plants</a:t>
            </a:r>
            <a:endParaRPr lang="en-US" dirty="0"/>
          </a:p>
        </p:txBody>
      </p:sp>
      <p:sp>
        <p:nvSpPr>
          <p:cNvPr id="3" name="Content Placeholder 2"/>
          <p:cNvSpPr>
            <a:spLocks noGrp="1"/>
          </p:cNvSpPr>
          <p:nvPr>
            <p:ph idx="1"/>
          </p:nvPr>
        </p:nvSpPr>
        <p:spPr>
          <a:xfrm>
            <a:off x="838200" y="1825624"/>
            <a:ext cx="10515600" cy="4753145"/>
          </a:xfrm>
        </p:spPr>
        <p:txBody>
          <a:bodyPr>
            <a:normAutofit/>
          </a:bodyPr>
          <a:lstStyle/>
          <a:p>
            <a:r>
              <a:rPr lang="en-US" dirty="0"/>
              <a:t>The downside of being a C4 plant is that it takes a lot of ATP to pump the 4-carbon malic acid into the chloroplast.   </a:t>
            </a:r>
          </a:p>
          <a:p>
            <a:pPr lvl="1"/>
            <a:r>
              <a:rPr lang="en-US" dirty="0"/>
              <a:t>In hot, dry, sunny climates, C4 plants will have the advantage.  </a:t>
            </a:r>
          </a:p>
          <a:p>
            <a:pPr lvl="1"/>
            <a:r>
              <a:rPr lang="en-US" dirty="0"/>
              <a:t>However, C3 plants will out-perform C4 plants </a:t>
            </a:r>
            <a:r>
              <a:rPr lang="en-US" dirty="0" smtClean="0"/>
              <a:t>when it is wet </a:t>
            </a:r>
            <a:r>
              <a:rPr lang="en-US" dirty="0"/>
              <a:t>or </a:t>
            </a:r>
            <a:r>
              <a:rPr lang="en-US" dirty="0" smtClean="0"/>
              <a:t>cool.  </a:t>
            </a:r>
            <a:br>
              <a:rPr lang="en-US" dirty="0" smtClean="0"/>
            </a:br>
            <a:endParaRPr lang="en-US" dirty="0"/>
          </a:p>
          <a:p>
            <a:r>
              <a:rPr lang="en-US" dirty="0"/>
              <a:t>As long as C3 plants do not have to close their stomata, they will have access to plentiful levels of CO­</a:t>
            </a:r>
            <a:r>
              <a:rPr lang="en-US" baseline="-25000" dirty="0"/>
              <a:t>2</a:t>
            </a:r>
            <a:r>
              <a:rPr lang="en-US" dirty="0"/>
              <a:t>­ and will outperform a C4 plant</a:t>
            </a:r>
            <a:r>
              <a:rPr lang="en-US" dirty="0" smtClean="0"/>
              <a:t>.</a:t>
            </a:r>
          </a:p>
          <a:p>
            <a:pPr lvl="1"/>
            <a:r>
              <a:rPr lang="en-US" dirty="0" smtClean="0"/>
              <a:t>However, once conditions force a C3 plant to close their stomata, C4 plants have the advantage. </a:t>
            </a:r>
            <a:endParaRPr lang="en-US" dirty="0"/>
          </a:p>
          <a:p>
            <a:endParaRPr lang="en-US" dirty="0"/>
          </a:p>
        </p:txBody>
      </p:sp>
    </p:spTree>
    <p:extLst>
      <p:ext uri="{BB962C8B-B14F-4D97-AF65-F5344CB8AC3E}">
        <p14:creationId xmlns:p14="http://schemas.microsoft.com/office/powerpoint/2010/main" val="298705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Plants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CAM (</a:t>
            </a:r>
            <a:r>
              <a:rPr lang="en-US" dirty="0" err="1"/>
              <a:t>Crassulacean</a:t>
            </a:r>
            <a:r>
              <a:rPr lang="en-US" dirty="0"/>
              <a:t> acid metabolism) plants are special plants that are similar to C4 plants and are usually found only in extremely hot and dry environments (such as deserts). </a:t>
            </a:r>
          </a:p>
          <a:p>
            <a:r>
              <a:rPr lang="en-US" dirty="0"/>
              <a:t>Cacti and pineapples are common examples of CAM plants. </a:t>
            </a:r>
          </a:p>
          <a:p>
            <a:r>
              <a:rPr lang="en-US" dirty="0" smtClean="0"/>
              <a:t>A </a:t>
            </a:r>
            <a:r>
              <a:rPr lang="en-US" dirty="0"/>
              <a:t>normal C3 plant could never survive in a desert because it wouldn’t be able to acquire enough </a:t>
            </a:r>
            <a:r>
              <a:rPr lang="en-US" dirty="0" smtClean="0"/>
              <a:t>water.</a:t>
            </a:r>
          </a:p>
          <a:p>
            <a:r>
              <a:rPr lang="en-US" dirty="0" smtClean="0"/>
              <a:t>A C4 plant would have to open its stomata at some point during the day, resulting in large water losses. </a:t>
            </a:r>
          </a:p>
          <a:p>
            <a:r>
              <a:rPr lang="en-US" dirty="0"/>
              <a:t>CAM plants are similar to C4 plants </a:t>
            </a:r>
            <a:r>
              <a:rPr lang="en-US" dirty="0" smtClean="0"/>
              <a:t>except </a:t>
            </a:r>
            <a:r>
              <a:rPr lang="en-US" dirty="0"/>
              <a:t>that they only open their </a:t>
            </a:r>
            <a:br>
              <a:rPr lang="en-US" dirty="0"/>
            </a:br>
            <a:r>
              <a:rPr lang="en-US" dirty="0"/>
              <a:t>stomata at night to take in CO2 </a:t>
            </a:r>
            <a:endParaRPr lang="en-US" dirty="0" smtClean="0"/>
          </a:p>
          <a:p>
            <a:r>
              <a:rPr lang="en-US" dirty="0" smtClean="0"/>
              <a:t>Because </a:t>
            </a:r>
            <a:r>
              <a:rPr lang="en-US" dirty="0"/>
              <a:t>their stomata are only </a:t>
            </a:r>
            <a:r>
              <a:rPr lang="en-US" dirty="0" smtClean="0"/>
              <a:t>open at </a:t>
            </a:r>
            <a:r>
              <a:rPr lang="en-US" dirty="0"/>
              <a:t>night, CAM plants use far less water </a:t>
            </a:r>
            <a:r>
              <a:rPr lang="en-US" dirty="0" smtClean="0"/>
              <a:t>than </a:t>
            </a:r>
            <a:r>
              <a:rPr lang="en-US" dirty="0"/>
              <a:t>C4 plants. </a:t>
            </a:r>
          </a:p>
          <a:p>
            <a:pPr lvl="1"/>
            <a:endParaRPr lang="en-US" dirty="0" smtClean="0"/>
          </a:p>
          <a:p>
            <a:pPr lvl="2"/>
            <a:endParaRPr lang="en-US" dirty="0"/>
          </a:p>
          <a:p>
            <a:endParaRPr lang="en-US" dirty="0"/>
          </a:p>
        </p:txBody>
      </p:sp>
      <p:sp>
        <p:nvSpPr>
          <p:cNvPr id="5" name="Rectangle 4"/>
          <p:cNvSpPr/>
          <p:nvPr/>
        </p:nvSpPr>
        <p:spPr>
          <a:xfrm>
            <a:off x="8740420" y="6417312"/>
            <a:ext cx="1346844" cy="230832"/>
          </a:xfrm>
          <a:prstGeom prst="rect">
            <a:avLst/>
          </a:prstGeom>
        </p:spPr>
        <p:txBody>
          <a:bodyPr wrap="none">
            <a:spAutoFit/>
          </a:bodyPr>
          <a:lstStyle/>
          <a:p>
            <a:r>
              <a:rPr lang="en-US" sz="900" i="1" dirty="0">
                <a:solidFill>
                  <a:srgbClr val="999999"/>
                </a:solidFill>
                <a:hlinkClick r:id="rId2"/>
              </a:rPr>
              <a:t>Source: www.mhhe.com</a:t>
            </a:r>
            <a:r>
              <a:rPr lang="en-US" sz="900" i="1" dirty="0">
                <a:solidFill>
                  <a:srgbClr val="999999"/>
                </a:solidFill>
              </a:rPr>
              <a:t> </a:t>
            </a:r>
            <a:endParaRPr lang="en-US" sz="900" i="1" dirty="0"/>
          </a:p>
        </p:txBody>
      </p:sp>
    </p:spTree>
    <p:extLst>
      <p:ext uri="{BB962C8B-B14F-4D97-AF65-F5344CB8AC3E}">
        <p14:creationId xmlns:p14="http://schemas.microsoft.com/office/powerpoint/2010/main" val="397866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769</Words>
  <Application>Microsoft Office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Climate Change Effects on Agriculture</vt:lpstr>
      <vt:lpstr>Why Am I Talking about Plant Physiology?</vt:lpstr>
      <vt:lpstr>What do Plants Need?</vt:lpstr>
      <vt:lpstr>C3 Plants – Cool, Moist</vt:lpstr>
      <vt:lpstr>C3 Plants in Hot Weather</vt:lpstr>
      <vt:lpstr>C4 Plants – Hot and Drier  </vt:lpstr>
      <vt:lpstr>C4 Plants in Dry Conditions</vt:lpstr>
      <vt:lpstr>C3  vs. C4 plants</vt:lpstr>
      <vt:lpstr>CAM Plants</vt:lpstr>
      <vt:lpstr>Effect of Temperature on Plant Productivity</vt:lpstr>
      <vt:lpstr>PowerPoint Presentation</vt:lpstr>
      <vt:lpstr>PowerPoint Presentation</vt:lpstr>
      <vt:lpstr>PowerPoint Presentation</vt:lpstr>
      <vt:lpstr>PowerPoint Presentation</vt:lpstr>
      <vt:lpstr>PowerPoint Presentation</vt:lpstr>
      <vt:lpstr>PowerPoint Presentation</vt:lpstr>
      <vt:lpstr>What Happens With Climate Change?</vt:lpstr>
      <vt:lpstr>Winners and Losers</vt:lpstr>
      <vt:lpstr>PowerPoint Presentation</vt:lpstr>
      <vt:lpstr>How Agriculture will Change</vt:lpstr>
      <vt:lpstr>Food Insecurity in the Middle East and National Security</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P Richards</cp:lastModifiedBy>
  <cp:revision>38</cp:revision>
  <dcterms:created xsi:type="dcterms:W3CDTF">2017-07-28T14:27:13Z</dcterms:created>
  <dcterms:modified xsi:type="dcterms:W3CDTF">2017-08-02T18:33:43Z</dcterms:modified>
</cp:coreProperties>
</file>