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sldIdLst>
    <p:sldId id="257" r:id="rId2"/>
    <p:sldId id="343" r:id="rId3"/>
    <p:sldId id="348" r:id="rId4"/>
    <p:sldId id="349" r:id="rId5"/>
    <p:sldId id="350" r:id="rId6"/>
    <p:sldId id="351" r:id="rId7"/>
    <p:sldId id="352" r:id="rId8"/>
    <p:sldId id="353" r:id="rId9"/>
    <p:sldId id="269" r:id="rId10"/>
    <p:sldId id="270" r:id="rId11"/>
    <p:sldId id="271" r:id="rId12"/>
    <p:sldId id="335" r:id="rId13"/>
    <p:sldId id="278" r:id="rId14"/>
    <p:sldId id="279" r:id="rId15"/>
    <p:sldId id="280" r:id="rId16"/>
    <p:sldId id="355" r:id="rId17"/>
    <p:sldId id="354" r:id="rId18"/>
    <p:sldId id="360" r:id="rId19"/>
    <p:sldId id="361" r:id="rId20"/>
    <p:sldId id="362" r:id="rId21"/>
    <p:sldId id="363" r:id="rId22"/>
    <p:sldId id="364" r:id="rId23"/>
    <p:sldId id="365" r:id="rId24"/>
    <p:sldId id="356" r:id="rId25"/>
    <p:sldId id="357" r:id="rId26"/>
    <p:sldId id="359" r:id="rId27"/>
    <p:sldId id="366" r:id="rId28"/>
    <p:sldId id="367" r:id="rId29"/>
    <p:sldId id="368" r:id="rId30"/>
    <p:sldId id="358" r:id="rId31"/>
    <p:sldId id="369" r:id="rId32"/>
    <p:sldId id="373" r:id="rId33"/>
    <p:sldId id="372" r:id="rId34"/>
    <p:sldId id="371" r:id="rId35"/>
    <p:sldId id="374" r:id="rId36"/>
    <p:sldId id="375" r:id="rId37"/>
  </p:sldIdLst>
  <p:sldSz cx="9144000" cy="6858000" type="screen4x3"/>
  <p:notesSz cx="7023100" cy="9309100"/>
  <p:embeddedFontLst>
    <p:embeddedFont>
      <p:font typeface="Arial Narrow" panose="020B0606020202030204" pitchFamily="34" charset="0"/>
      <p:regular r:id="rId38"/>
      <p:bold r:id="rId39"/>
      <p:italic r:id="rId40"/>
      <p:boldItalic r:id="rId41"/>
    </p:embeddedFont>
    <p:embeddedFont>
      <p:font typeface="Tahoma" panose="020B0604030504040204" pitchFamily="34" charset="0"/>
      <p:regular r:id="rId42"/>
      <p:bold r:id="rId43"/>
    </p:embeddedFont>
  </p:embeddedFont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99" autoAdjust="0"/>
  </p:normalViewPr>
  <p:slideViewPr>
    <p:cSldViewPr>
      <p:cViewPr varScale="1">
        <p:scale>
          <a:sx n="78" d="100"/>
          <a:sy n="78" d="100"/>
        </p:scale>
        <p:origin x="818" y="29"/>
      </p:cViewPr>
      <p:guideLst>
        <p:guide orient="horz" pos="2160"/>
        <p:guide pos="2880"/>
      </p:guideLst>
    </p:cSldViewPr>
  </p:slideViewPr>
  <p:outlineViewPr>
    <p:cViewPr>
      <p:scale>
        <a:sx n="33" d="100"/>
        <a:sy n="33" d="100"/>
      </p:scale>
      <p:origin x="0" y="-11561"/>
    </p:cViewPr>
  </p:outlineViewPr>
  <p:notesTextViewPr>
    <p:cViewPr>
      <p:scale>
        <a:sx n="100" d="100"/>
        <a:sy n="100" d="100"/>
      </p:scale>
      <p:origin x="0" y="0"/>
    </p:cViewPr>
  </p:notesTextViewPr>
  <p:sorterViewPr>
    <p:cViewPr varScale="1">
      <p:scale>
        <a:sx n="100" d="100"/>
        <a:sy n="100" d="100"/>
      </p:scale>
      <p:origin x="0" y="-7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18D355E-AC88-410C-8DFF-63C86FD09837}"/>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1FC2DC89-EF92-4C10-9187-BC292D43A021}"/>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DD482814-5E14-4725-9EBD-F480886AAFBC}"/>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defRPr/>
                </a:pPr>
                <a:endParaRPr lang="en-US" altLang="en-US" dirty="0"/>
              </a:p>
            </p:txBody>
          </p:sp>
          <p:sp>
            <p:nvSpPr>
              <p:cNvPr id="13" name="Rectangle 5">
                <a:extLst>
                  <a:ext uri="{FF2B5EF4-FFF2-40B4-BE49-F238E27FC236}">
                    <a16:creationId xmlns:a16="http://schemas.microsoft.com/office/drawing/2014/main" id="{B12B7FAD-56FB-4FF4-8D02-9E5EDDAC231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defRPr/>
                </a:pPr>
                <a:endParaRPr lang="en-US" altLang="en-US" dirty="0"/>
              </a:p>
            </p:txBody>
          </p:sp>
        </p:grpSp>
        <p:grpSp>
          <p:nvGrpSpPr>
            <p:cNvPr id="6" name="Group 6">
              <a:extLst>
                <a:ext uri="{FF2B5EF4-FFF2-40B4-BE49-F238E27FC236}">
                  <a16:creationId xmlns:a16="http://schemas.microsoft.com/office/drawing/2014/main" id="{D05A63F0-3366-4664-8692-7DE4307CBA18}"/>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9BF81709-BC0C-4622-BE68-DB9498195FB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defRPr/>
                </a:pPr>
                <a:endParaRPr lang="en-US" altLang="en-US" dirty="0"/>
              </a:p>
            </p:txBody>
          </p:sp>
          <p:sp>
            <p:nvSpPr>
              <p:cNvPr id="11" name="Rectangle 8">
                <a:extLst>
                  <a:ext uri="{FF2B5EF4-FFF2-40B4-BE49-F238E27FC236}">
                    <a16:creationId xmlns:a16="http://schemas.microsoft.com/office/drawing/2014/main" id="{4764EA8C-20A2-4915-91F8-646244AB9FCD}"/>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defRPr/>
                </a:pPr>
                <a:endParaRPr lang="en-US" altLang="en-US" dirty="0"/>
              </a:p>
            </p:txBody>
          </p:sp>
        </p:grpSp>
        <p:sp>
          <p:nvSpPr>
            <p:cNvPr id="7" name="Rectangle 9">
              <a:extLst>
                <a:ext uri="{FF2B5EF4-FFF2-40B4-BE49-F238E27FC236}">
                  <a16:creationId xmlns:a16="http://schemas.microsoft.com/office/drawing/2014/main" id="{56B414D1-6CFD-4F8D-AE99-1FB6768F64C8}"/>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defRPr/>
              </a:pPr>
              <a:endParaRPr lang="en-US" altLang="en-US" dirty="0"/>
            </a:p>
          </p:txBody>
        </p:sp>
        <p:sp>
          <p:nvSpPr>
            <p:cNvPr id="8" name="Rectangle 10">
              <a:extLst>
                <a:ext uri="{FF2B5EF4-FFF2-40B4-BE49-F238E27FC236}">
                  <a16:creationId xmlns:a16="http://schemas.microsoft.com/office/drawing/2014/main" id="{74A2A0E5-7F23-49F8-8F6A-4FE86E1946CD}"/>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defRPr/>
              </a:pPr>
              <a:endParaRPr lang="en-US" altLang="en-US" dirty="0"/>
            </a:p>
          </p:txBody>
        </p:sp>
        <p:sp>
          <p:nvSpPr>
            <p:cNvPr id="9" name="Rectangle 11">
              <a:extLst>
                <a:ext uri="{FF2B5EF4-FFF2-40B4-BE49-F238E27FC236}">
                  <a16:creationId xmlns:a16="http://schemas.microsoft.com/office/drawing/2014/main" id="{A86A753A-51FE-4D8A-89A1-57C548645315}"/>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defRPr/>
              </a:pPr>
              <a:endParaRPr lang="en-US" altLang="en-US" dirty="0"/>
            </a:p>
          </p:txBody>
        </p:sp>
      </p:grpSp>
      <p:sp>
        <p:nvSpPr>
          <p:cNvPr id="3084"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a:t>Click to edit Master title style</a:t>
            </a:r>
          </a:p>
        </p:txBody>
      </p:sp>
      <p:sp>
        <p:nvSpPr>
          <p:cNvPr id="30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a:extLst>
              <a:ext uri="{FF2B5EF4-FFF2-40B4-BE49-F238E27FC236}">
                <a16:creationId xmlns:a16="http://schemas.microsoft.com/office/drawing/2014/main" id="{E05E1C84-E3EB-4686-A5A1-21472F88AF58}"/>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dirty="0"/>
          </a:p>
        </p:txBody>
      </p:sp>
      <p:sp>
        <p:nvSpPr>
          <p:cNvPr id="15" name="Rectangle 15">
            <a:extLst>
              <a:ext uri="{FF2B5EF4-FFF2-40B4-BE49-F238E27FC236}">
                <a16:creationId xmlns:a16="http://schemas.microsoft.com/office/drawing/2014/main" id="{757DC179-02A4-44D3-B324-FEAD13183AF4}"/>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dirty="0"/>
          </a:p>
        </p:txBody>
      </p:sp>
      <p:sp>
        <p:nvSpPr>
          <p:cNvPr id="16" name="Rectangle 16">
            <a:extLst>
              <a:ext uri="{FF2B5EF4-FFF2-40B4-BE49-F238E27FC236}">
                <a16:creationId xmlns:a16="http://schemas.microsoft.com/office/drawing/2014/main" id="{9E7D26FF-CBDD-4A0C-8F00-5BAFDFD4B4C9}"/>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8E90021-1EA0-4C48-A63E-05F96463D9F4}" type="slidenum">
              <a:rPr lang="en-US" altLang="en-US"/>
              <a:pPr>
                <a:defRPr/>
              </a:pPr>
              <a:t>‹#›</a:t>
            </a:fld>
            <a:endParaRPr lang="en-US" altLang="en-US" dirty="0"/>
          </a:p>
        </p:txBody>
      </p:sp>
    </p:spTree>
    <p:extLst>
      <p:ext uri="{BB962C8B-B14F-4D97-AF65-F5344CB8AC3E}">
        <p14:creationId xmlns:p14="http://schemas.microsoft.com/office/powerpoint/2010/main" val="287053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B82971B7-6796-41D1-9051-D2B34E03E14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a:extLst>
              <a:ext uri="{FF2B5EF4-FFF2-40B4-BE49-F238E27FC236}">
                <a16:creationId xmlns:a16="http://schemas.microsoft.com/office/drawing/2014/main" id="{61FFB660-7ACC-48F2-8600-287F564638C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a:extLst>
              <a:ext uri="{FF2B5EF4-FFF2-40B4-BE49-F238E27FC236}">
                <a16:creationId xmlns:a16="http://schemas.microsoft.com/office/drawing/2014/main" id="{71D59603-8B29-49B0-990B-5386B1C36561}"/>
              </a:ext>
            </a:extLst>
          </p:cNvPr>
          <p:cNvSpPr>
            <a:spLocks noGrp="1" noChangeArrowheads="1"/>
          </p:cNvSpPr>
          <p:nvPr>
            <p:ph type="sldNum" sz="quarter" idx="12"/>
          </p:nvPr>
        </p:nvSpPr>
        <p:spPr>
          <a:ln/>
        </p:spPr>
        <p:txBody>
          <a:bodyPr/>
          <a:lstStyle>
            <a:lvl1pPr>
              <a:defRPr/>
            </a:lvl1pPr>
          </a:lstStyle>
          <a:p>
            <a:pPr>
              <a:defRPr/>
            </a:pPr>
            <a:fld id="{D6785684-20FD-45CF-92C3-5B5B4B828631}" type="slidenum">
              <a:rPr lang="en-US" altLang="en-US"/>
              <a:pPr>
                <a:defRPr/>
              </a:pPr>
              <a:t>‹#›</a:t>
            </a:fld>
            <a:endParaRPr lang="en-US" altLang="en-US" dirty="0"/>
          </a:p>
        </p:txBody>
      </p:sp>
    </p:spTree>
    <p:extLst>
      <p:ext uri="{BB962C8B-B14F-4D97-AF65-F5344CB8AC3E}">
        <p14:creationId xmlns:p14="http://schemas.microsoft.com/office/powerpoint/2010/main" val="231967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14313"/>
            <a:ext cx="2159000" cy="63388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14313"/>
            <a:ext cx="6327775" cy="6338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9362BC2-0BE5-444B-8243-187D1D82772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a:extLst>
              <a:ext uri="{FF2B5EF4-FFF2-40B4-BE49-F238E27FC236}">
                <a16:creationId xmlns:a16="http://schemas.microsoft.com/office/drawing/2014/main" id="{C2523C36-04CD-4E2A-ADE2-F4A6A99E759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a:extLst>
              <a:ext uri="{FF2B5EF4-FFF2-40B4-BE49-F238E27FC236}">
                <a16:creationId xmlns:a16="http://schemas.microsoft.com/office/drawing/2014/main" id="{7D59EBC0-4FA5-4C5C-BFA3-5BC093019C2E}"/>
              </a:ext>
            </a:extLst>
          </p:cNvPr>
          <p:cNvSpPr>
            <a:spLocks noGrp="1" noChangeArrowheads="1"/>
          </p:cNvSpPr>
          <p:nvPr>
            <p:ph type="sldNum" sz="quarter" idx="12"/>
          </p:nvPr>
        </p:nvSpPr>
        <p:spPr>
          <a:ln/>
        </p:spPr>
        <p:txBody>
          <a:bodyPr/>
          <a:lstStyle>
            <a:lvl1pPr>
              <a:defRPr/>
            </a:lvl1pPr>
          </a:lstStyle>
          <a:p>
            <a:pPr>
              <a:defRPr/>
            </a:pPr>
            <a:fld id="{191A739C-0C68-45A2-B9AE-E61D8A86EC32}" type="slidenum">
              <a:rPr lang="en-US" altLang="en-US"/>
              <a:pPr>
                <a:defRPr/>
              </a:pPr>
              <a:t>‹#›</a:t>
            </a:fld>
            <a:endParaRPr lang="en-US" altLang="en-US" dirty="0"/>
          </a:p>
        </p:txBody>
      </p:sp>
    </p:spTree>
    <p:extLst>
      <p:ext uri="{BB962C8B-B14F-4D97-AF65-F5344CB8AC3E}">
        <p14:creationId xmlns:p14="http://schemas.microsoft.com/office/powerpoint/2010/main" val="407302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88AC065-EAB1-473F-833D-1985E9DE3FA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a:extLst>
              <a:ext uri="{FF2B5EF4-FFF2-40B4-BE49-F238E27FC236}">
                <a16:creationId xmlns:a16="http://schemas.microsoft.com/office/drawing/2014/main" id="{DEE81C7F-BC4A-462C-AFCB-3444B018710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a:extLst>
              <a:ext uri="{FF2B5EF4-FFF2-40B4-BE49-F238E27FC236}">
                <a16:creationId xmlns:a16="http://schemas.microsoft.com/office/drawing/2014/main" id="{7AF0ABA7-6621-420D-B40E-747A6DDDDC64}"/>
              </a:ext>
            </a:extLst>
          </p:cNvPr>
          <p:cNvSpPr>
            <a:spLocks noGrp="1" noChangeArrowheads="1"/>
          </p:cNvSpPr>
          <p:nvPr>
            <p:ph type="sldNum" sz="quarter" idx="12"/>
          </p:nvPr>
        </p:nvSpPr>
        <p:spPr>
          <a:ln/>
        </p:spPr>
        <p:txBody>
          <a:bodyPr/>
          <a:lstStyle>
            <a:lvl1pPr>
              <a:defRPr/>
            </a:lvl1pPr>
          </a:lstStyle>
          <a:p>
            <a:pPr>
              <a:defRPr/>
            </a:pPr>
            <a:fld id="{5CC87D3D-D4B3-41AF-BB3C-9499BBA0FEE5}" type="slidenum">
              <a:rPr lang="en-US" altLang="en-US"/>
              <a:pPr>
                <a:defRPr/>
              </a:pPr>
              <a:t>‹#›</a:t>
            </a:fld>
            <a:endParaRPr lang="en-US" altLang="en-US" dirty="0"/>
          </a:p>
        </p:txBody>
      </p:sp>
    </p:spTree>
    <p:extLst>
      <p:ext uri="{BB962C8B-B14F-4D97-AF65-F5344CB8AC3E}">
        <p14:creationId xmlns:p14="http://schemas.microsoft.com/office/powerpoint/2010/main" val="237541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AC0AA2D1-8190-40FC-B315-1A2540D52DC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a:extLst>
              <a:ext uri="{FF2B5EF4-FFF2-40B4-BE49-F238E27FC236}">
                <a16:creationId xmlns:a16="http://schemas.microsoft.com/office/drawing/2014/main" id="{C5618B68-21A4-475F-94F5-25DEFB034BC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a:extLst>
              <a:ext uri="{FF2B5EF4-FFF2-40B4-BE49-F238E27FC236}">
                <a16:creationId xmlns:a16="http://schemas.microsoft.com/office/drawing/2014/main" id="{FD27FD69-0651-413E-89ED-27DCE263A9B8}"/>
              </a:ext>
            </a:extLst>
          </p:cNvPr>
          <p:cNvSpPr>
            <a:spLocks noGrp="1" noChangeArrowheads="1"/>
          </p:cNvSpPr>
          <p:nvPr>
            <p:ph type="sldNum" sz="quarter" idx="12"/>
          </p:nvPr>
        </p:nvSpPr>
        <p:spPr>
          <a:ln/>
        </p:spPr>
        <p:txBody>
          <a:bodyPr/>
          <a:lstStyle>
            <a:lvl1pPr>
              <a:defRPr/>
            </a:lvl1pPr>
          </a:lstStyle>
          <a:p>
            <a:pPr>
              <a:defRPr/>
            </a:pPr>
            <a:fld id="{21B290DF-FB24-4A53-A76E-ABF808886A1A}" type="slidenum">
              <a:rPr lang="en-US" altLang="en-US"/>
              <a:pPr>
                <a:defRPr/>
              </a:pPr>
              <a:t>‹#›</a:t>
            </a:fld>
            <a:endParaRPr lang="en-US" altLang="en-US" dirty="0"/>
          </a:p>
        </p:txBody>
      </p:sp>
    </p:spTree>
    <p:extLst>
      <p:ext uri="{BB962C8B-B14F-4D97-AF65-F5344CB8AC3E}">
        <p14:creationId xmlns:p14="http://schemas.microsoft.com/office/powerpoint/2010/main" val="866079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1F5C3B9-4539-4668-9123-CC0B54D5489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a:extLst>
              <a:ext uri="{FF2B5EF4-FFF2-40B4-BE49-F238E27FC236}">
                <a16:creationId xmlns:a16="http://schemas.microsoft.com/office/drawing/2014/main" id="{29C0E6F7-6630-434E-B0E2-C538CB25AA6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a:extLst>
              <a:ext uri="{FF2B5EF4-FFF2-40B4-BE49-F238E27FC236}">
                <a16:creationId xmlns:a16="http://schemas.microsoft.com/office/drawing/2014/main" id="{469B0404-110E-4609-8B7F-26339EDF0F88}"/>
              </a:ext>
            </a:extLst>
          </p:cNvPr>
          <p:cNvSpPr>
            <a:spLocks noGrp="1" noChangeArrowheads="1"/>
          </p:cNvSpPr>
          <p:nvPr>
            <p:ph type="sldNum" sz="quarter" idx="12"/>
          </p:nvPr>
        </p:nvSpPr>
        <p:spPr>
          <a:ln/>
        </p:spPr>
        <p:txBody>
          <a:bodyPr/>
          <a:lstStyle>
            <a:lvl1pPr>
              <a:defRPr/>
            </a:lvl1pPr>
          </a:lstStyle>
          <a:p>
            <a:pPr>
              <a:defRPr/>
            </a:pPr>
            <a:fld id="{51F8C6DD-3AAE-480C-89F8-1694A404F544}" type="slidenum">
              <a:rPr lang="en-US" altLang="en-US"/>
              <a:pPr>
                <a:defRPr/>
              </a:pPr>
              <a:t>‹#›</a:t>
            </a:fld>
            <a:endParaRPr lang="en-US" altLang="en-US" dirty="0"/>
          </a:p>
        </p:txBody>
      </p:sp>
    </p:spTree>
    <p:extLst>
      <p:ext uri="{BB962C8B-B14F-4D97-AF65-F5344CB8AC3E}">
        <p14:creationId xmlns:p14="http://schemas.microsoft.com/office/powerpoint/2010/main" val="222398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DEE7DAF7-1641-45B7-83EF-1A8173FF0B1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12">
            <a:extLst>
              <a:ext uri="{FF2B5EF4-FFF2-40B4-BE49-F238E27FC236}">
                <a16:creationId xmlns:a16="http://schemas.microsoft.com/office/drawing/2014/main" id="{C49E3ECD-84FB-4557-A22F-73F2827E76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3">
            <a:extLst>
              <a:ext uri="{FF2B5EF4-FFF2-40B4-BE49-F238E27FC236}">
                <a16:creationId xmlns:a16="http://schemas.microsoft.com/office/drawing/2014/main" id="{5EFA7FB2-F0CA-497D-B565-963753C791D9}"/>
              </a:ext>
            </a:extLst>
          </p:cNvPr>
          <p:cNvSpPr>
            <a:spLocks noGrp="1" noChangeArrowheads="1"/>
          </p:cNvSpPr>
          <p:nvPr>
            <p:ph type="sldNum" sz="quarter" idx="12"/>
          </p:nvPr>
        </p:nvSpPr>
        <p:spPr>
          <a:ln/>
        </p:spPr>
        <p:txBody>
          <a:bodyPr/>
          <a:lstStyle>
            <a:lvl1pPr>
              <a:defRPr/>
            </a:lvl1pPr>
          </a:lstStyle>
          <a:p>
            <a:pPr>
              <a:defRPr/>
            </a:pPr>
            <a:fld id="{2BE24B4C-D692-4FF3-BDE9-BACC898FFCE6}" type="slidenum">
              <a:rPr lang="en-US" altLang="en-US"/>
              <a:pPr>
                <a:defRPr/>
              </a:pPr>
              <a:t>‹#›</a:t>
            </a:fld>
            <a:endParaRPr lang="en-US" altLang="en-US" dirty="0"/>
          </a:p>
        </p:txBody>
      </p:sp>
    </p:spTree>
    <p:extLst>
      <p:ext uri="{BB962C8B-B14F-4D97-AF65-F5344CB8AC3E}">
        <p14:creationId xmlns:p14="http://schemas.microsoft.com/office/powerpoint/2010/main" val="373514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727436CC-E1AD-490C-B4A7-0988F690026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12">
            <a:extLst>
              <a:ext uri="{FF2B5EF4-FFF2-40B4-BE49-F238E27FC236}">
                <a16:creationId xmlns:a16="http://schemas.microsoft.com/office/drawing/2014/main" id="{C28DDDE8-0B97-4041-9D57-518D20C1CF2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3">
            <a:extLst>
              <a:ext uri="{FF2B5EF4-FFF2-40B4-BE49-F238E27FC236}">
                <a16:creationId xmlns:a16="http://schemas.microsoft.com/office/drawing/2014/main" id="{48FBEF8F-FCCA-4647-8696-02382DBFF2C3}"/>
              </a:ext>
            </a:extLst>
          </p:cNvPr>
          <p:cNvSpPr>
            <a:spLocks noGrp="1" noChangeArrowheads="1"/>
          </p:cNvSpPr>
          <p:nvPr>
            <p:ph type="sldNum" sz="quarter" idx="12"/>
          </p:nvPr>
        </p:nvSpPr>
        <p:spPr>
          <a:ln/>
        </p:spPr>
        <p:txBody>
          <a:bodyPr/>
          <a:lstStyle>
            <a:lvl1pPr>
              <a:defRPr/>
            </a:lvl1pPr>
          </a:lstStyle>
          <a:p>
            <a:pPr>
              <a:defRPr/>
            </a:pPr>
            <a:fld id="{1F61B7BA-1D3F-483D-9E8A-C6FEAC1E592F}" type="slidenum">
              <a:rPr lang="en-US" altLang="en-US"/>
              <a:pPr>
                <a:defRPr/>
              </a:pPr>
              <a:t>‹#›</a:t>
            </a:fld>
            <a:endParaRPr lang="en-US" altLang="en-US" dirty="0"/>
          </a:p>
        </p:txBody>
      </p:sp>
    </p:spTree>
    <p:extLst>
      <p:ext uri="{BB962C8B-B14F-4D97-AF65-F5344CB8AC3E}">
        <p14:creationId xmlns:p14="http://schemas.microsoft.com/office/powerpoint/2010/main" val="363124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B27F599-4F5D-48E8-8762-AE76D917238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12">
            <a:extLst>
              <a:ext uri="{FF2B5EF4-FFF2-40B4-BE49-F238E27FC236}">
                <a16:creationId xmlns:a16="http://schemas.microsoft.com/office/drawing/2014/main" id="{2CCDC505-3D15-4094-8AB4-78A4D1AFC6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3">
            <a:extLst>
              <a:ext uri="{FF2B5EF4-FFF2-40B4-BE49-F238E27FC236}">
                <a16:creationId xmlns:a16="http://schemas.microsoft.com/office/drawing/2014/main" id="{7059BBD4-6616-49A9-8599-CA91B2660DB4}"/>
              </a:ext>
            </a:extLst>
          </p:cNvPr>
          <p:cNvSpPr>
            <a:spLocks noGrp="1" noChangeArrowheads="1"/>
          </p:cNvSpPr>
          <p:nvPr>
            <p:ph type="sldNum" sz="quarter" idx="12"/>
          </p:nvPr>
        </p:nvSpPr>
        <p:spPr>
          <a:ln/>
        </p:spPr>
        <p:txBody>
          <a:bodyPr/>
          <a:lstStyle>
            <a:lvl1pPr>
              <a:defRPr/>
            </a:lvl1pPr>
          </a:lstStyle>
          <a:p>
            <a:pPr>
              <a:defRPr/>
            </a:pPr>
            <a:fld id="{BD6C1BE5-41C1-426E-ABA8-652D5C7D7CC9}" type="slidenum">
              <a:rPr lang="en-US" altLang="en-US"/>
              <a:pPr>
                <a:defRPr/>
              </a:pPr>
              <a:t>‹#›</a:t>
            </a:fld>
            <a:endParaRPr lang="en-US" altLang="en-US" dirty="0"/>
          </a:p>
        </p:txBody>
      </p:sp>
    </p:spTree>
    <p:extLst>
      <p:ext uri="{BB962C8B-B14F-4D97-AF65-F5344CB8AC3E}">
        <p14:creationId xmlns:p14="http://schemas.microsoft.com/office/powerpoint/2010/main" val="188524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9BBF2F14-A7EC-4BF8-9E3E-020E69E8E9B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a:extLst>
              <a:ext uri="{FF2B5EF4-FFF2-40B4-BE49-F238E27FC236}">
                <a16:creationId xmlns:a16="http://schemas.microsoft.com/office/drawing/2014/main" id="{A80F8A7A-1AD3-4729-BABE-CB3C526BF41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a:extLst>
              <a:ext uri="{FF2B5EF4-FFF2-40B4-BE49-F238E27FC236}">
                <a16:creationId xmlns:a16="http://schemas.microsoft.com/office/drawing/2014/main" id="{F3B75F14-5195-4EBE-8515-397DBA6543FF}"/>
              </a:ext>
            </a:extLst>
          </p:cNvPr>
          <p:cNvSpPr>
            <a:spLocks noGrp="1" noChangeArrowheads="1"/>
          </p:cNvSpPr>
          <p:nvPr>
            <p:ph type="sldNum" sz="quarter" idx="12"/>
          </p:nvPr>
        </p:nvSpPr>
        <p:spPr>
          <a:ln/>
        </p:spPr>
        <p:txBody>
          <a:bodyPr/>
          <a:lstStyle>
            <a:lvl1pPr>
              <a:defRPr/>
            </a:lvl1pPr>
          </a:lstStyle>
          <a:p>
            <a:pPr>
              <a:defRPr/>
            </a:pPr>
            <a:fld id="{3D9FF2FF-CF47-44A0-BB2A-9CA5FEAB5EB1}" type="slidenum">
              <a:rPr lang="en-US" altLang="en-US"/>
              <a:pPr>
                <a:defRPr/>
              </a:pPr>
              <a:t>‹#›</a:t>
            </a:fld>
            <a:endParaRPr lang="en-US" altLang="en-US" dirty="0"/>
          </a:p>
        </p:txBody>
      </p:sp>
    </p:spTree>
    <p:extLst>
      <p:ext uri="{BB962C8B-B14F-4D97-AF65-F5344CB8AC3E}">
        <p14:creationId xmlns:p14="http://schemas.microsoft.com/office/powerpoint/2010/main" val="350621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79D5CE64-7059-4E78-97B2-C5DE55AB8BA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a:extLst>
              <a:ext uri="{FF2B5EF4-FFF2-40B4-BE49-F238E27FC236}">
                <a16:creationId xmlns:a16="http://schemas.microsoft.com/office/drawing/2014/main" id="{C1856968-9DB7-4631-ABBF-70A9B93FCE8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a:extLst>
              <a:ext uri="{FF2B5EF4-FFF2-40B4-BE49-F238E27FC236}">
                <a16:creationId xmlns:a16="http://schemas.microsoft.com/office/drawing/2014/main" id="{2DC21E4E-7E8F-43CE-ABA6-C85BC87DCCC0}"/>
              </a:ext>
            </a:extLst>
          </p:cNvPr>
          <p:cNvSpPr>
            <a:spLocks noGrp="1" noChangeArrowheads="1"/>
          </p:cNvSpPr>
          <p:nvPr>
            <p:ph type="sldNum" sz="quarter" idx="12"/>
          </p:nvPr>
        </p:nvSpPr>
        <p:spPr>
          <a:ln/>
        </p:spPr>
        <p:txBody>
          <a:bodyPr/>
          <a:lstStyle>
            <a:lvl1pPr>
              <a:defRPr/>
            </a:lvl1pPr>
          </a:lstStyle>
          <a:p>
            <a:pPr>
              <a:defRPr/>
            </a:pPr>
            <a:fld id="{2E9A44A8-23E8-41A5-95FB-FBBC6868077C}" type="slidenum">
              <a:rPr lang="en-US" altLang="en-US"/>
              <a:pPr>
                <a:defRPr/>
              </a:pPr>
              <a:t>‹#›</a:t>
            </a:fld>
            <a:endParaRPr lang="en-US" altLang="en-US" dirty="0"/>
          </a:p>
        </p:txBody>
      </p:sp>
    </p:spTree>
    <p:extLst>
      <p:ext uri="{BB962C8B-B14F-4D97-AF65-F5344CB8AC3E}">
        <p14:creationId xmlns:p14="http://schemas.microsoft.com/office/powerpoint/2010/main" val="4821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48B1A7-CB64-4DC5-9F7F-C3074F08B052}"/>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dirty="0"/>
          </a:p>
        </p:txBody>
      </p:sp>
      <p:sp>
        <p:nvSpPr>
          <p:cNvPr id="1027" name="Rectangle 3">
            <a:extLst>
              <a:ext uri="{FF2B5EF4-FFF2-40B4-BE49-F238E27FC236}">
                <a16:creationId xmlns:a16="http://schemas.microsoft.com/office/drawing/2014/main" id="{2A7BE8D6-5537-425D-B168-DA6421699258}"/>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dirty="0"/>
          </a:p>
        </p:txBody>
      </p:sp>
      <p:sp>
        <p:nvSpPr>
          <p:cNvPr id="1028" name="Rectangle 4">
            <a:extLst>
              <a:ext uri="{FF2B5EF4-FFF2-40B4-BE49-F238E27FC236}">
                <a16:creationId xmlns:a16="http://schemas.microsoft.com/office/drawing/2014/main" id="{BC1FF862-17EE-47DC-8B1F-58777A32C33D}"/>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dirty="0"/>
          </a:p>
        </p:txBody>
      </p:sp>
      <p:sp>
        <p:nvSpPr>
          <p:cNvPr id="1029" name="Rectangle 5">
            <a:extLst>
              <a:ext uri="{FF2B5EF4-FFF2-40B4-BE49-F238E27FC236}">
                <a16:creationId xmlns:a16="http://schemas.microsoft.com/office/drawing/2014/main" id="{52152BA2-04C9-49A8-B990-9CEF4222C632}"/>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dirty="0"/>
          </a:p>
        </p:txBody>
      </p:sp>
      <p:sp>
        <p:nvSpPr>
          <p:cNvPr id="1030" name="Rectangle 6">
            <a:extLst>
              <a:ext uri="{FF2B5EF4-FFF2-40B4-BE49-F238E27FC236}">
                <a16:creationId xmlns:a16="http://schemas.microsoft.com/office/drawing/2014/main" id="{57BD2DB0-1C03-426B-B6ED-A6EB752E28F6}"/>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dirty="0"/>
          </a:p>
        </p:txBody>
      </p:sp>
      <p:sp>
        <p:nvSpPr>
          <p:cNvPr id="1031" name="Rectangle 7">
            <a:extLst>
              <a:ext uri="{FF2B5EF4-FFF2-40B4-BE49-F238E27FC236}">
                <a16:creationId xmlns:a16="http://schemas.microsoft.com/office/drawing/2014/main" id="{DF186059-7657-4CAF-B74B-F355A76D65D6}"/>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dirty="0"/>
          </a:p>
        </p:txBody>
      </p:sp>
      <p:sp>
        <p:nvSpPr>
          <p:cNvPr id="1032" name="Rectangle 8">
            <a:extLst>
              <a:ext uri="{FF2B5EF4-FFF2-40B4-BE49-F238E27FC236}">
                <a16:creationId xmlns:a16="http://schemas.microsoft.com/office/drawing/2014/main" id="{9FE3532B-EA26-429F-9A3F-49A835CFC45B}"/>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dirty="0"/>
          </a:p>
        </p:txBody>
      </p:sp>
      <p:sp>
        <p:nvSpPr>
          <p:cNvPr id="1033" name="Rectangle 9">
            <a:extLst>
              <a:ext uri="{FF2B5EF4-FFF2-40B4-BE49-F238E27FC236}">
                <a16:creationId xmlns:a16="http://schemas.microsoft.com/office/drawing/2014/main" id="{3CFF1F46-3EE7-4D89-B0F5-C1340ABDB572}"/>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a:extLst>
              <a:ext uri="{FF2B5EF4-FFF2-40B4-BE49-F238E27FC236}">
                <a16:creationId xmlns:a16="http://schemas.microsoft.com/office/drawing/2014/main" id="{22688F37-9391-4CA4-849A-C58CEE4A3660}"/>
              </a:ext>
            </a:extLst>
          </p:cNvPr>
          <p:cNvSpPr>
            <a:spLocks noGrp="1" noChangeArrowheads="1"/>
          </p:cNvSpPr>
          <p:nvPr>
            <p:ph type="body" idx="1"/>
          </p:nvPr>
        </p:nvSpPr>
        <p:spPr bwMode="auto">
          <a:xfrm>
            <a:off x="304800" y="20574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258229EC-B0E0-4897-ADE1-5FD6DF44F8D4}"/>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cs typeface="Arial" charset="0"/>
              </a:defRPr>
            </a:lvl1pPr>
          </a:lstStyle>
          <a:p>
            <a:pPr>
              <a:defRPr/>
            </a:pPr>
            <a:endParaRPr lang="en-US" dirty="0"/>
          </a:p>
        </p:txBody>
      </p:sp>
      <p:sp>
        <p:nvSpPr>
          <p:cNvPr id="2060" name="Rectangle 12">
            <a:extLst>
              <a:ext uri="{FF2B5EF4-FFF2-40B4-BE49-F238E27FC236}">
                <a16:creationId xmlns:a16="http://schemas.microsoft.com/office/drawing/2014/main" id="{2036C59D-B4B6-49BC-927A-EC977EFC269B}"/>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cs typeface="Arial" charset="0"/>
              </a:defRPr>
            </a:lvl1pPr>
          </a:lstStyle>
          <a:p>
            <a:pPr>
              <a:defRPr/>
            </a:pPr>
            <a:endParaRPr lang="en-US" dirty="0"/>
          </a:p>
        </p:txBody>
      </p:sp>
      <p:sp>
        <p:nvSpPr>
          <p:cNvPr id="2061" name="Rectangle 13">
            <a:extLst>
              <a:ext uri="{FF2B5EF4-FFF2-40B4-BE49-F238E27FC236}">
                <a16:creationId xmlns:a16="http://schemas.microsoft.com/office/drawing/2014/main" id="{4E2FF5D3-F926-496E-A918-19AB0547CDC8}"/>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9ABF4D7A-C4C9-42AC-8CB5-68812EB304F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3200" b="1">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Tahoma" pitchFamily="34" charset="0"/>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Tahoma" pitchFamily="34" charset="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a:extLst>
              <a:ext uri="{FF2B5EF4-FFF2-40B4-BE49-F238E27FC236}">
                <a16:creationId xmlns:a16="http://schemas.microsoft.com/office/drawing/2014/main" id="{F579CBE5-71A4-4C18-8995-9C5DE81752BC}"/>
              </a:ext>
            </a:extLst>
          </p:cNvPr>
          <p:cNvSpPr>
            <a:spLocks noGrp="1" noChangeArrowheads="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Arial Narrow" panose="020B0606020202030204" pitchFamily="34" charset="0"/>
              </a:defRPr>
            </a:lvl1pPr>
            <a:lvl2pPr marL="742950" indent="-285750">
              <a:spcBef>
                <a:spcPct val="20000"/>
              </a:spcBef>
              <a:buClr>
                <a:schemeClr val="hlink"/>
              </a:buClr>
              <a:buSzPct val="55000"/>
              <a:buFont typeface="Wingdings" panose="05000000000000000000" pitchFamily="2" charset="2"/>
              <a:buChar char="n"/>
              <a:defRPr sz="3200" b="1">
                <a:solidFill>
                  <a:schemeClr val="tx1"/>
                </a:solidFill>
                <a:latin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C4EEF0-ED5D-4175-9B6A-F4EF19D1C564}" type="slidenum">
              <a:rPr lang="en-US" altLang="en-US" sz="1400" b="0" smtClean="0">
                <a:solidFill>
                  <a:schemeClr val="bg2"/>
                </a:solidFill>
                <a:latin typeface="Tahoma" panose="020B0604030504040204" pitchFamily="34" charset="0"/>
              </a:rPr>
              <a:pPr>
                <a:spcBef>
                  <a:spcPct val="0"/>
                </a:spcBef>
                <a:buClrTx/>
                <a:buSzTx/>
                <a:buFontTx/>
                <a:buNone/>
              </a:pPr>
              <a:t>1</a:t>
            </a:fld>
            <a:endParaRPr lang="en-US" altLang="en-US" sz="1400" b="0" dirty="0">
              <a:solidFill>
                <a:schemeClr val="bg2"/>
              </a:solidFill>
              <a:latin typeface="Tahoma" panose="020B0604030504040204" pitchFamily="34" charset="0"/>
            </a:endParaRPr>
          </a:p>
        </p:txBody>
      </p:sp>
      <p:sp>
        <p:nvSpPr>
          <p:cNvPr id="3075" name="Rectangle 2">
            <a:extLst>
              <a:ext uri="{FF2B5EF4-FFF2-40B4-BE49-F238E27FC236}">
                <a16:creationId xmlns:a16="http://schemas.microsoft.com/office/drawing/2014/main" id="{968D350A-2E8E-4393-8A23-31B27A71ABAD}"/>
              </a:ext>
            </a:extLst>
          </p:cNvPr>
          <p:cNvSpPr>
            <a:spLocks noGrp="1" noChangeArrowheads="1"/>
          </p:cNvSpPr>
          <p:nvPr>
            <p:ph type="ctrTitle"/>
          </p:nvPr>
        </p:nvSpPr>
        <p:spPr>
          <a:xfrm>
            <a:off x="990600" y="1938159"/>
            <a:ext cx="7772400" cy="1200329"/>
          </a:xfrm>
        </p:spPr>
        <p:txBody>
          <a:bodyPr>
            <a:spAutoFit/>
          </a:bodyPr>
          <a:lstStyle/>
          <a:p>
            <a:pPr eaLnBrk="1" hangingPunct="1"/>
            <a:r>
              <a:rPr lang="en-US" dirty="0"/>
              <a:t>Administrative Rulemaking: How science becomes law. </a:t>
            </a:r>
            <a:endParaRPr lang="en-US" altLang="en-US" dirty="0"/>
          </a:p>
        </p:txBody>
      </p:sp>
      <p:sp>
        <p:nvSpPr>
          <p:cNvPr id="3076" name="Rectangle 3">
            <a:extLst>
              <a:ext uri="{FF2B5EF4-FFF2-40B4-BE49-F238E27FC236}">
                <a16:creationId xmlns:a16="http://schemas.microsoft.com/office/drawing/2014/main" id="{3E5F34BE-ECA2-4007-B368-36FE510436F9}"/>
              </a:ext>
            </a:extLst>
          </p:cNvPr>
          <p:cNvSpPr>
            <a:spLocks noGrp="1" noChangeArrowheads="1"/>
          </p:cNvSpPr>
          <p:nvPr>
            <p:ph type="subTitle" idx="1"/>
          </p:nvPr>
        </p:nvSpPr>
        <p:spPr/>
        <p:txBody>
          <a:bodyPr/>
          <a:lstStyle/>
          <a:p>
            <a:pPr eaLnBrk="1" hangingPunct="1"/>
            <a:r>
              <a:rPr lang="en-US" dirty="0"/>
              <a:t>With examples from the WOTUS rule and the Clean Power Plant rule.</a:t>
            </a:r>
            <a:endParaRPr lang="en-US" altLang="en-US" dirty="0"/>
          </a:p>
          <a:p>
            <a:pPr eaLnBrk="1" hangingPunct="1"/>
            <a:r>
              <a:rPr lang="en-US" altLang="en-US" dirty="0"/>
              <a:t>Edward P. Richards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8B8ED9BA-6A19-4D75-A547-163F3CB1DC98}"/>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Arial Narrow" panose="020B0606020202030204" pitchFamily="34" charset="0"/>
              </a:defRPr>
            </a:lvl1pPr>
            <a:lvl2pPr marL="742950" indent="-285750">
              <a:spcBef>
                <a:spcPct val="20000"/>
              </a:spcBef>
              <a:buClr>
                <a:schemeClr val="hlink"/>
              </a:buClr>
              <a:buSzPct val="55000"/>
              <a:buFont typeface="Wingdings" panose="05000000000000000000" pitchFamily="2" charset="2"/>
              <a:buChar char="n"/>
              <a:defRPr sz="3200" b="1">
                <a:solidFill>
                  <a:schemeClr val="tx1"/>
                </a:solidFill>
                <a:latin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DD3B97B-3CD9-4FF9-8235-177EAF3AFF86}" type="slidenum">
              <a:rPr lang="en-US" altLang="en-US" sz="1400" b="0" smtClean="0">
                <a:latin typeface="Tahoma" panose="020B0604030504040204" pitchFamily="34" charset="0"/>
              </a:rPr>
              <a:pPr>
                <a:spcBef>
                  <a:spcPct val="0"/>
                </a:spcBef>
                <a:buClrTx/>
                <a:buSzTx/>
                <a:buFontTx/>
                <a:buNone/>
              </a:pPr>
              <a:t>10</a:t>
            </a:fld>
            <a:endParaRPr lang="en-US" altLang="en-US" sz="1400" b="0" dirty="0">
              <a:latin typeface="Tahoma" panose="020B0604030504040204" pitchFamily="34" charset="0"/>
            </a:endParaRPr>
          </a:p>
        </p:txBody>
      </p:sp>
      <p:sp>
        <p:nvSpPr>
          <p:cNvPr id="10243" name="Rectangle 2">
            <a:extLst>
              <a:ext uri="{FF2B5EF4-FFF2-40B4-BE49-F238E27FC236}">
                <a16:creationId xmlns:a16="http://schemas.microsoft.com/office/drawing/2014/main" id="{652CF6F2-4D47-4827-A2DA-718A66682612}"/>
              </a:ext>
            </a:extLst>
          </p:cNvPr>
          <p:cNvSpPr>
            <a:spLocks noGrp="1" noChangeArrowheads="1"/>
          </p:cNvSpPr>
          <p:nvPr>
            <p:ph type="title"/>
          </p:nvPr>
        </p:nvSpPr>
        <p:spPr>
          <a:xfrm>
            <a:off x="1150938" y="485775"/>
            <a:ext cx="7793037" cy="1190625"/>
          </a:xfrm>
        </p:spPr>
        <p:txBody>
          <a:bodyPr>
            <a:spAutoFit/>
          </a:bodyPr>
          <a:lstStyle/>
          <a:p>
            <a:pPr eaLnBrk="1" hangingPunct="1"/>
            <a:r>
              <a:rPr lang="en-US" altLang="en-US" dirty="0"/>
              <a:t>Agencies are Established by the Legislature</a:t>
            </a:r>
          </a:p>
        </p:txBody>
      </p:sp>
      <p:sp>
        <p:nvSpPr>
          <p:cNvPr id="10244" name="Rectangle 3">
            <a:extLst>
              <a:ext uri="{FF2B5EF4-FFF2-40B4-BE49-F238E27FC236}">
                <a16:creationId xmlns:a16="http://schemas.microsoft.com/office/drawing/2014/main" id="{CAA8AEA1-50F5-478C-BB30-C94CBA92A73F}"/>
              </a:ext>
            </a:extLst>
          </p:cNvPr>
          <p:cNvSpPr>
            <a:spLocks noGrp="1" noChangeArrowheads="1"/>
          </p:cNvSpPr>
          <p:nvPr>
            <p:ph type="body" idx="1"/>
          </p:nvPr>
        </p:nvSpPr>
        <p:spPr/>
        <p:txBody>
          <a:bodyPr/>
          <a:lstStyle/>
          <a:p>
            <a:pPr eaLnBrk="1" hangingPunct="1">
              <a:lnSpc>
                <a:spcPct val="90000"/>
              </a:lnSpc>
            </a:pPr>
            <a:r>
              <a:rPr lang="en-US" altLang="en-US" dirty="0"/>
              <a:t>The agency enabling statute establishes the agency's:</a:t>
            </a:r>
          </a:p>
          <a:p>
            <a:pPr lvl="1" eaLnBrk="1" hangingPunct="1">
              <a:lnSpc>
                <a:spcPct val="90000"/>
              </a:lnSpc>
            </a:pPr>
            <a:r>
              <a:rPr lang="en-US" altLang="en-US" dirty="0"/>
              <a:t>Powers and Duties</a:t>
            </a:r>
          </a:p>
          <a:p>
            <a:pPr lvl="1" eaLnBrk="1" hangingPunct="1">
              <a:lnSpc>
                <a:spcPct val="90000"/>
              </a:lnSpc>
            </a:pPr>
            <a:r>
              <a:rPr lang="en-US" altLang="en-US" dirty="0"/>
              <a:t>Organization</a:t>
            </a:r>
          </a:p>
          <a:p>
            <a:pPr lvl="1" eaLnBrk="1" hangingPunct="1">
              <a:lnSpc>
                <a:spcPct val="90000"/>
              </a:lnSpc>
            </a:pPr>
            <a:r>
              <a:rPr lang="en-US" altLang="en-US" dirty="0"/>
              <a:t>Funding</a:t>
            </a:r>
          </a:p>
          <a:p>
            <a:pPr lvl="1" eaLnBrk="1" hangingPunct="1">
              <a:lnSpc>
                <a:spcPct val="90000"/>
              </a:lnSpc>
            </a:pPr>
            <a:r>
              <a:rPr lang="en-US" altLang="en-US" dirty="0"/>
              <a:t>Standards for Judicial Review of the Agency's Actions</a:t>
            </a:r>
          </a:p>
          <a:p>
            <a:pPr eaLnBrk="1" hangingPunct="1">
              <a:lnSpc>
                <a:spcPct val="90000"/>
              </a:lnSpc>
            </a:pPr>
            <a:r>
              <a:rPr lang="en-US" altLang="en-US" dirty="0"/>
              <a:t>Some state agencies are established by the state constitution or constitutional amendments.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3F6D8DCE-3385-4F9C-B501-20B6F66763E4}"/>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Arial Narrow" panose="020B0606020202030204" pitchFamily="34" charset="0"/>
              </a:defRPr>
            </a:lvl1pPr>
            <a:lvl2pPr marL="742950" indent="-285750">
              <a:spcBef>
                <a:spcPct val="20000"/>
              </a:spcBef>
              <a:buClr>
                <a:schemeClr val="hlink"/>
              </a:buClr>
              <a:buSzPct val="55000"/>
              <a:buFont typeface="Wingdings" panose="05000000000000000000" pitchFamily="2" charset="2"/>
              <a:buChar char="n"/>
              <a:defRPr sz="3200" b="1">
                <a:solidFill>
                  <a:schemeClr val="tx1"/>
                </a:solidFill>
                <a:latin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2990A37-DE6D-4B74-B625-08DBEAD0A85E}" type="slidenum">
              <a:rPr lang="en-US" altLang="en-US" sz="1400" b="0" smtClean="0">
                <a:latin typeface="Tahoma" panose="020B0604030504040204" pitchFamily="34" charset="0"/>
              </a:rPr>
              <a:pPr>
                <a:spcBef>
                  <a:spcPct val="0"/>
                </a:spcBef>
                <a:buClrTx/>
                <a:buSzTx/>
                <a:buFontTx/>
                <a:buNone/>
              </a:pPr>
              <a:t>11</a:t>
            </a:fld>
            <a:endParaRPr lang="en-US" altLang="en-US" sz="1400" b="0" dirty="0">
              <a:latin typeface="Tahoma" panose="020B0604030504040204" pitchFamily="34" charset="0"/>
            </a:endParaRPr>
          </a:p>
        </p:txBody>
      </p:sp>
      <p:sp>
        <p:nvSpPr>
          <p:cNvPr id="11267" name="Rectangle 2">
            <a:extLst>
              <a:ext uri="{FF2B5EF4-FFF2-40B4-BE49-F238E27FC236}">
                <a16:creationId xmlns:a16="http://schemas.microsoft.com/office/drawing/2014/main" id="{97D18E6A-2004-4C96-A148-3AAC93ADB49C}"/>
              </a:ext>
            </a:extLst>
          </p:cNvPr>
          <p:cNvSpPr>
            <a:spLocks noGrp="1" noChangeArrowheads="1"/>
          </p:cNvSpPr>
          <p:nvPr>
            <p:ph type="title"/>
          </p:nvPr>
        </p:nvSpPr>
        <p:spPr>
          <a:xfrm>
            <a:off x="1150938" y="476250"/>
            <a:ext cx="7793037" cy="1200150"/>
          </a:xfrm>
        </p:spPr>
        <p:txBody>
          <a:bodyPr>
            <a:spAutoFit/>
          </a:bodyPr>
          <a:lstStyle/>
          <a:p>
            <a:pPr eaLnBrk="1" hangingPunct="1"/>
            <a:r>
              <a:rPr lang="en-US" altLang="en-US" dirty="0"/>
              <a:t>Agencies only have the Power Given by the Legislature</a:t>
            </a:r>
          </a:p>
        </p:txBody>
      </p:sp>
      <p:sp>
        <p:nvSpPr>
          <p:cNvPr id="10244" name="Rectangle 3">
            <a:extLst>
              <a:ext uri="{FF2B5EF4-FFF2-40B4-BE49-F238E27FC236}">
                <a16:creationId xmlns:a16="http://schemas.microsoft.com/office/drawing/2014/main" id="{C12B7D0C-DD2F-4C97-86B6-6666787FD4E1}"/>
              </a:ext>
            </a:extLst>
          </p:cNvPr>
          <p:cNvSpPr>
            <a:spLocks noGrp="1" noChangeArrowheads="1"/>
          </p:cNvSpPr>
          <p:nvPr>
            <p:ph type="body" idx="1"/>
          </p:nvPr>
        </p:nvSpPr>
        <p:spPr>
          <a:xfrm>
            <a:off x="304800" y="2057400"/>
            <a:ext cx="8534400" cy="4648200"/>
          </a:xfrm>
        </p:spPr>
        <p:txBody>
          <a:bodyPr>
            <a:normAutofit fontScale="92500" lnSpcReduction="20000"/>
          </a:bodyPr>
          <a:lstStyle/>
          <a:p>
            <a:pPr eaLnBrk="1" hangingPunct="1">
              <a:defRPr/>
            </a:pPr>
            <a:r>
              <a:rPr lang="en-US" altLang="en-US" dirty="0"/>
              <a:t>General Grant of Power</a:t>
            </a:r>
          </a:p>
          <a:p>
            <a:pPr lvl="1" eaLnBrk="1" hangingPunct="1">
              <a:defRPr/>
            </a:pPr>
            <a:r>
              <a:rPr lang="en-US" altLang="en-US" dirty="0"/>
              <a:t>Public health laws</a:t>
            </a:r>
          </a:p>
          <a:p>
            <a:pPr eaLnBrk="1" hangingPunct="1">
              <a:defRPr/>
            </a:pPr>
            <a:r>
              <a:rPr lang="en-US" altLang="en-US" dirty="0"/>
              <a:t>Specific Grants of Power</a:t>
            </a:r>
          </a:p>
          <a:p>
            <a:pPr lvl="1" eaLnBrk="1" hangingPunct="1">
              <a:defRPr/>
            </a:pPr>
            <a:r>
              <a:rPr lang="en-US" altLang="en-US" dirty="0"/>
              <a:t>Narrowly drawn statutes such as the Americans with Dishabilles Act.</a:t>
            </a:r>
          </a:p>
          <a:p>
            <a:pPr eaLnBrk="1" hangingPunct="1">
              <a:defRPr/>
            </a:pPr>
            <a:r>
              <a:rPr lang="en-US" altLang="en-US" dirty="0"/>
              <a:t>Contingent Grants of Power.</a:t>
            </a:r>
          </a:p>
          <a:p>
            <a:pPr lvl="1" eaLnBrk="1" hangingPunct="1">
              <a:defRPr/>
            </a:pPr>
            <a:r>
              <a:rPr lang="en-US" altLang="en-US" dirty="0"/>
              <a:t>Laws that are triggered by a declaration of a state of emergency.</a:t>
            </a:r>
          </a:p>
          <a:p>
            <a:pPr eaLnBrk="1" hangingPunct="1">
              <a:defRPr/>
            </a:pPr>
            <a:r>
              <a:rPr lang="en-US" altLang="en-US" dirty="0"/>
              <a:t>The Legislature cannot grant the agency more power than the legislature itself can exercise.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3D909D28-451C-4BA1-A810-C5F0C097656C}"/>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Arial Narrow" panose="020B0606020202030204" pitchFamily="34" charset="0"/>
              </a:defRPr>
            </a:lvl1pPr>
            <a:lvl2pPr marL="742950" indent="-285750">
              <a:spcBef>
                <a:spcPct val="20000"/>
              </a:spcBef>
              <a:buClr>
                <a:schemeClr val="hlink"/>
              </a:buClr>
              <a:buSzPct val="55000"/>
              <a:buFont typeface="Wingdings" panose="05000000000000000000" pitchFamily="2" charset="2"/>
              <a:buChar char="n"/>
              <a:defRPr sz="3200" b="1">
                <a:solidFill>
                  <a:schemeClr val="tx1"/>
                </a:solidFill>
                <a:latin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9DC16B4-1063-4A1F-89AE-8073F41DF306}" type="slidenum">
              <a:rPr lang="en-US" altLang="en-US" sz="1400" b="0" smtClean="0">
                <a:latin typeface="Tahoma" panose="020B0604030504040204" pitchFamily="34" charset="0"/>
              </a:rPr>
              <a:pPr>
                <a:spcBef>
                  <a:spcPct val="0"/>
                </a:spcBef>
                <a:buClrTx/>
                <a:buSzTx/>
                <a:buFontTx/>
                <a:buNone/>
              </a:pPr>
              <a:t>12</a:t>
            </a:fld>
            <a:endParaRPr lang="en-US" altLang="en-US" sz="1400" b="0" dirty="0">
              <a:latin typeface="Tahoma" panose="020B0604030504040204" pitchFamily="34" charset="0"/>
            </a:endParaRPr>
          </a:p>
        </p:txBody>
      </p:sp>
      <p:sp>
        <p:nvSpPr>
          <p:cNvPr id="32771" name="Rectangle 2">
            <a:extLst>
              <a:ext uri="{FF2B5EF4-FFF2-40B4-BE49-F238E27FC236}">
                <a16:creationId xmlns:a16="http://schemas.microsoft.com/office/drawing/2014/main" id="{7277E489-DDD0-4AF8-8DB4-E0CAB77A7E59}"/>
              </a:ext>
            </a:extLst>
          </p:cNvPr>
          <p:cNvSpPr>
            <a:spLocks noGrp="1" noChangeArrowheads="1"/>
          </p:cNvSpPr>
          <p:nvPr>
            <p:ph type="title"/>
          </p:nvPr>
        </p:nvSpPr>
        <p:spPr>
          <a:xfrm>
            <a:off x="1150938" y="485775"/>
            <a:ext cx="7793037" cy="1190625"/>
          </a:xfrm>
        </p:spPr>
        <p:txBody>
          <a:bodyPr>
            <a:spAutoFit/>
          </a:bodyPr>
          <a:lstStyle/>
          <a:p>
            <a:pPr eaLnBrk="1" hangingPunct="1"/>
            <a:r>
              <a:rPr lang="en-US" altLang="en-US" dirty="0"/>
              <a:t>Administrative Procedure Act (APA)</a:t>
            </a:r>
          </a:p>
        </p:txBody>
      </p:sp>
      <p:sp>
        <p:nvSpPr>
          <p:cNvPr id="32772" name="Rectangle 3">
            <a:extLst>
              <a:ext uri="{FF2B5EF4-FFF2-40B4-BE49-F238E27FC236}">
                <a16:creationId xmlns:a16="http://schemas.microsoft.com/office/drawing/2014/main" id="{CAE0BBC3-36C5-4EAF-BC4F-2F3B1791594C}"/>
              </a:ext>
            </a:extLst>
          </p:cNvPr>
          <p:cNvSpPr>
            <a:spLocks noGrp="1" noChangeArrowheads="1"/>
          </p:cNvSpPr>
          <p:nvPr>
            <p:ph type="body" idx="1"/>
          </p:nvPr>
        </p:nvSpPr>
        <p:spPr/>
        <p:txBody>
          <a:bodyPr/>
          <a:lstStyle/>
          <a:p>
            <a:pPr eaLnBrk="1" hangingPunct="1">
              <a:lnSpc>
                <a:spcPct val="90000"/>
              </a:lnSpc>
            </a:pPr>
            <a:r>
              <a:rPr lang="en-US" altLang="en-US" dirty="0"/>
              <a:t>The set of laws in each state and the federal government that specifies how the agencies in that jurisdiction carry out basic functions such as rulemaking, adjudications, and how citizens can petition the agencies.  </a:t>
            </a:r>
          </a:p>
          <a:p>
            <a:pPr lvl="1" eaLnBrk="1" hangingPunct="1">
              <a:lnSpc>
                <a:spcPct val="90000"/>
              </a:lnSpc>
            </a:pPr>
            <a:r>
              <a:rPr lang="en-US" altLang="en-US" dirty="0"/>
              <a:t>APAs were first adopted post-WWII</a:t>
            </a:r>
          </a:p>
          <a:p>
            <a:pPr eaLnBrk="1" hangingPunct="1">
              <a:lnSpc>
                <a:spcPct val="90000"/>
              </a:lnSpc>
            </a:pPr>
            <a:r>
              <a:rPr lang="en-US" altLang="en-US" dirty="0"/>
              <a:t>The APA only applies if the legislature has not made special rules for a given agency.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6C55D22A-46A5-4E1C-B8C0-2BFBF1C07835}"/>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Arial Narrow" panose="020B0606020202030204" pitchFamily="34" charset="0"/>
              </a:defRPr>
            </a:lvl1pPr>
            <a:lvl2pPr marL="742950" indent="-285750">
              <a:spcBef>
                <a:spcPct val="20000"/>
              </a:spcBef>
              <a:buClr>
                <a:schemeClr val="hlink"/>
              </a:buClr>
              <a:buSzPct val="55000"/>
              <a:buFont typeface="Wingdings" panose="05000000000000000000" pitchFamily="2" charset="2"/>
              <a:buChar char="n"/>
              <a:defRPr sz="3200" b="1">
                <a:solidFill>
                  <a:schemeClr val="tx1"/>
                </a:solidFill>
                <a:latin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4908D0D-91C9-4F16-9C7D-59FAFCC8D762}" type="slidenum">
              <a:rPr lang="en-US" altLang="en-US" sz="1400" b="0" smtClean="0">
                <a:latin typeface="Tahoma" panose="020B0604030504040204" pitchFamily="34" charset="0"/>
              </a:rPr>
              <a:pPr>
                <a:spcBef>
                  <a:spcPct val="0"/>
                </a:spcBef>
                <a:buClrTx/>
                <a:buSzTx/>
                <a:buFontTx/>
                <a:buNone/>
              </a:pPr>
              <a:t>13</a:t>
            </a:fld>
            <a:endParaRPr lang="en-US" altLang="en-US" sz="1400" b="0" dirty="0">
              <a:latin typeface="Tahoma" panose="020B0604030504040204" pitchFamily="34" charset="0"/>
            </a:endParaRPr>
          </a:p>
        </p:txBody>
      </p:sp>
      <p:sp>
        <p:nvSpPr>
          <p:cNvPr id="33795" name="Rectangle 2">
            <a:extLst>
              <a:ext uri="{FF2B5EF4-FFF2-40B4-BE49-F238E27FC236}">
                <a16:creationId xmlns:a16="http://schemas.microsoft.com/office/drawing/2014/main" id="{69D117E3-CC37-46E3-B159-18D3D2E34174}"/>
              </a:ext>
            </a:extLst>
          </p:cNvPr>
          <p:cNvSpPr>
            <a:spLocks noGrp="1" noChangeArrowheads="1"/>
          </p:cNvSpPr>
          <p:nvPr>
            <p:ph type="title"/>
          </p:nvPr>
        </p:nvSpPr>
        <p:spPr>
          <a:xfrm>
            <a:off x="1150938" y="1035050"/>
            <a:ext cx="7793037" cy="641350"/>
          </a:xfrm>
        </p:spPr>
        <p:txBody>
          <a:bodyPr>
            <a:spAutoFit/>
          </a:bodyPr>
          <a:lstStyle/>
          <a:p>
            <a:pPr eaLnBrk="1" hangingPunct="1"/>
            <a:r>
              <a:rPr lang="en-US" altLang="en-US" dirty="0"/>
              <a:t>Administrative Rules</a:t>
            </a:r>
          </a:p>
        </p:txBody>
      </p:sp>
      <p:sp>
        <p:nvSpPr>
          <p:cNvPr id="33796" name="Rectangle 3">
            <a:extLst>
              <a:ext uri="{FF2B5EF4-FFF2-40B4-BE49-F238E27FC236}">
                <a16:creationId xmlns:a16="http://schemas.microsoft.com/office/drawing/2014/main" id="{C6BCE04F-7C15-4EA8-BC03-F4921F251C1D}"/>
              </a:ext>
            </a:extLst>
          </p:cNvPr>
          <p:cNvSpPr>
            <a:spLocks noGrp="1" noChangeArrowheads="1"/>
          </p:cNvSpPr>
          <p:nvPr>
            <p:ph type="body" idx="1"/>
          </p:nvPr>
        </p:nvSpPr>
        <p:spPr/>
        <p:txBody>
          <a:bodyPr/>
          <a:lstStyle/>
          <a:p>
            <a:pPr eaLnBrk="1" hangingPunct="1">
              <a:lnSpc>
                <a:spcPct val="90000"/>
              </a:lnSpc>
            </a:pPr>
            <a:r>
              <a:rPr lang="en-US" altLang="en-US" dirty="0"/>
              <a:t>The Legislature can delegate the power to make rules to the agency</a:t>
            </a:r>
          </a:p>
          <a:p>
            <a:pPr lvl="1" eaLnBrk="1" hangingPunct="1">
              <a:lnSpc>
                <a:spcPct val="90000"/>
              </a:lnSpc>
            </a:pPr>
            <a:r>
              <a:rPr lang="en-US" altLang="en-US" dirty="0"/>
              <a:t>Some agencies do not have rulemaking authority</a:t>
            </a:r>
          </a:p>
          <a:p>
            <a:pPr lvl="1" eaLnBrk="1" hangingPunct="1">
              <a:lnSpc>
                <a:spcPct val="90000"/>
              </a:lnSpc>
            </a:pPr>
            <a:r>
              <a:rPr lang="en-US" altLang="en-US" dirty="0"/>
              <a:t>Rules cannot exceed the authority in the agency's enabling legislation or the Constitution</a:t>
            </a:r>
          </a:p>
          <a:p>
            <a:pPr eaLnBrk="1" hangingPunct="1">
              <a:lnSpc>
                <a:spcPct val="90000"/>
              </a:lnSpc>
            </a:pPr>
            <a:r>
              <a:rPr lang="en-US" altLang="en-US" dirty="0"/>
              <a:t>Properly promulgated rules have the same effect as statutes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ED1CF1F9-0DFA-4C92-ACB1-E36B3FF8B1F8}"/>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Arial Narrow" panose="020B0606020202030204" pitchFamily="34" charset="0"/>
              </a:defRPr>
            </a:lvl1pPr>
            <a:lvl2pPr marL="742950" indent="-285750">
              <a:spcBef>
                <a:spcPct val="20000"/>
              </a:spcBef>
              <a:buClr>
                <a:schemeClr val="hlink"/>
              </a:buClr>
              <a:buSzPct val="55000"/>
              <a:buFont typeface="Wingdings" panose="05000000000000000000" pitchFamily="2" charset="2"/>
              <a:buChar char="n"/>
              <a:defRPr sz="3200" b="1">
                <a:solidFill>
                  <a:schemeClr val="tx1"/>
                </a:solidFill>
                <a:latin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DC0B85-8495-4AF7-B6B8-CB0092F7D501}" type="slidenum">
              <a:rPr lang="en-US" altLang="en-US" sz="1400" b="0" smtClean="0">
                <a:latin typeface="Tahoma" panose="020B0604030504040204" pitchFamily="34" charset="0"/>
              </a:rPr>
              <a:pPr>
                <a:spcBef>
                  <a:spcPct val="0"/>
                </a:spcBef>
                <a:buClrTx/>
                <a:buSzTx/>
                <a:buFontTx/>
                <a:buNone/>
              </a:pPr>
              <a:t>14</a:t>
            </a:fld>
            <a:endParaRPr lang="en-US" altLang="en-US" sz="1400" b="0" dirty="0">
              <a:latin typeface="Tahoma" panose="020B0604030504040204" pitchFamily="34" charset="0"/>
            </a:endParaRPr>
          </a:p>
        </p:txBody>
      </p:sp>
      <p:sp>
        <p:nvSpPr>
          <p:cNvPr id="34819" name="Rectangle 2">
            <a:extLst>
              <a:ext uri="{FF2B5EF4-FFF2-40B4-BE49-F238E27FC236}">
                <a16:creationId xmlns:a16="http://schemas.microsoft.com/office/drawing/2014/main" id="{BE2A06AB-3FBE-4186-9561-9E4C9EA64CA5}"/>
              </a:ext>
            </a:extLst>
          </p:cNvPr>
          <p:cNvSpPr>
            <a:spLocks noGrp="1" noChangeArrowheads="1"/>
          </p:cNvSpPr>
          <p:nvPr>
            <p:ph type="title"/>
          </p:nvPr>
        </p:nvSpPr>
        <p:spPr>
          <a:xfrm>
            <a:off x="1150938" y="1035050"/>
            <a:ext cx="7793037" cy="641350"/>
          </a:xfrm>
        </p:spPr>
        <p:txBody>
          <a:bodyPr>
            <a:spAutoFit/>
          </a:bodyPr>
          <a:lstStyle/>
          <a:p>
            <a:pPr eaLnBrk="1" hangingPunct="1"/>
            <a:r>
              <a:rPr lang="en-US" altLang="en-US" dirty="0"/>
              <a:t>Why Make Rules?</a:t>
            </a:r>
          </a:p>
        </p:txBody>
      </p:sp>
      <p:sp>
        <p:nvSpPr>
          <p:cNvPr id="34820" name="Rectangle 3">
            <a:extLst>
              <a:ext uri="{FF2B5EF4-FFF2-40B4-BE49-F238E27FC236}">
                <a16:creationId xmlns:a16="http://schemas.microsoft.com/office/drawing/2014/main" id="{356AFD9E-7AE8-4DC3-8D50-C89E420ADC1F}"/>
              </a:ext>
            </a:extLst>
          </p:cNvPr>
          <p:cNvSpPr>
            <a:spLocks noGrp="1" noChangeArrowheads="1"/>
          </p:cNvSpPr>
          <p:nvPr>
            <p:ph type="body" idx="1"/>
          </p:nvPr>
        </p:nvSpPr>
        <p:spPr/>
        <p:txBody>
          <a:bodyPr/>
          <a:lstStyle/>
          <a:p>
            <a:pPr eaLnBrk="1" hangingPunct="1">
              <a:lnSpc>
                <a:spcPct val="90000"/>
              </a:lnSpc>
            </a:pPr>
            <a:r>
              <a:rPr lang="en-US" altLang="en-US" sz="2800" dirty="0"/>
              <a:t>Legislatures do not have the expertise or the time to legislate in technical areas</a:t>
            </a:r>
          </a:p>
          <a:p>
            <a:pPr eaLnBrk="1" hangingPunct="1">
              <a:lnSpc>
                <a:spcPct val="90000"/>
              </a:lnSpc>
            </a:pPr>
            <a:r>
              <a:rPr lang="en-US" altLang="en-US" sz="2800" dirty="0"/>
              <a:t>National standards can be adopted through agency rules, harmonizing practice across jurisdictions</a:t>
            </a:r>
          </a:p>
          <a:p>
            <a:pPr lvl="1" eaLnBrk="1" hangingPunct="1">
              <a:lnSpc>
                <a:spcPct val="90000"/>
              </a:lnSpc>
            </a:pPr>
            <a:r>
              <a:rPr lang="en-US" altLang="en-US" sz="2800" dirty="0"/>
              <a:t>National building codes</a:t>
            </a:r>
          </a:p>
          <a:p>
            <a:pPr lvl="1" eaLnBrk="1" hangingPunct="1">
              <a:lnSpc>
                <a:spcPct val="90000"/>
              </a:lnSpc>
            </a:pPr>
            <a:r>
              <a:rPr lang="en-US" altLang="en-US" sz="2800" dirty="0"/>
              <a:t>CDC guidelines on food sanitation</a:t>
            </a:r>
          </a:p>
          <a:p>
            <a:pPr lvl="1" eaLnBrk="1" hangingPunct="1">
              <a:lnSpc>
                <a:spcPct val="90000"/>
              </a:lnSpc>
            </a:pPr>
            <a:r>
              <a:rPr lang="en-US" altLang="en-US" sz="2800" dirty="0"/>
              <a:t>Recommendations of the Advisory Committee on Immunization Practices</a:t>
            </a:r>
          </a:p>
          <a:p>
            <a:pPr eaLnBrk="1" hangingPunct="1">
              <a:lnSpc>
                <a:spcPct val="90000"/>
              </a:lnSpc>
            </a:pPr>
            <a:r>
              <a:rPr lang="en-US" altLang="en-US" sz="2800" dirty="0"/>
              <a:t>Rules give the public and regulated parties guidance</a:t>
            </a:r>
          </a:p>
          <a:p>
            <a:pPr eaLnBrk="1" hangingPunct="1">
              <a:lnSpc>
                <a:spcPct val="90000"/>
              </a:lnSpc>
            </a:pPr>
            <a:r>
              <a:rPr lang="en-US" altLang="en-US" sz="2800" dirty="0"/>
              <a:t>Rules limit the issues that can be reviewed by the courts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8A724253-ACFB-43FE-9D51-BEBCB1322980}"/>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Arial Narrow" panose="020B0606020202030204" pitchFamily="34" charset="0"/>
              </a:defRPr>
            </a:lvl1pPr>
            <a:lvl2pPr marL="742950" indent="-285750">
              <a:spcBef>
                <a:spcPct val="20000"/>
              </a:spcBef>
              <a:buClr>
                <a:schemeClr val="hlink"/>
              </a:buClr>
              <a:buSzPct val="55000"/>
              <a:buFont typeface="Wingdings" panose="05000000000000000000" pitchFamily="2" charset="2"/>
              <a:buChar char="n"/>
              <a:defRPr sz="3200" b="1">
                <a:solidFill>
                  <a:schemeClr val="tx1"/>
                </a:solidFill>
                <a:latin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D6A3D6D-3BDD-45A0-8AD7-80809F0F990C}" type="slidenum">
              <a:rPr lang="en-US" altLang="en-US" sz="1400" b="0" smtClean="0">
                <a:latin typeface="Tahoma" panose="020B0604030504040204" pitchFamily="34" charset="0"/>
              </a:rPr>
              <a:pPr>
                <a:spcBef>
                  <a:spcPct val="0"/>
                </a:spcBef>
                <a:buClrTx/>
                <a:buSzTx/>
                <a:buFontTx/>
                <a:buNone/>
              </a:pPr>
              <a:t>15</a:t>
            </a:fld>
            <a:endParaRPr lang="en-US" altLang="en-US" sz="1400" b="0" dirty="0">
              <a:latin typeface="Tahoma" panose="020B0604030504040204" pitchFamily="34" charset="0"/>
            </a:endParaRPr>
          </a:p>
        </p:txBody>
      </p:sp>
      <p:sp>
        <p:nvSpPr>
          <p:cNvPr id="35843" name="Rectangle 2">
            <a:extLst>
              <a:ext uri="{FF2B5EF4-FFF2-40B4-BE49-F238E27FC236}">
                <a16:creationId xmlns:a16="http://schemas.microsoft.com/office/drawing/2014/main" id="{A61F560D-F7EF-42B2-B93A-46E62EBA29A6}"/>
              </a:ext>
            </a:extLst>
          </p:cNvPr>
          <p:cNvSpPr>
            <a:spLocks noGrp="1" noChangeArrowheads="1"/>
          </p:cNvSpPr>
          <p:nvPr>
            <p:ph type="title"/>
          </p:nvPr>
        </p:nvSpPr>
        <p:spPr>
          <a:xfrm>
            <a:off x="1150938" y="1035050"/>
            <a:ext cx="7793037" cy="641350"/>
          </a:xfrm>
        </p:spPr>
        <p:txBody>
          <a:bodyPr>
            <a:spAutoFit/>
          </a:bodyPr>
          <a:lstStyle/>
          <a:p>
            <a:pPr eaLnBrk="1" hangingPunct="1"/>
            <a:r>
              <a:rPr lang="en-US" altLang="en-US" dirty="0"/>
              <a:t>Public Participation in Rulemaking</a:t>
            </a:r>
          </a:p>
        </p:txBody>
      </p:sp>
      <p:sp>
        <p:nvSpPr>
          <p:cNvPr id="35844" name="Rectangle 3">
            <a:extLst>
              <a:ext uri="{FF2B5EF4-FFF2-40B4-BE49-F238E27FC236}">
                <a16:creationId xmlns:a16="http://schemas.microsoft.com/office/drawing/2014/main" id="{CEBC6D86-0F25-4EA7-8BA8-2E558D3A9F93}"/>
              </a:ext>
            </a:extLst>
          </p:cNvPr>
          <p:cNvSpPr>
            <a:spLocks noGrp="1" noChangeArrowheads="1"/>
          </p:cNvSpPr>
          <p:nvPr>
            <p:ph type="body" idx="1"/>
          </p:nvPr>
        </p:nvSpPr>
        <p:spPr/>
        <p:txBody>
          <a:bodyPr/>
          <a:lstStyle/>
          <a:p>
            <a:pPr eaLnBrk="1" hangingPunct="1">
              <a:lnSpc>
                <a:spcPct val="90000"/>
              </a:lnSpc>
            </a:pPr>
            <a:r>
              <a:rPr lang="en-US" altLang="en-US" dirty="0"/>
              <a:t>Proposed rules must be published for public comment. (There are exceptions.)</a:t>
            </a:r>
          </a:p>
          <a:p>
            <a:pPr lvl="1" eaLnBrk="1" hangingPunct="1">
              <a:lnSpc>
                <a:spcPct val="90000"/>
              </a:lnSpc>
            </a:pPr>
            <a:r>
              <a:rPr lang="en-US" altLang="en-US" dirty="0"/>
              <a:t>The agency must take written comments.</a:t>
            </a:r>
          </a:p>
          <a:p>
            <a:pPr lvl="1" eaLnBrk="1" hangingPunct="1">
              <a:lnSpc>
                <a:spcPct val="90000"/>
              </a:lnSpc>
            </a:pPr>
            <a:r>
              <a:rPr lang="en-US" altLang="en-US" dirty="0"/>
              <a:t>Some states require public hearings if requested by enough people.</a:t>
            </a:r>
          </a:p>
          <a:p>
            <a:pPr lvl="1" eaLnBrk="1" hangingPunct="1">
              <a:lnSpc>
                <a:spcPct val="90000"/>
              </a:lnSpc>
            </a:pPr>
            <a:r>
              <a:rPr lang="en-US" altLang="en-US" dirty="0"/>
              <a:t>Federal agencies sometimes use public hearings on important policy issues.</a:t>
            </a:r>
          </a:p>
          <a:p>
            <a:pPr eaLnBrk="1" hangingPunct="1">
              <a:lnSpc>
                <a:spcPct val="90000"/>
              </a:lnSpc>
            </a:pPr>
            <a:r>
              <a:rPr lang="en-US" altLang="en-US" dirty="0"/>
              <a:t>The agency must review and respond to the comments.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815F-93EC-4250-AFDD-AFB8545501C3}"/>
              </a:ext>
            </a:extLst>
          </p:cNvPr>
          <p:cNvSpPr>
            <a:spLocks noGrp="1"/>
          </p:cNvSpPr>
          <p:nvPr>
            <p:ph type="title"/>
          </p:nvPr>
        </p:nvSpPr>
        <p:spPr/>
        <p:txBody>
          <a:bodyPr/>
          <a:lstStyle/>
          <a:p>
            <a:r>
              <a:rPr lang="en-US" dirty="0"/>
              <a:t>Original APA Requirements for Rulemaking</a:t>
            </a:r>
          </a:p>
        </p:txBody>
      </p:sp>
      <p:sp>
        <p:nvSpPr>
          <p:cNvPr id="3" name="Content Placeholder 2">
            <a:extLst>
              <a:ext uri="{FF2B5EF4-FFF2-40B4-BE49-F238E27FC236}">
                <a16:creationId xmlns:a16="http://schemas.microsoft.com/office/drawing/2014/main" id="{47C1727D-5EC7-4CA1-8A82-C87067EEB8E2}"/>
              </a:ext>
            </a:extLst>
          </p:cNvPr>
          <p:cNvSpPr>
            <a:spLocks noGrp="1"/>
          </p:cNvSpPr>
          <p:nvPr>
            <p:ph idx="1"/>
          </p:nvPr>
        </p:nvSpPr>
        <p:spPr/>
        <p:txBody>
          <a:bodyPr>
            <a:normAutofit fontScale="85000" lnSpcReduction="20000"/>
          </a:bodyPr>
          <a:lstStyle/>
          <a:p>
            <a:r>
              <a:rPr lang="en-US" dirty="0"/>
              <a:t>(1) a statement of the time, place, and nature of public rule making proceedings;</a:t>
            </a:r>
          </a:p>
          <a:p>
            <a:r>
              <a:rPr lang="en-US" dirty="0"/>
              <a:t>(2) reference to the legal authority under which the rule is proposed; and</a:t>
            </a:r>
          </a:p>
          <a:p>
            <a:r>
              <a:rPr lang="en-US" dirty="0"/>
              <a:t>(3) either the terms or substance of the proposed rule or a description of the subjects and issues involved. </a:t>
            </a:r>
          </a:p>
          <a:p>
            <a:r>
              <a:rPr lang="en-US" dirty="0"/>
              <a:t>(c) …the agency shall give interested persons an opportunity to participate in the rule making through submission of written data … After consideration of the relevant matter presented, the agency shall incorporate in the rules adopted a concise general statement of their basis and purpose. </a:t>
            </a:r>
          </a:p>
        </p:txBody>
      </p:sp>
      <p:sp>
        <p:nvSpPr>
          <p:cNvPr id="4" name="Slide Number Placeholder 3">
            <a:extLst>
              <a:ext uri="{FF2B5EF4-FFF2-40B4-BE49-F238E27FC236}">
                <a16:creationId xmlns:a16="http://schemas.microsoft.com/office/drawing/2014/main" id="{0D9908F2-F015-4BE8-9AC8-08259D45FCBC}"/>
              </a:ext>
            </a:extLst>
          </p:cNvPr>
          <p:cNvSpPr>
            <a:spLocks noGrp="1"/>
          </p:cNvSpPr>
          <p:nvPr>
            <p:ph type="sldNum" sz="quarter" idx="12"/>
          </p:nvPr>
        </p:nvSpPr>
        <p:spPr/>
        <p:txBody>
          <a:bodyPr/>
          <a:lstStyle/>
          <a:p>
            <a:pPr>
              <a:defRPr/>
            </a:pPr>
            <a:fld id="{5CC87D3D-D4B3-41AF-BB3C-9499BBA0FEE5}" type="slidenum">
              <a:rPr lang="en-US" altLang="en-US" smtClean="0"/>
              <a:pPr>
                <a:defRPr/>
              </a:pPr>
              <a:t>16</a:t>
            </a:fld>
            <a:endParaRPr lang="en-US" altLang="en-US" dirty="0"/>
          </a:p>
        </p:txBody>
      </p:sp>
    </p:spTree>
    <p:extLst>
      <p:ext uri="{BB962C8B-B14F-4D97-AF65-F5344CB8AC3E}">
        <p14:creationId xmlns:p14="http://schemas.microsoft.com/office/powerpoint/2010/main" val="156327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A596-34D6-4DD5-AFF3-0B4697A97ED0}"/>
              </a:ext>
            </a:extLst>
          </p:cNvPr>
          <p:cNvSpPr>
            <a:spLocks noGrp="1"/>
          </p:cNvSpPr>
          <p:nvPr>
            <p:ph type="title"/>
          </p:nvPr>
        </p:nvSpPr>
        <p:spPr/>
        <p:txBody>
          <a:bodyPr/>
          <a:lstStyle/>
          <a:p>
            <a:r>
              <a:rPr lang="en-US" dirty="0"/>
              <a:t>Judicial Review of Rulemaking</a:t>
            </a:r>
          </a:p>
        </p:txBody>
      </p:sp>
      <p:sp>
        <p:nvSpPr>
          <p:cNvPr id="3" name="Content Placeholder 2">
            <a:extLst>
              <a:ext uri="{FF2B5EF4-FFF2-40B4-BE49-F238E27FC236}">
                <a16:creationId xmlns:a16="http://schemas.microsoft.com/office/drawing/2014/main" id="{9A627EAA-B554-47B3-A907-A833409B94CA}"/>
              </a:ext>
            </a:extLst>
          </p:cNvPr>
          <p:cNvSpPr>
            <a:spLocks noGrp="1"/>
          </p:cNvSpPr>
          <p:nvPr>
            <p:ph idx="1"/>
          </p:nvPr>
        </p:nvSpPr>
        <p:spPr/>
        <p:txBody>
          <a:bodyPr/>
          <a:lstStyle/>
          <a:p>
            <a:r>
              <a:rPr lang="en-US" dirty="0"/>
              <a:t>Does the rule exceed the authority granted by Congress?</a:t>
            </a:r>
          </a:p>
          <a:p>
            <a:r>
              <a:rPr lang="en-US" dirty="0"/>
              <a:t>Is the rule unconstitutional?</a:t>
            </a:r>
          </a:p>
          <a:p>
            <a:r>
              <a:rPr lang="en-US" dirty="0"/>
              <a:t>Is the rule “arbitrary and capricious” (A&amp;C)?</a:t>
            </a:r>
          </a:p>
          <a:p>
            <a:pPr lvl="1"/>
            <a:r>
              <a:rPr lang="en-US" dirty="0"/>
              <a:t>This is a deferential standard intended to limit judicial interference in rulemaking.</a:t>
            </a:r>
          </a:p>
          <a:p>
            <a:r>
              <a:rPr lang="en-US" dirty="0"/>
              <a:t>The APA intended rulemaking to quick and efficient.</a:t>
            </a:r>
          </a:p>
        </p:txBody>
      </p:sp>
      <p:sp>
        <p:nvSpPr>
          <p:cNvPr id="4" name="Slide Number Placeholder 3">
            <a:extLst>
              <a:ext uri="{FF2B5EF4-FFF2-40B4-BE49-F238E27FC236}">
                <a16:creationId xmlns:a16="http://schemas.microsoft.com/office/drawing/2014/main" id="{CF8D6E8F-F37D-4BA1-AB5C-74ED019B9D79}"/>
              </a:ext>
            </a:extLst>
          </p:cNvPr>
          <p:cNvSpPr>
            <a:spLocks noGrp="1"/>
          </p:cNvSpPr>
          <p:nvPr>
            <p:ph type="sldNum" sz="quarter" idx="12"/>
          </p:nvPr>
        </p:nvSpPr>
        <p:spPr/>
        <p:txBody>
          <a:bodyPr/>
          <a:lstStyle/>
          <a:p>
            <a:pPr>
              <a:defRPr/>
            </a:pPr>
            <a:fld id="{5CC87D3D-D4B3-41AF-BB3C-9499BBA0FEE5}" type="slidenum">
              <a:rPr lang="en-US" altLang="en-US" smtClean="0"/>
              <a:pPr>
                <a:defRPr/>
              </a:pPr>
              <a:t>17</a:t>
            </a:fld>
            <a:endParaRPr lang="en-US" altLang="en-US" dirty="0"/>
          </a:p>
        </p:txBody>
      </p:sp>
    </p:spTree>
    <p:extLst>
      <p:ext uri="{BB962C8B-B14F-4D97-AF65-F5344CB8AC3E}">
        <p14:creationId xmlns:p14="http://schemas.microsoft.com/office/powerpoint/2010/main" val="277717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CF50-0DAB-4E68-A984-C5BB78BDD21B}"/>
              </a:ext>
            </a:extLst>
          </p:cNvPr>
          <p:cNvSpPr>
            <a:spLocks noGrp="1"/>
          </p:cNvSpPr>
          <p:nvPr>
            <p:ph type="title"/>
          </p:nvPr>
        </p:nvSpPr>
        <p:spPr/>
        <p:txBody>
          <a:bodyPr/>
          <a:lstStyle/>
          <a:p>
            <a:r>
              <a:rPr lang="en-US" dirty="0"/>
              <a:t>Reviewing Rules Made Under Ambiguous Statutes</a:t>
            </a:r>
          </a:p>
        </p:txBody>
      </p:sp>
      <p:sp>
        <p:nvSpPr>
          <p:cNvPr id="3" name="Content Placeholder 2">
            <a:extLst>
              <a:ext uri="{FF2B5EF4-FFF2-40B4-BE49-F238E27FC236}">
                <a16:creationId xmlns:a16="http://schemas.microsoft.com/office/drawing/2014/main" id="{30DE0F27-743C-4B5B-8156-6FE3495620C8}"/>
              </a:ext>
            </a:extLst>
          </p:cNvPr>
          <p:cNvSpPr>
            <a:spLocks noGrp="1"/>
          </p:cNvSpPr>
          <p:nvPr>
            <p:ph idx="1"/>
          </p:nvPr>
        </p:nvSpPr>
        <p:spPr/>
        <p:txBody>
          <a:bodyPr>
            <a:normAutofit lnSpcReduction="10000"/>
          </a:bodyPr>
          <a:lstStyle/>
          <a:p>
            <a:r>
              <a:rPr lang="en-US" dirty="0"/>
              <a:t>Congress often writes ambiguous law.</a:t>
            </a:r>
          </a:p>
          <a:p>
            <a:r>
              <a:rPr lang="en-US" dirty="0"/>
              <a:t>An agency sometimes must apply the law to a different situation than Congress had in mind.</a:t>
            </a:r>
          </a:p>
          <a:p>
            <a:r>
              <a:rPr lang="en-US" dirty="0"/>
              <a:t>In these cases, the Courts have to determine whether the rule has gone beyond the legal authority given the agency by Congress.</a:t>
            </a:r>
          </a:p>
          <a:p>
            <a:r>
              <a:rPr lang="en-US" dirty="0"/>
              <a:t>This is one of the most controversial questions in regulatory law – should the agency or the court decide when the law is not clear.</a:t>
            </a:r>
          </a:p>
        </p:txBody>
      </p:sp>
      <p:sp>
        <p:nvSpPr>
          <p:cNvPr id="4" name="Slide Number Placeholder 3">
            <a:extLst>
              <a:ext uri="{FF2B5EF4-FFF2-40B4-BE49-F238E27FC236}">
                <a16:creationId xmlns:a16="http://schemas.microsoft.com/office/drawing/2014/main" id="{5E57EA6C-0DDF-4A55-AA53-3450DE8BE31C}"/>
              </a:ext>
            </a:extLst>
          </p:cNvPr>
          <p:cNvSpPr>
            <a:spLocks noGrp="1"/>
          </p:cNvSpPr>
          <p:nvPr>
            <p:ph type="sldNum" sz="quarter" idx="12"/>
          </p:nvPr>
        </p:nvSpPr>
        <p:spPr/>
        <p:txBody>
          <a:bodyPr/>
          <a:lstStyle/>
          <a:p>
            <a:pPr>
              <a:defRPr/>
            </a:pPr>
            <a:fld id="{5CC87D3D-D4B3-41AF-BB3C-9499BBA0FEE5}" type="slidenum">
              <a:rPr lang="en-US" altLang="en-US" smtClean="0"/>
              <a:pPr>
                <a:defRPr/>
              </a:pPr>
              <a:t>18</a:t>
            </a:fld>
            <a:endParaRPr lang="en-US" altLang="en-US" dirty="0"/>
          </a:p>
        </p:txBody>
      </p:sp>
    </p:spTree>
    <p:extLst>
      <p:ext uri="{BB962C8B-B14F-4D97-AF65-F5344CB8AC3E}">
        <p14:creationId xmlns:p14="http://schemas.microsoft.com/office/powerpoint/2010/main" val="344675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B800-17A0-408C-9106-88FA8D8EA384}"/>
              </a:ext>
            </a:extLst>
          </p:cNvPr>
          <p:cNvSpPr>
            <a:spLocks noGrp="1"/>
          </p:cNvSpPr>
          <p:nvPr>
            <p:ph type="ctrTitle"/>
          </p:nvPr>
        </p:nvSpPr>
        <p:spPr/>
        <p:txBody>
          <a:bodyPr/>
          <a:lstStyle/>
          <a:p>
            <a:r>
              <a:rPr lang="en-US" dirty="0"/>
              <a:t>The </a:t>
            </a:r>
            <a:r>
              <a:rPr lang="en-US" i="1" dirty="0"/>
              <a:t>Chevron</a:t>
            </a:r>
            <a:r>
              <a:rPr lang="en-US" dirty="0"/>
              <a:t> Case</a:t>
            </a:r>
          </a:p>
        </p:txBody>
      </p:sp>
      <p:sp>
        <p:nvSpPr>
          <p:cNvPr id="5" name="Subtitle 4">
            <a:extLst>
              <a:ext uri="{FF2B5EF4-FFF2-40B4-BE49-F238E27FC236}">
                <a16:creationId xmlns:a16="http://schemas.microsoft.com/office/drawing/2014/main" id="{97734641-73A8-4710-918C-EE7E1905975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237D9E59-7026-4588-A9AD-24E4F8691EED}"/>
              </a:ext>
            </a:extLst>
          </p:cNvPr>
          <p:cNvSpPr>
            <a:spLocks noGrp="1"/>
          </p:cNvSpPr>
          <p:nvPr>
            <p:ph type="sldNum" sz="quarter" idx="12"/>
          </p:nvPr>
        </p:nvSpPr>
        <p:spPr/>
        <p:txBody>
          <a:bodyPr/>
          <a:lstStyle/>
          <a:p>
            <a:pPr>
              <a:defRPr/>
            </a:pPr>
            <a:fld id="{5CC87D3D-D4B3-41AF-BB3C-9499BBA0FEE5}" type="slidenum">
              <a:rPr lang="en-US" altLang="en-US" smtClean="0"/>
              <a:pPr>
                <a:defRPr/>
              </a:pPr>
              <a:t>19</a:t>
            </a:fld>
            <a:endParaRPr lang="en-US" altLang="en-US" dirty="0"/>
          </a:p>
        </p:txBody>
      </p:sp>
    </p:spTree>
    <p:extLst>
      <p:ext uri="{BB962C8B-B14F-4D97-AF65-F5344CB8AC3E}">
        <p14:creationId xmlns:p14="http://schemas.microsoft.com/office/powerpoint/2010/main" val="290023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DD241D-3D2C-4AFC-8D70-BF482C56D44D}"/>
              </a:ext>
            </a:extLst>
          </p:cNvPr>
          <p:cNvSpPr>
            <a:spLocks noGrp="1" noChangeArrowheads="1"/>
          </p:cNvSpPr>
          <p:nvPr>
            <p:ph type="ctrTitle"/>
          </p:nvPr>
        </p:nvSpPr>
        <p:spPr/>
        <p:txBody>
          <a:bodyPr/>
          <a:lstStyle/>
          <a:p>
            <a:r>
              <a:rPr lang="en-US" altLang="en-US" dirty="0"/>
              <a:t>History of Administrative Law in the United States</a:t>
            </a:r>
          </a:p>
        </p:txBody>
      </p:sp>
      <p:sp>
        <p:nvSpPr>
          <p:cNvPr id="20483" name="Subtitle 1">
            <a:extLst>
              <a:ext uri="{FF2B5EF4-FFF2-40B4-BE49-F238E27FC236}">
                <a16:creationId xmlns:a16="http://schemas.microsoft.com/office/drawing/2014/main" id="{9EE78111-72D1-4F1C-863B-03025DE37889}"/>
              </a:ext>
            </a:extLst>
          </p:cNvPr>
          <p:cNvSpPr>
            <a:spLocks noGrp="1" noChangeArrowheads="1"/>
          </p:cNvSpPr>
          <p:nvPr>
            <p:ph type="subTitle" idx="1"/>
          </p:nvPr>
        </p:nvSpPr>
        <p:spPr/>
        <p:txBody>
          <a:bodyPr/>
          <a:lstStyle/>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BF40-1C62-4C5E-A5AF-24FA59EBA5CB}"/>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CF2993C8-E04E-44E1-8A6E-8BC7BAD7E9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78" y="255813"/>
            <a:ext cx="8943022" cy="6387873"/>
          </a:xfrm>
        </p:spPr>
      </p:pic>
      <p:sp>
        <p:nvSpPr>
          <p:cNvPr id="4" name="Slide Number Placeholder 3">
            <a:extLst>
              <a:ext uri="{FF2B5EF4-FFF2-40B4-BE49-F238E27FC236}">
                <a16:creationId xmlns:a16="http://schemas.microsoft.com/office/drawing/2014/main" id="{02DD0F50-AD2D-48BF-AD88-666EB230143D}"/>
              </a:ext>
            </a:extLst>
          </p:cNvPr>
          <p:cNvSpPr>
            <a:spLocks noGrp="1"/>
          </p:cNvSpPr>
          <p:nvPr>
            <p:ph type="sldNum" sz="quarter" idx="12"/>
          </p:nvPr>
        </p:nvSpPr>
        <p:spPr/>
        <p:txBody>
          <a:bodyPr/>
          <a:lstStyle/>
          <a:p>
            <a:pPr>
              <a:defRPr/>
            </a:pPr>
            <a:fld id="{5CC87D3D-D4B3-41AF-BB3C-9499BBA0FEE5}" type="slidenum">
              <a:rPr lang="en-US" altLang="en-US" smtClean="0"/>
              <a:pPr>
                <a:defRPr/>
              </a:pPr>
              <a:t>20</a:t>
            </a:fld>
            <a:endParaRPr lang="en-US" altLang="en-US" dirty="0"/>
          </a:p>
        </p:txBody>
      </p:sp>
    </p:spTree>
    <p:extLst>
      <p:ext uri="{BB962C8B-B14F-4D97-AF65-F5344CB8AC3E}">
        <p14:creationId xmlns:p14="http://schemas.microsoft.com/office/powerpoint/2010/main" val="416545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E213-34B1-4E87-A0B5-A3FB032FA472}"/>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5C5C76B-A8AE-44BD-8C6F-3704809CA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103414"/>
            <a:ext cx="9029700" cy="6449786"/>
          </a:xfrm>
        </p:spPr>
      </p:pic>
      <p:sp>
        <p:nvSpPr>
          <p:cNvPr id="4" name="Slide Number Placeholder 3">
            <a:extLst>
              <a:ext uri="{FF2B5EF4-FFF2-40B4-BE49-F238E27FC236}">
                <a16:creationId xmlns:a16="http://schemas.microsoft.com/office/drawing/2014/main" id="{311151BF-3127-452C-BEEF-865795F9D076}"/>
              </a:ext>
            </a:extLst>
          </p:cNvPr>
          <p:cNvSpPr>
            <a:spLocks noGrp="1"/>
          </p:cNvSpPr>
          <p:nvPr>
            <p:ph type="sldNum" sz="quarter" idx="12"/>
          </p:nvPr>
        </p:nvSpPr>
        <p:spPr/>
        <p:txBody>
          <a:bodyPr/>
          <a:lstStyle/>
          <a:p>
            <a:pPr>
              <a:defRPr/>
            </a:pPr>
            <a:fld id="{5CC87D3D-D4B3-41AF-BB3C-9499BBA0FEE5}" type="slidenum">
              <a:rPr lang="en-US" altLang="en-US" smtClean="0"/>
              <a:pPr>
                <a:defRPr/>
              </a:pPr>
              <a:t>21</a:t>
            </a:fld>
            <a:endParaRPr lang="en-US" altLang="en-US" dirty="0"/>
          </a:p>
        </p:txBody>
      </p:sp>
    </p:spTree>
    <p:extLst>
      <p:ext uri="{BB962C8B-B14F-4D97-AF65-F5344CB8AC3E}">
        <p14:creationId xmlns:p14="http://schemas.microsoft.com/office/powerpoint/2010/main" val="131309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B957-563E-4A54-B951-7308FBBB8BB1}"/>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D8044F40-5907-4DDE-96C8-66912B256B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30628"/>
            <a:ext cx="8991600" cy="6422572"/>
          </a:xfrm>
        </p:spPr>
      </p:pic>
      <p:sp>
        <p:nvSpPr>
          <p:cNvPr id="4" name="Slide Number Placeholder 3">
            <a:extLst>
              <a:ext uri="{FF2B5EF4-FFF2-40B4-BE49-F238E27FC236}">
                <a16:creationId xmlns:a16="http://schemas.microsoft.com/office/drawing/2014/main" id="{5694B7BC-A5C0-4BDA-BDFB-98CDEE203C8A}"/>
              </a:ext>
            </a:extLst>
          </p:cNvPr>
          <p:cNvSpPr>
            <a:spLocks noGrp="1"/>
          </p:cNvSpPr>
          <p:nvPr>
            <p:ph type="sldNum" sz="quarter" idx="12"/>
          </p:nvPr>
        </p:nvSpPr>
        <p:spPr/>
        <p:txBody>
          <a:bodyPr/>
          <a:lstStyle/>
          <a:p>
            <a:pPr>
              <a:defRPr/>
            </a:pPr>
            <a:fld id="{5CC87D3D-D4B3-41AF-BB3C-9499BBA0FEE5}" type="slidenum">
              <a:rPr lang="en-US" altLang="en-US" smtClean="0"/>
              <a:pPr>
                <a:defRPr/>
              </a:pPr>
              <a:t>22</a:t>
            </a:fld>
            <a:endParaRPr lang="en-US" altLang="en-US" dirty="0"/>
          </a:p>
        </p:txBody>
      </p:sp>
    </p:spTree>
    <p:extLst>
      <p:ext uri="{BB962C8B-B14F-4D97-AF65-F5344CB8AC3E}">
        <p14:creationId xmlns:p14="http://schemas.microsoft.com/office/powerpoint/2010/main" val="26288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BFCE-83AA-4B6F-B744-F6A22B4DAFE3}"/>
              </a:ext>
            </a:extLst>
          </p:cNvPr>
          <p:cNvSpPr>
            <a:spLocks noGrp="1"/>
          </p:cNvSpPr>
          <p:nvPr>
            <p:ph type="title"/>
          </p:nvPr>
        </p:nvSpPr>
        <p:spPr/>
        <p:txBody>
          <a:bodyPr/>
          <a:lstStyle/>
          <a:p>
            <a:r>
              <a:rPr lang="en-US" i="1" dirty="0"/>
              <a:t>Chevron</a:t>
            </a:r>
            <a:r>
              <a:rPr lang="en-US" dirty="0"/>
              <a:t> Deference</a:t>
            </a:r>
          </a:p>
        </p:txBody>
      </p:sp>
      <p:sp>
        <p:nvSpPr>
          <p:cNvPr id="3" name="Content Placeholder 2">
            <a:extLst>
              <a:ext uri="{FF2B5EF4-FFF2-40B4-BE49-F238E27FC236}">
                <a16:creationId xmlns:a16="http://schemas.microsoft.com/office/drawing/2014/main" id="{B21B336A-E2D3-44EA-BECA-66F595578E09}"/>
              </a:ext>
            </a:extLst>
          </p:cNvPr>
          <p:cNvSpPr>
            <a:spLocks noGrp="1"/>
          </p:cNvSpPr>
          <p:nvPr>
            <p:ph idx="1"/>
          </p:nvPr>
        </p:nvSpPr>
        <p:spPr/>
        <p:txBody>
          <a:bodyPr>
            <a:normAutofit fontScale="85000" lnSpcReduction="10000"/>
          </a:bodyPr>
          <a:lstStyle/>
          <a:p>
            <a:r>
              <a:rPr lang="en-US" dirty="0"/>
              <a:t>Step One – Is the statute clear?</a:t>
            </a:r>
          </a:p>
          <a:p>
            <a:pPr lvl="1"/>
            <a:r>
              <a:rPr lang="en-US" dirty="0"/>
              <a:t>Does it prohibit or clearly allow the rule?</a:t>
            </a:r>
          </a:p>
          <a:p>
            <a:pPr lvl="1"/>
            <a:r>
              <a:rPr lang="en-US" dirty="0"/>
              <a:t>If it is ambiguous – it could allow the rule, but does not clearly do so – then the courts goes to Step Two</a:t>
            </a:r>
          </a:p>
          <a:p>
            <a:r>
              <a:rPr lang="en-US" dirty="0"/>
              <a:t>Step Two – Is the rule a reasonable application of the statute?</a:t>
            </a:r>
          </a:p>
          <a:p>
            <a:pPr lvl="1"/>
            <a:r>
              <a:rPr lang="en-US" dirty="0"/>
              <a:t>If so, then it is allowed.</a:t>
            </a:r>
          </a:p>
          <a:p>
            <a:pPr lvl="1"/>
            <a:r>
              <a:rPr lang="en-US" dirty="0"/>
              <a:t>Key – if there is more than one reasonable reading of the statute, the agency gets to choose, not the court.</a:t>
            </a:r>
          </a:p>
          <a:p>
            <a:r>
              <a:rPr lang="en-US" dirty="0"/>
              <a:t>Chevron Deference is seen as original sin by the right.</a:t>
            </a:r>
          </a:p>
        </p:txBody>
      </p:sp>
      <p:sp>
        <p:nvSpPr>
          <p:cNvPr id="4" name="Slide Number Placeholder 3">
            <a:extLst>
              <a:ext uri="{FF2B5EF4-FFF2-40B4-BE49-F238E27FC236}">
                <a16:creationId xmlns:a16="http://schemas.microsoft.com/office/drawing/2014/main" id="{60582886-88D5-4F64-8B40-49F9CB42545F}"/>
              </a:ext>
            </a:extLst>
          </p:cNvPr>
          <p:cNvSpPr>
            <a:spLocks noGrp="1"/>
          </p:cNvSpPr>
          <p:nvPr>
            <p:ph type="sldNum" sz="quarter" idx="12"/>
          </p:nvPr>
        </p:nvSpPr>
        <p:spPr/>
        <p:txBody>
          <a:bodyPr/>
          <a:lstStyle/>
          <a:p>
            <a:pPr>
              <a:defRPr/>
            </a:pPr>
            <a:fld id="{5CC87D3D-D4B3-41AF-BB3C-9499BBA0FEE5}" type="slidenum">
              <a:rPr lang="en-US" altLang="en-US" smtClean="0"/>
              <a:pPr>
                <a:defRPr/>
              </a:pPr>
              <a:t>23</a:t>
            </a:fld>
            <a:endParaRPr lang="en-US" altLang="en-US" dirty="0"/>
          </a:p>
        </p:txBody>
      </p:sp>
    </p:spTree>
    <p:extLst>
      <p:ext uri="{BB962C8B-B14F-4D97-AF65-F5344CB8AC3E}">
        <p14:creationId xmlns:p14="http://schemas.microsoft.com/office/powerpoint/2010/main" val="58653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97F7-5EBB-452B-BD51-63CC5424C44C}"/>
              </a:ext>
            </a:extLst>
          </p:cNvPr>
          <p:cNvSpPr>
            <a:spLocks noGrp="1"/>
          </p:cNvSpPr>
          <p:nvPr>
            <p:ph type="title"/>
          </p:nvPr>
        </p:nvSpPr>
        <p:spPr/>
        <p:txBody>
          <a:bodyPr/>
          <a:lstStyle/>
          <a:p>
            <a:r>
              <a:rPr lang="en-US" dirty="0"/>
              <a:t>The Courts Complicate Rulemaking</a:t>
            </a:r>
          </a:p>
        </p:txBody>
      </p:sp>
      <p:sp>
        <p:nvSpPr>
          <p:cNvPr id="3" name="Content Placeholder 2">
            <a:extLst>
              <a:ext uri="{FF2B5EF4-FFF2-40B4-BE49-F238E27FC236}">
                <a16:creationId xmlns:a16="http://schemas.microsoft.com/office/drawing/2014/main" id="{02EB60B6-E8CD-4F05-ABDD-4BE417D7B904}"/>
              </a:ext>
            </a:extLst>
          </p:cNvPr>
          <p:cNvSpPr>
            <a:spLocks noGrp="1"/>
          </p:cNvSpPr>
          <p:nvPr>
            <p:ph idx="1"/>
          </p:nvPr>
        </p:nvSpPr>
        <p:spPr/>
        <p:txBody>
          <a:bodyPr/>
          <a:lstStyle/>
          <a:p>
            <a:r>
              <a:rPr lang="en-US" dirty="0"/>
              <a:t>The courts cannot change the A&amp;C standard and cannot add requirements to the APA.</a:t>
            </a:r>
          </a:p>
          <a:p>
            <a:r>
              <a:rPr lang="en-US" dirty="0"/>
              <a:t>What they have done is require detailed explanations of the science, the cost benefit analysis, and the policy justification before applying the A&amp;C standard.</a:t>
            </a:r>
          </a:p>
          <a:p>
            <a:r>
              <a:rPr lang="en-US" dirty="0"/>
              <a:t>The courts take a “hard look” at the details of the record before the A&amp;C review.</a:t>
            </a:r>
          </a:p>
          <a:p>
            <a:endParaRPr lang="en-US" dirty="0"/>
          </a:p>
        </p:txBody>
      </p:sp>
      <p:sp>
        <p:nvSpPr>
          <p:cNvPr id="4" name="Slide Number Placeholder 3">
            <a:extLst>
              <a:ext uri="{FF2B5EF4-FFF2-40B4-BE49-F238E27FC236}">
                <a16:creationId xmlns:a16="http://schemas.microsoft.com/office/drawing/2014/main" id="{178AD7C4-DA8B-46EF-8873-FCF27F734361}"/>
              </a:ext>
            </a:extLst>
          </p:cNvPr>
          <p:cNvSpPr>
            <a:spLocks noGrp="1"/>
          </p:cNvSpPr>
          <p:nvPr>
            <p:ph type="sldNum" sz="quarter" idx="12"/>
          </p:nvPr>
        </p:nvSpPr>
        <p:spPr/>
        <p:txBody>
          <a:bodyPr/>
          <a:lstStyle/>
          <a:p>
            <a:pPr>
              <a:defRPr/>
            </a:pPr>
            <a:fld id="{5CC87D3D-D4B3-41AF-BB3C-9499BBA0FEE5}" type="slidenum">
              <a:rPr lang="en-US" altLang="en-US" smtClean="0"/>
              <a:pPr>
                <a:defRPr/>
              </a:pPr>
              <a:t>24</a:t>
            </a:fld>
            <a:endParaRPr lang="en-US" altLang="en-US" dirty="0"/>
          </a:p>
        </p:txBody>
      </p:sp>
    </p:spTree>
    <p:extLst>
      <p:ext uri="{BB962C8B-B14F-4D97-AF65-F5344CB8AC3E}">
        <p14:creationId xmlns:p14="http://schemas.microsoft.com/office/powerpoint/2010/main" val="217242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A7AE-51B2-4319-904D-ED032D2F4D35}"/>
              </a:ext>
            </a:extLst>
          </p:cNvPr>
          <p:cNvSpPr>
            <a:spLocks noGrp="1"/>
          </p:cNvSpPr>
          <p:nvPr>
            <p:ph type="title"/>
          </p:nvPr>
        </p:nvSpPr>
        <p:spPr/>
        <p:txBody>
          <a:bodyPr/>
          <a:lstStyle/>
          <a:p>
            <a:r>
              <a:rPr lang="en-US" dirty="0"/>
              <a:t>The Pros and Cons of Hard Look Review</a:t>
            </a:r>
          </a:p>
        </p:txBody>
      </p:sp>
      <p:sp>
        <p:nvSpPr>
          <p:cNvPr id="3" name="Content Placeholder 2">
            <a:extLst>
              <a:ext uri="{FF2B5EF4-FFF2-40B4-BE49-F238E27FC236}">
                <a16:creationId xmlns:a16="http://schemas.microsoft.com/office/drawing/2014/main" id="{23702C9C-A13A-47CD-91F5-C8400E51EA4B}"/>
              </a:ext>
            </a:extLst>
          </p:cNvPr>
          <p:cNvSpPr>
            <a:spLocks noGrp="1"/>
          </p:cNvSpPr>
          <p:nvPr>
            <p:ph idx="1"/>
          </p:nvPr>
        </p:nvSpPr>
        <p:spPr/>
        <p:txBody>
          <a:bodyPr/>
          <a:lstStyle/>
          <a:p>
            <a:r>
              <a:rPr lang="en-US" dirty="0"/>
              <a:t>Hard look assures that all new rules will go through years of litigation before going into effect.</a:t>
            </a:r>
          </a:p>
          <a:p>
            <a:r>
              <a:rPr lang="en-US" dirty="0"/>
              <a:t>Hard look is the vehicle for litigants to demand a detailed and correct scientific record.</a:t>
            </a:r>
          </a:p>
          <a:p>
            <a:r>
              <a:rPr lang="en-US" dirty="0"/>
              <a:t>Hard look makes it difficult to introduce new rules.</a:t>
            </a:r>
          </a:p>
          <a:p>
            <a:r>
              <a:rPr lang="en-US" dirty="0"/>
              <a:t>What is the impact of hard look when you want to change or eliminate an existing rules?</a:t>
            </a:r>
          </a:p>
        </p:txBody>
      </p:sp>
      <p:sp>
        <p:nvSpPr>
          <p:cNvPr id="4" name="Slide Number Placeholder 3">
            <a:extLst>
              <a:ext uri="{FF2B5EF4-FFF2-40B4-BE49-F238E27FC236}">
                <a16:creationId xmlns:a16="http://schemas.microsoft.com/office/drawing/2014/main" id="{86A1D945-73E6-4C5E-86C4-3B1FC08EA6B0}"/>
              </a:ext>
            </a:extLst>
          </p:cNvPr>
          <p:cNvSpPr>
            <a:spLocks noGrp="1"/>
          </p:cNvSpPr>
          <p:nvPr>
            <p:ph type="sldNum" sz="quarter" idx="12"/>
          </p:nvPr>
        </p:nvSpPr>
        <p:spPr/>
        <p:txBody>
          <a:bodyPr/>
          <a:lstStyle/>
          <a:p>
            <a:pPr>
              <a:defRPr/>
            </a:pPr>
            <a:fld id="{5CC87D3D-D4B3-41AF-BB3C-9499BBA0FEE5}" type="slidenum">
              <a:rPr lang="en-US" altLang="en-US" smtClean="0"/>
              <a:pPr>
                <a:defRPr/>
              </a:pPr>
              <a:t>25</a:t>
            </a:fld>
            <a:endParaRPr lang="en-US" altLang="en-US" dirty="0"/>
          </a:p>
        </p:txBody>
      </p:sp>
    </p:spTree>
    <p:extLst>
      <p:ext uri="{BB962C8B-B14F-4D97-AF65-F5344CB8AC3E}">
        <p14:creationId xmlns:p14="http://schemas.microsoft.com/office/powerpoint/2010/main" val="136294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07CD-2332-444D-88E5-033F465CC07F}"/>
              </a:ext>
            </a:extLst>
          </p:cNvPr>
          <p:cNvSpPr>
            <a:spLocks noGrp="1"/>
          </p:cNvSpPr>
          <p:nvPr>
            <p:ph type="title"/>
          </p:nvPr>
        </p:nvSpPr>
        <p:spPr/>
        <p:txBody>
          <a:bodyPr/>
          <a:lstStyle/>
          <a:p>
            <a:r>
              <a:rPr lang="en-US" dirty="0"/>
              <a:t>Standards for Changing or Eliminating Rules</a:t>
            </a:r>
          </a:p>
        </p:txBody>
      </p:sp>
      <p:sp>
        <p:nvSpPr>
          <p:cNvPr id="3" name="Content Placeholder 2">
            <a:extLst>
              <a:ext uri="{FF2B5EF4-FFF2-40B4-BE49-F238E27FC236}">
                <a16:creationId xmlns:a16="http://schemas.microsoft.com/office/drawing/2014/main" id="{791ACACF-A21E-4122-BC02-AE30F01E1CEF}"/>
              </a:ext>
            </a:extLst>
          </p:cNvPr>
          <p:cNvSpPr>
            <a:spLocks noGrp="1"/>
          </p:cNvSpPr>
          <p:nvPr>
            <p:ph idx="1"/>
          </p:nvPr>
        </p:nvSpPr>
        <p:spPr/>
        <p:txBody>
          <a:bodyPr>
            <a:normAutofit fontScale="92500"/>
          </a:bodyPr>
          <a:lstStyle/>
          <a:p>
            <a:r>
              <a:rPr lang="en-US" dirty="0"/>
              <a:t>A new rule will get a hard look, demanding a lengthy record that can takes years to build.</a:t>
            </a:r>
          </a:p>
          <a:p>
            <a:r>
              <a:rPr lang="en-US" dirty="0"/>
              <a:t>The court has applied this standard to changes to rules and the elimination of rules when the change or abrogation is based new on science or on new facts.</a:t>
            </a:r>
          </a:p>
          <a:p>
            <a:r>
              <a:rPr lang="en-US" dirty="0"/>
              <a:t>When the changes or abrogation are based on the same facts/science, but a different interpretation of the law or a different policy choice, the agency may not need to build a new record.</a:t>
            </a:r>
          </a:p>
        </p:txBody>
      </p:sp>
      <p:sp>
        <p:nvSpPr>
          <p:cNvPr id="4" name="Slide Number Placeholder 3">
            <a:extLst>
              <a:ext uri="{FF2B5EF4-FFF2-40B4-BE49-F238E27FC236}">
                <a16:creationId xmlns:a16="http://schemas.microsoft.com/office/drawing/2014/main" id="{EF9D74CC-36F2-4B7F-9861-F597027FABE2}"/>
              </a:ext>
            </a:extLst>
          </p:cNvPr>
          <p:cNvSpPr>
            <a:spLocks noGrp="1"/>
          </p:cNvSpPr>
          <p:nvPr>
            <p:ph type="sldNum" sz="quarter" idx="12"/>
          </p:nvPr>
        </p:nvSpPr>
        <p:spPr/>
        <p:txBody>
          <a:bodyPr/>
          <a:lstStyle/>
          <a:p>
            <a:pPr>
              <a:defRPr/>
            </a:pPr>
            <a:fld id="{5CC87D3D-D4B3-41AF-BB3C-9499BBA0FEE5}" type="slidenum">
              <a:rPr lang="en-US" altLang="en-US" smtClean="0"/>
              <a:pPr>
                <a:defRPr/>
              </a:pPr>
              <a:t>26</a:t>
            </a:fld>
            <a:endParaRPr lang="en-US" altLang="en-US" dirty="0"/>
          </a:p>
        </p:txBody>
      </p:sp>
    </p:spTree>
    <p:extLst>
      <p:ext uri="{BB962C8B-B14F-4D97-AF65-F5344CB8AC3E}">
        <p14:creationId xmlns:p14="http://schemas.microsoft.com/office/powerpoint/2010/main" val="675734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0CFF-2592-4B0A-A598-D28C27D7305A}"/>
              </a:ext>
            </a:extLst>
          </p:cNvPr>
          <p:cNvSpPr>
            <a:spLocks noGrp="1"/>
          </p:cNvSpPr>
          <p:nvPr>
            <p:ph type="title"/>
          </p:nvPr>
        </p:nvSpPr>
        <p:spPr/>
        <p:txBody>
          <a:bodyPr/>
          <a:lstStyle/>
          <a:p>
            <a:r>
              <a:rPr lang="en-US" i="1" dirty="0"/>
              <a:t>State Farm</a:t>
            </a:r>
            <a:r>
              <a:rPr lang="en-US" dirty="0"/>
              <a:t> – New Facts, New Record</a:t>
            </a:r>
          </a:p>
        </p:txBody>
      </p:sp>
      <p:sp>
        <p:nvSpPr>
          <p:cNvPr id="3" name="Content Placeholder 2">
            <a:extLst>
              <a:ext uri="{FF2B5EF4-FFF2-40B4-BE49-F238E27FC236}">
                <a16:creationId xmlns:a16="http://schemas.microsoft.com/office/drawing/2014/main" id="{C516DE90-B469-438E-86B1-12EDD7CF1D06}"/>
              </a:ext>
            </a:extLst>
          </p:cNvPr>
          <p:cNvSpPr>
            <a:spLocks noGrp="1"/>
          </p:cNvSpPr>
          <p:nvPr>
            <p:ph idx="1"/>
          </p:nvPr>
        </p:nvSpPr>
        <p:spPr/>
        <p:txBody>
          <a:bodyPr>
            <a:normAutofit lnSpcReduction="10000"/>
          </a:bodyPr>
          <a:lstStyle/>
          <a:p>
            <a:r>
              <a:rPr lang="en-US" dirty="0"/>
              <a:t>The </a:t>
            </a:r>
            <a:r>
              <a:rPr lang="en-US" i="1" dirty="0"/>
              <a:t>State Farm</a:t>
            </a:r>
            <a:r>
              <a:rPr lang="en-US" dirty="0"/>
              <a:t> case arose when the Regan administration rescinded a passive restraint seatbelt law passed by the Carter administration.</a:t>
            </a:r>
          </a:p>
          <a:p>
            <a:r>
              <a:rPr lang="en-US" dirty="0"/>
              <a:t>The DOT said that the rule was no longer needed and did not provide a record documenting the different facts that it relied on.</a:t>
            </a:r>
          </a:p>
          <a:p>
            <a:r>
              <a:rPr lang="en-US" dirty="0"/>
              <a:t>The court said that DOT would have to publish a full record –rescinding/changing a rule needs the same level of record as making a rule.</a:t>
            </a:r>
          </a:p>
        </p:txBody>
      </p:sp>
      <p:sp>
        <p:nvSpPr>
          <p:cNvPr id="4" name="Slide Number Placeholder 3">
            <a:extLst>
              <a:ext uri="{FF2B5EF4-FFF2-40B4-BE49-F238E27FC236}">
                <a16:creationId xmlns:a16="http://schemas.microsoft.com/office/drawing/2014/main" id="{34849C77-5A9F-4A4B-8511-EA3244916207}"/>
              </a:ext>
            </a:extLst>
          </p:cNvPr>
          <p:cNvSpPr>
            <a:spLocks noGrp="1"/>
          </p:cNvSpPr>
          <p:nvPr>
            <p:ph type="sldNum" sz="quarter" idx="12"/>
          </p:nvPr>
        </p:nvSpPr>
        <p:spPr/>
        <p:txBody>
          <a:bodyPr/>
          <a:lstStyle/>
          <a:p>
            <a:pPr>
              <a:defRPr/>
            </a:pPr>
            <a:fld id="{5CC87D3D-D4B3-41AF-BB3C-9499BBA0FEE5}" type="slidenum">
              <a:rPr lang="en-US" altLang="en-US" smtClean="0"/>
              <a:pPr>
                <a:defRPr/>
              </a:pPr>
              <a:t>27</a:t>
            </a:fld>
            <a:endParaRPr lang="en-US" altLang="en-US" dirty="0"/>
          </a:p>
        </p:txBody>
      </p:sp>
    </p:spTree>
    <p:extLst>
      <p:ext uri="{BB962C8B-B14F-4D97-AF65-F5344CB8AC3E}">
        <p14:creationId xmlns:p14="http://schemas.microsoft.com/office/powerpoint/2010/main" val="1270588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FE2A-A503-4325-9620-D2794AB095A2}"/>
              </a:ext>
            </a:extLst>
          </p:cNvPr>
          <p:cNvSpPr>
            <a:spLocks noGrp="1"/>
          </p:cNvSpPr>
          <p:nvPr>
            <p:ph type="title"/>
          </p:nvPr>
        </p:nvSpPr>
        <p:spPr/>
        <p:txBody>
          <a:bodyPr/>
          <a:lstStyle/>
          <a:p>
            <a:r>
              <a:rPr lang="en-US" dirty="0"/>
              <a:t>The </a:t>
            </a:r>
            <a:r>
              <a:rPr lang="en-US" i="1" dirty="0"/>
              <a:t>Fox</a:t>
            </a:r>
            <a:r>
              <a:rPr lang="en-US" dirty="0"/>
              <a:t> Case – Changes Based on Policy Choices.</a:t>
            </a:r>
          </a:p>
        </p:txBody>
      </p:sp>
      <p:sp>
        <p:nvSpPr>
          <p:cNvPr id="3" name="Content Placeholder 2">
            <a:extLst>
              <a:ext uri="{FF2B5EF4-FFF2-40B4-BE49-F238E27FC236}">
                <a16:creationId xmlns:a16="http://schemas.microsoft.com/office/drawing/2014/main" id="{2F4FCDE0-D5B1-47A9-94CB-FAD6DFB2B24B}"/>
              </a:ext>
            </a:extLst>
          </p:cNvPr>
          <p:cNvSpPr>
            <a:spLocks noGrp="1"/>
          </p:cNvSpPr>
          <p:nvPr>
            <p:ph idx="1"/>
          </p:nvPr>
        </p:nvSpPr>
        <p:spPr/>
        <p:txBody>
          <a:bodyPr/>
          <a:lstStyle/>
          <a:p>
            <a:r>
              <a:rPr lang="en-US" dirty="0"/>
              <a:t>This is not a notice and comment rulemaking, but an order by the FCC.</a:t>
            </a:r>
          </a:p>
          <a:p>
            <a:r>
              <a:rPr lang="en-US" dirty="0"/>
              <a:t>This is the “fleeting expletives” case.</a:t>
            </a:r>
          </a:p>
          <a:p>
            <a:r>
              <a:rPr lang="en-US" dirty="0"/>
              <a:t>The FCC did not provide a detailed factual or scientific record supporting its decision to ban “fleeting expletives.”</a:t>
            </a:r>
          </a:p>
          <a:p>
            <a:r>
              <a:rPr lang="en-US" dirty="0"/>
              <a:t> The court found that the FCC had clearly stated its new policy and that was enough.</a:t>
            </a:r>
          </a:p>
        </p:txBody>
      </p:sp>
      <p:sp>
        <p:nvSpPr>
          <p:cNvPr id="4" name="Slide Number Placeholder 3">
            <a:extLst>
              <a:ext uri="{FF2B5EF4-FFF2-40B4-BE49-F238E27FC236}">
                <a16:creationId xmlns:a16="http://schemas.microsoft.com/office/drawing/2014/main" id="{CE70DF39-1320-40A0-843E-1201EC1508C0}"/>
              </a:ext>
            </a:extLst>
          </p:cNvPr>
          <p:cNvSpPr>
            <a:spLocks noGrp="1"/>
          </p:cNvSpPr>
          <p:nvPr>
            <p:ph type="sldNum" sz="quarter" idx="12"/>
          </p:nvPr>
        </p:nvSpPr>
        <p:spPr/>
        <p:txBody>
          <a:bodyPr/>
          <a:lstStyle/>
          <a:p>
            <a:pPr>
              <a:defRPr/>
            </a:pPr>
            <a:fld id="{5CC87D3D-D4B3-41AF-BB3C-9499BBA0FEE5}" type="slidenum">
              <a:rPr lang="en-US" altLang="en-US" smtClean="0"/>
              <a:pPr>
                <a:defRPr/>
              </a:pPr>
              <a:t>28</a:t>
            </a:fld>
            <a:endParaRPr lang="en-US" altLang="en-US" dirty="0"/>
          </a:p>
        </p:txBody>
      </p:sp>
    </p:spTree>
    <p:extLst>
      <p:ext uri="{BB962C8B-B14F-4D97-AF65-F5344CB8AC3E}">
        <p14:creationId xmlns:p14="http://schemas.microsoft.com/office/powerpoint/2010/main" val="260255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38CEA-2A59-4F1A-A290-D791AB5C7A01}"/>
              </a:ext>
            </a:extLst>
          </p:cNvPr>
          <p:cNvSpPr>
            <a:spLocks noGrp="1"/>
          </p:cNvSpPr>
          <p:nvPr>
            <p:ph type="title"/>
          </p:nvPr>
        </p:nvSpPr>
        <p:spPr/>
        <p:txBody>
          <a:bodyPr/>
          <a:lstStyle/>
          <a:p>
            <a:r>
              <a:rPr lang="en-US" dirty="0"/>
              <a:t>The Clean Power Plant Case – </a:t>
            </a:r>
            <a:r>
              <a:rPr lang="en-US" i="1" dirty="0"/>
              <a:t>State Farm</a:t>
            </a:r>
            <a:r>
              <a:rPr lang="en-US" dirty="0"/>
              <a:t>?</a:t>
            </a:r>
          </a:p>
        </p:txBody>
      </p:sp>
      <p:sp>
        <p:nvSpPr>
          <p:cNvPr id="3" name="Content Placeholder 2">
            <a:extLst>
              <a:ext uri="{FF2B5EF4-FFF2-40B4-BE49-F238E27FC236}">
                <a16:creationId xmlns:a16="http://schemas.microsoft.com/office/drawing/2014/main" id="{B2E3BDD3-59A3-4FFE-8E76-056EF7E91291}"/>
              </a:ext>
            </a:extLst>
          </p:cNvPr>
          <p:cNvSpPr>
            <a:spLocks noGrp="1"/>
          </p:cNvSpPr>
          <p:nvPr>
            <p:ph idx="1"/>
          </p:nvPr>
        </p:nvSpPr>
        <p:spPr/>
        <p:txBody>
          <a:bodyPr>
            <a:normAutofit lnSpcReduction="10000"/>
          </a:bodyPr>
          <a:lstStyle/>
          <a:p>
            <a:r>
              <a:rPr lang="en-US" dirty="0"/>
              <a:t>The proposed rule replacing the Clean Power Plan with a much weaker standard is based on changed facts in the record.</a:t>
            </a:r>
          </a:p>
          <a:p>
            <a:r>
              <a:rPr lang="en-US" dirty="0"/>
              <a:t>The EPA has removed secondary health benefits – the effect of the reduction of air pollution – from the cost benefit analysis used for the original rule.</a:t>
            </a:r>
          </a:p>
          <a:p>
            <a:r>
              <a:rPr lang="en-US" dirty="0"/>
              <a:t>Since this is based on changing the factual or scientific basis of the rule, it will likely need a full and accurate record.</a:t>
            </a:r>
          </a:p>
        </p:txBody>
      </p:sp>
      <p:sp>
        <p:nvSpPr>
          <p:cNvPr id="4" name="Slide Number Placeholder 3">
            <a:extLst>
              <a:ext uri="{FF2B5EF4-FFF2-40B4-BE49-F238E27FC236}">
                <a16:creationId xmlns:a16="http://schemas.microsoft.com/office/drawing/2014/main" id="{57CE3CE8-88C3-4530-8FC8-FFF60555536B}"/>
              </a:ext>
            </a:extLst>
          </p:cNvPr>
          <p:cNvSpPr>
            <a:spLocks noGrp="1"/>
          </p:cNvSpPr>
          <p:nvPr>
            <p:ph type="sldNum" sz="quarter" idx="12"/>
          </p:nvPr>
        </p:nvSpPr>
        <p:spPr/>
        <p:txBody>
          <a:bodyPr/>
          <a:lstStyle/>
          <a:p>
            <a:pPr>
              <a:defRPr/>
            </a:pPr>
            <a:fld id="{5CC87D3D-D4B3-41AF-BB3C-9499BBA0FEE5}" type="slidenum">
              <a:rPr lang="en-US" altLang="en-US" smtClean="0"/>
              <a:pPr>
                <a:defRPr/>
              </a:pPr>
              <a:t>29</a:t>
            </a:fld>
            <a:endParaRPr lang="en-US" altLang="en-US" dirty="0"/>
          </a:p>
        </p:txBody>
      </p:sp>
    </p:spTree>
    <p:extLst>
      <p:ext uri="{BB962C8B-B14F-4D97-AF65-F5344CB8AC3E}">
        <p14:creationId xmlns:p14="http://schemas.microsoft.com/office/powerpoint/2010/main" val="193347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6759505-27F0-4BBD-9846-1F51ADA45E28}"/>
              </a:ext>
            </a:extLst>
          </p:cNvPr>
          <p:cNvSpPr>
            <a:spLocks noGrp="1" noChangeArrowheads="1"/>
          </p:cNvSpPr>
          <p:nvPr>
            <p:ph type="title"/>
          </p:nvPr>
        </p:nvSpPr>
        <p:spPr/>
        <p:txBody>
          <a:bodyPr/>
          <a:lstStyle/>
          <a:p>
            <a:pPr eaLnBrk="1" hangingPunct="1"/>
            <a:r>
              <a:rPr lang="en-US" altLang="en-US" dirty="0"/>
              <a:t>Administrative Law in the Constitution</a:t>
            </a:r>
          </a:p>
        </p:txBody>
      </p:sp>
      <p:sp>
        <p:nvSpPr>
          <p:cNvPr id="18435" name="Rectangle 3">
            <a:extLst>
              <a:ext uri="{FF2B5EF4-FFF2-40B4-BE49-F238E27FC236}">
                <a16:creationId xmlns:a16="http://schemas.microsoft.com/office/drawing/2014/main" id="{A030B18E-0376-46F6-AE65-7480E67FEC71}"/>
              </a:ext>
            </a:extLst>
          </p:cNvPr>
          <p:cNvSpPr>
            <a:spLocks noGrp="1" noChangeArrowheads="1"/>
          </p:cNvSpPr>
          <p:nvPr>
            <p:ph type="body" idx="1"/>
          </p:nvPr>
        </p:nvSpPr>
        <p:spPr/>
        <p:txBody>
          <a:bodyPr>
            <a:normAutofit fontScale="92500" lnSpcReduction="20000"/>
          </a:bodyPr>
          <a:lstStyle/>
          <a:p>
            <a:pPr eaLnBrk="1" hangingPunct="1">
              <a:defRPr/>
            </a:pPr>
            <a:r>
              <a:rPr lang="en-US" altLang="en-US" dirty="0"/>
              <a:t>The Founders planned for a small federal government with limited powers for a country that would have a limited role in the world.</a:t>
            </a:r>
          </a:p>
          <a:p>
            <a:pPr eaLnBrk="1" hangingPunct="1">
              <a:defRPr/>
            </a:pPr>
            <a:r>
              <a:rPr lang="en-US" altLang="en-US" dirty="0"/>
              <a:t>They saw the primary role of the federal government as referring fights among the states and national defense.</a:t>
            </a:r>
          </a:p>
          <a:p>
            <a:pPr eaLnBrk="1" hangingPunct="1">
              <a:defRPr/>
            </a:pPr>
            <a:r>
              <a:rPr lang="en-US" altLang="en-US" dirty="0"/>
              <a:t>The Constitution established the framework for separation of powers and basic functions of the government, but is largely silent on the law of agencies because the day to day government was run by states and cities.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20FE-628A-40C7-BCDA-C753FC195317}"/>
              </a:ext>
            </a:extLst>
          </p:cNvPr>
          <p:cNvSpPr>
            <a:spLocks noGrp="1"/>
          </p:cNvSpPr>
          <p:nvPr>
            <p:ph type="ctrTitle"/>
          </p:nvPr>
        </p:nvSpPr>
        <p:spPr/>
        <p:txBody>
          <a:bodyPr/>
          <a:lstStyle/>
          <a:p>
            <a:r>
              <a:rPr lang="en-US" dirty="0"/>
              <a:t>The Waters of the United States Rule (WOTUS)</a:t>
            </a:r>
          </a:p>
        </p:txBody>
      </p:sp>
      <p:sp>
        <p:nvSpPr>
          <p:cNvPr id="5" name="Subtitle 4">
            <a:extLst>
              <a:ext uri="{FF2B5EF4-FFF2-40B4-BE49-F238E27FC236}">
                <a16:creationId xmlns:a16="http://schemas.microsoft.com/office/drawing/2014/main" id="{993B6305-F903-4208-806C-0EBE5FE0E9D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75A9AF0-6AE9-4505-9D98-E00AC6386BED}"/>
              </a:ext>
            </a:extLst>
          </p:cNvPr>
          <p:cNvSpPr>
            <a:spLocks noGrp="1"/>
          </p:cNvSpPr>
          <p:nvPr>
            <p:ph type="sldNum" sz="quarter" idx="12"/>
          </p:nvPr>
        </p:nvSpPr>
        <p:spPr/>
        <p:txBody>
          <a:bodyPr/>
          <a:lstStyle/>
          <a:p>
            <a:pPr>
              <a:defRPr/>
            </a:pPr>
            <a:fld id="{5CC87D3D-D4B3-41AF-BB3C-9499BBA0FEE5}" type="slidenum">
              <a:rPr lang="en-US" altLang="en-US" smtClean="0"/>
              <a:pPr>
                <a:defRPr/>
              </a:pPr>
              <a:t>30</a:t>
            </a:fld>
            <a:endParaRPr lang="en-US" altLang="en-US" dirty="0"/>
          </a:p>
        </p:txBody>
      </p:sp>
    </p:spTree>
    <p:extLst>
      <p:ext uri="{BB962C8B-B14F-4D97-AF65-F5344CB8AC3E}">
        <p14:creationId xmlns:p14="http://schemas.microsoft.com/office/powerpoint/2010/main" val="393431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AC39-5697-4597-B353-718F7A93B680}"/>
              </a:ext>
            </a:extLst>
          </p:cNvPr>
          <p:cNvSpPr>
            <a:spLocks noGrp="1"/>
          </p:cNvSpPr>
          <p:nvPr>
            <p:ph type="title"/>
          </p:nvPr>
        </p:nvSpPr>
        <p:spPr/>
        <p:txBody>
          <a:bodyPr/>
          <a:lstStyle/>
          <a:p>
            <a:r>
              <a:rPr lang="en-US" dirty="0" err="1"/>
              <a:t>Rapanos</a:t>
            </a:r>
            <a:r>
              <a:rPr lang="en-US" dirty="0"/>
              <a:t> v. United States, 547 US 715 (2006)</a:t>
            </a:r>
          </a:p>
        </p:txBody>
      </p:sp>
      <p:sp>
        <p:nvSpPr>
          <p:cNvPr id="3" name="Content Placeholder 2">
            <a:extLst>
              <a:ext uri="{FF2B5EF4-FFF2-40B4-BE49-F238E27FC236}">
                <a16:creationId xmlns:a16="http://schemas.microsoft.com/office/drawing/2014/main" id="{36DDF3B3-0207-43D4-B1EF-89DA37DAB4E7}"/>
              </a:ext>
            </a:extLst>
          </p:cNvPr>
          <p:cNvSpPr>
            <a:spLocks noGrp="1"/>
          </p:cNvSpPr>
          <p:nvPr>
            <p:ph idx="1"/>
          </p:nvPr>
        </p:nvSpPr>
        <p:spPr/>
        <p:txBody>
          <a:bodyPr/>
          <a:lstStyle/>
          <a:p>
            <a:r>
              <a:rPr lang="en-US" dirty="0"/>
              <a:t>A land developer challenged the Corps’ legal authority to regulate wetlands that indirectly drained into navigable waters.</a:t>
            </a:r>
          </a:p>
          <a:p>
            <a:r>
              <a:rPr lang="en-US" dirty="0"/>
              <a:t>Wetlands regulation is based on this phrase from the CWA: “the waters of the United States”</a:t>
            </a:r>
          </a:p>
          <a:p>
            <a:r>
              <a:rPr lang="en-US" dirty="0"/>
              <a:t>The developer was denied a permit and argued that the wetland did not directly connect to a water of the United States. </a:t>
            </a:r>
          </a:p>
        </p:txBody>
      </p:sp>
      <p:sp>
        <p:nvSpPr>
          <p:cNvPr id="4" name="Slide Number Placeholder 3">
            <a:extLst>
              <a:ext uri="{FF2B5EF4-FFF2-40B4-BE49-F238E27FC236}">
                <a16:creationId xmlns:a16="http://schemas.microsoft.com/office/drawing/2014/main" id="{89069063-DFFC-434A-B05E-0AD9548F016F}"/>
              </a:ext>
            </a:extLst>
          </p:cNvPr>
          <p:cNvSpPr>
            <a:spLocks noGrp="1"/>
          </p:cNvSpPr>
          <p:nvPr>
            <p:ph type="sldNum" sz="quarter" idx="12"/>
          </p:nvPr>
        </p:nvSpPr>
        <p:spPr/>
        <p:txBody>
          <a:bodyPr/>
          <a:lstStyle/>
          <a:p>
            <a:pPr>
              <a:defRPr/>
            </a:pPr>
            <a:fld id="{5CC87D3D-D4B3-41AF-BB3C-9499BBA0FEE5}" type="slidenum">
              <a:rPr lang="en-US" altLang="en-US" smtClean="0"/>
              <a:pPr>
                <a:defRPr/>
              </a:pPr>
              <a:t>31</a:t>
            </a:fld>
            <a:endParaRPr lang="en-US" altLang="en-US" dirty="0"/>
          </a:p>
        </p:txBody>
      </p:sp>
    </p:spTree>
    <p:extLst>
      <p:ext uri="{BB962C8B-B14F-4D97-AF65-F5344CB8AC3E}">
        <p14:creationId xmlns:p14="http://schemas.microsoft.com/office/powerpoint/2010/main" val="3914034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7AAC-DB72-4733-AD57-D2BE79E04422}"/>
              </a:ext>
            </a:extLst>
          </p:cNvPr>
          <p:cNvSpPr>
            <a:spLocks noGrp="1"/>
          </p:cNvSpPr>
          <p:nvPr>
            <p:ph type="title"/>
          </p:nvPr>
        </p:nvSpPr>
        <p:spPr/>
        <p:txBody>
          <a:bodyPr/>
          <a:lstStyle/>
          <a:p>
            <a:r>
              <a:rPr lang="en-US" dirty="0" err="1"/>
              <a:t>Rapanos</a:t>
            </a:r>
            <a:r>
              <a:rPr lang="en-US" dirty="0"/>
              <a:t> in the Supreme Court - Scalia</a:t>
            </a:r>
          </a:p>
        </p:txBody>
      </p:sp>
      <p:sp>
        <p:nvSpPr>
          <p:cNvPr id="3" name="Content Placeholder 2">
            <a:extLst>
              <a:ext uri="{FF2B5EF4-FFF2-40B4-BE49-F238E27FC236}">
                <a16:creationId xmlns:a16="http://schemas.microsoft.com/office/drawing/2014/main" id="{DD4B1548-BA04-472B-9C11-54E050F70FD2}"/>
              </a:ext>
            </a:extLst>
          </p:cNvPr>
          <p:cNvSpPr>
            <a:spLocks noGrp="1"/>
          </p:cNvSpPr>
          <p:nvPr>
            <p:ph idx="1"/>
          </p:nvPr>
        </p:nvSpPr>
        <p:spPr/>
        <p:txBody>
          <a:bodyPr/>
          <a:lstStyle/>
          <a:p>
            <a:r>
              <a:rPr lang="en-US"/>
              <a:t>The court split 4-4-1.</a:t>
            </a:r>
          </a:p>
          <a:p>
            <a:r>
              <a:rPr lang="en-US"/>
              <a:t>The Scalia opinion held that while waters of the United States was broader than navigable waters, it still required direct connection to a persistent and discrete river or lake. </a:t>
            </a:r>
          </a:p>
        </p:txBody>
      </p:sp>
      <p:sp>
        <p:nvSpPr>
          <p:cNvPr id="4" name="Slide Number Placeholder 3">
            <a:extLst>
              <a:ext uri="{FF2B5EF4-FFF2-40B4-BE49-F238E27FC236}">
                <a16:creationId xmlns:a16="http://schemas.microsoft.com/office/drawing/2014/main" id="{2CE0E752-CDAE-47F4-A3E9-A43B8391C1A8}"/>
              </a:ext>
            </a:extLst>
          </p:cNvPr>
          <p:cNvSpPr>
            <a:spLocks noGrp="1"/>
          </p:cNvSpPr>
          <p:nvPr>
            <p:ph type="sldNum" sz="quarter" idx="12"/>
          </p:nvPr>
        </p:nvSpPr>
        <p:spPr/>
        <p:txBody>
          <a:bodyPr/>
          <a:lstStyle/>
          <a:p>
            <a:pPr>
              <a:defRPr/>
            </a:pPr>
            <a:fld id="{5CC87D3D-D4B3-41AF-BB3C-9499BBA0FEE5}" type="slidenum">
              <a:rPr lang="en-US" altLang="en-US" smtClean="0"/>
              <a:pPr>
                <a:defRPr/>
              </a:pPr>
              <a:t>32</a:t>
            </a:fld>
            <a:endParaRPr lang="en-US" altLang="en-US" dirty="0"/>
          </a:p>
        </p:txBody>
      </p:sp>
    </p:spTree>
    <p:extLst>
      <p:ext uri="{BB962C8B-B14F-4D97-AF65-F5344CB8AC3E}">
        <p14:creationId xmlns:p14="http://schemas.microsoft.com/office/powerpoint/2010/main" val="1684551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8478-7197-4732-8C2A-495EDABDC39C}"/>
              </a:ext>
            </a:extLst>
          </p:cNvPr>
          <p:cNvSpPr>
            <a:spLocks noGrp="1"/>
          </p:cNvSpPr>
          <p:nvPr>
            <p:ph type="title"/>
          </p:nvPr>
        </p:nvSpPr>
        <p:spPr/>
        <p:txBody>
          <a:bodyPr/>
          <a:lstStyle/>
          <a:p>
            <a:r>
              <a:rPr lang="en-US" sz="3600" b="1" dirty="0" err="1">
                <a:solidFill>
                  <a:schemeClr val="tx1"/>
                </a:solidFill>
                <a:effectLst/>
                <a:latin typeface="+mj-lt"/>
                <a:ea typeface="+mj-ea"/>
                <a:cs typeface="+mj-cs"/>
              </a:rPr>
              <a:t>Rapanos</a:t>
            </a:r>
            <a:r>
              <a:rPr lang="en-US" sz="3600" b="1" dirty="0">
                <a:solidFill>
                  <a:schemeClr val="tx1"/>
                </a:solidFill>
                <a:effectLst/>
                <a:latin typeface="+mj-lt"/>
                <a:ea typeface="+mj-ea"/>
                <a:cs typeface="+mj-cs"/>
              </a:rPr>
              <a:t> in the Supreme Court - Dissent</a:t>
            </a:r>
            <a:endParaRPr lang="en-US" dirty="0"/>
          </a:p>
        </p:txBody>
      </p:sp>
      <p:sp>
        <p:nvSpPr>
          <p:cNvPr id="3" name="Content Placeholder 2">
            <a:extLst>
              <a:ext uri="{FF2B5EF4-FFF2-40B4-BE49-F238E27FC236}">
                <a16:creationId xmlns:a16="http://schemas.microsoft.com/office/drawing/2014/main" id="{56B1CC4D-DD81-4B4F-93A4-83D93454D14A}"/>
              </a:ext>
            </a:extLst>
          </p:cNvPr>
          <p:cNvSpPr>
            <a:spLocks noGrp="1"/>
          </p:cNvSpPr>
          <p:nvPr>
            <p:ph idx="1"/>
          </p:nvPr>
        </p:nvSpPr>
        <p:spPr/>
        <p:txBody>
          <a:bodyPr/>
          <a:lstStyle/>
          <a:p>
            <a:r>
              <a:rPr lang="en-US" dirty="0"/>
              <a:t>4 judges joined the dissent.</a:t>
            </a:r>
          </a:p>
          <a:p>
            <a:r>
              <a:rPr lang="en-US" dirty="0"/>
              <a:t>The dissent found that waters of the United States is a broad notion that include the ecological notion of wetlands.</a:t>
            </a:r>
          </a:p>
          <a:p>
            <a:r>
              <a:rPr lang="en-US" dirty="0"/>
              <a:t>Under this analysis the Corps had authority to regulation the wetlands in </a:t>
            </a:r>
            <a:r>
              <a:rPr lang="en-US" dirty="0" err="1"/>
              <a:t>Rapanos</a:t>
            </a:r>
            <a:r>
              <a:rPr lang="en-US" dirty="0"/>
              <a:t> and could thus deny the developer a permit.</a:t>
            </a:r>
          </a:p>
        </p:txBody>
      </p:sp>
      <p:sp>
        <p:nvSpPr>
          <p:cNvPr id="4" name="Slide Number Placeholder 3">
            <a:extLst>
              <a:ext uri="{FF2B5EF4-FFF2-40B4-BE49-F238E27FC236}">
                <a16:creationId xmlns:a16="http://schemas.microsoft.com/office/drawing/2014/main" id="{68E1C486-6E24-4E15-AA72-4184C724C884}"/>
              </a:ext>
            </a:extLst>
          </p:cNvPr>
          <p:cNvSpPr>
            <a:spLocks noGrp="1"/>
          </p:cNvSpPr>
          <p:nvPr>
            <p:ph type="sldNum" sz="quarter" idx="12"/>
          </p:nvPr>
        </p:nvSpPr>
        <p:spPr/>
        <p:txBody>
          <a:bodyPr/>
          <a:lstStyle/>
          <a:p>
            <a:pPr>
              <a:defRPr/>
            </a:pPr>
            <a:fld id="{5CC87D3D-D4B3-41AF-BB3C-9499BBA0FEE5}" type="slidenum">
              <a:rPr lang="en-US" altLang="en-US" smtClean="0"/>
              <a:pPr>
                <a:defRPr/>
              </a:pPr>
              <a:t>33</a:t>
            </a:fld>
            <a:endParaRPr lang="en-US" altLang="en-US" dirty="0"/>
          </a:p>
        </p:txBody>
      </p:sp>
    </p:spTree>
    <p:extLst>
      <p:ext uri="{BB962C8B-B14F-4D97-AF65-F5344CB8AC3E}">
        <p14:creationId xmlns:p14="http://schemas.microsoft.com/office/powerpoint/2010/main" val="4085028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9183-8DFF-43BC-9D7F-715FE89F760D}"/>
              </a:ext>
            </a:extLst>
          </p:cNvPr>
          <p:cNvSpPr>
            <a:spLocks noGrp="1"/>
          </p:cNvSpPr>
          <p:nvPr>
            <p:ph type="title"/>
          </p:nvPr>
        </p:nvSpPr>
        <p:spPr/>
        <p:txBody>
          <a:bodyPr/>
          <a:lstStyle/>
          <a:p>
            <a:r>
              <a:rPr lang="en-US" sz="3600" b="1" dirty="0" err="1">
                <a:solidFill>
                  <a:schemeClr val="tx1"/>
                </a:solidFill>
                <a:effectLst/>
                <a:latin typeface="+mj-lt"/>
                <a:ea typeface="+mj-ea"/>
                <a:cs typeface="+mj-cs"/>
              </a:rPr>
              <a:t>Rapanos</a:t>
            </a:r>
            <a:r>
              <a:rPr lang="en-US" sz="3600" b="1" dirty="0">
                <a:solidFill>
                  <a:schemeClr val="tx1"/>
                </a:solidFill>
                <a:effectLst/>
                <a:latin typeface="+mj-lt"/>
                <a:ea typeface="+mj-ea"/>
                <a:cs typeface="+mj-cs"/>
              </a:rPr>
              <a:t> in the Supreme Court - Kennedy</a:t>
            </a:r>
            <a:endParaRPr lang="en-US" dirty="0"/>
          </a:p>
        </p:txBody>
      </p:sp>
      <p:sp>
        <p:nvSpPr>
          <p:cNvPr id="3" name="Content Placeholder 2">
            <a:extLst>
              <a:ext uri="{FF2B5EF4-FFF2-40B4-BE49-F238E27FC236}">
                <a16:creationId xmlns:a16="http://schemas.microsoft.com/office/drawing/2014/main" id="{81EBC5FD-0B35-4F49-9376-896A47CB21AC}"/>
              </a:ext>
            </a:extLst>
          </p:cNvPr>
          <p:cNvSpPr>
            <a:spLocks noGrp="1"/>
          </p:cNvSpPr>
          <p:nvPr>
            <p:ph idx="1"/>
          </p:nvPr>
        </p:nvSpPr>
        <p:spPr/>
        <p:txBody>
          <a:bodyPr>
            <a:normAutofit fontScale="92500"/>
          </a:bodyPr>
          <a:lstStyle/>
          <a:p>
            <a:r>
              <a:rPr lang="en-US" dirty="0"/>
              <a:t>Kennedy found that the as long as the wetland has a “hydrologic nexus” to a water of the United States, they could be regulated. This is not as broad as the dissent, but broader than the Scalia.</a:t>
            </a:r>
          </a:p>
          <a:p>
            <a:r>
              <a:rPr lang="en-US" dirty="0"/>
              <a:t>While disagreeing with Scalia on the reasoning, it agreed that the lower court decision should be vacated and the case remanded.</a:t>
            </a:r>
          </a:p>
          <a:p>
            <a:r>
              <a:rPr lang="en-US" dirty="0"/>
              <a:t>This makes the Scalia opinion technically the majority, but the case provides no binding precedent.</a:t>
            </a:r>
          </a:p>
        </p:txBody>
      </p:sp>
      <p:sp>
        <p:nvSpPr>
          <p:cNvPr id="4" name="Slide Number Placeholder 3">
            <a:extLst>
              <a:ext uri="{FF2B5EF4-FFF2-40B4-BE49-F238E27FC236}">
                <a16:creationId xmlns:a16="http://schemas.microsoft.com/office/drawing/2014/main" id="{D380949B-4EA1-4571-AFEB-98FE5960B029}"/>
              </a:ext>
            </a:extLst>
          </p:cNvPr>
          <p:cNvSpPr>
            <a:spLocks noGrp="1"/>
          </p:cNvSpPr>
          <p:nvPr>
            <p:ph type="sldNum" sz="quarter" idx="12"/>
          </p:nvPr>
        </p:nvSpPr>
        <p:spPr/>
        <p:txBody>
          <a:bodyPr/>
          <a:lstStyle/>
          <a:p>
            <a:pPr>
              <a:defRPr/>
            </a:pPr>
            <a:fld id="{5CC87D3D-D4B3-41AF-BB3C-9499BBA0FEE5}" type="slidenum">
              <a:rPr lang="en-US" altLang="en-US" smtClean="0"/>
              <a:pPr>
                <a:defRPr/>
              </a:pPr>
              <a:t>34</a:t>
            </a:fld>
            <a:endParaRPr lang="en-US" altLang="en-US" dirty="0"/>
          </a:p>
        </p:txBody>
      </p:sp>
    </p:spTree>
    <p:extLst>
      <p:ext uri="{BB962C8B-B14F-4D97-AF65-F5344CB8AC3E}">
        <p14:creationId xmlns:p14="http://schemas.microsoft.com/office/powerpoint/2010/main" val="3871260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9D66-E7D7-4D1C-B26E-69AEF9E9FB2A}"/>
              </a:ext>
            </a:extLst>
          </p:cNvPr>
          <p:cNvSpPr>
            <a:spLocks noGrp="1"/>
          </p:cNvSpPr>
          <p:nvPr>
            <p:ph type="title"/>
          </p:nvPr>
        </p:nvSpPr>
        <p:spPr/>
        <p:txBody>
          <a:bodyPr/>
          <a:lstStyle/>
          <a:p>
            <a:r>
              <a:rPr lang="en-US" dirty="0"/>
              <a:t>The Obama WOTUS</a:t>
            </a:r>
          </a:p>
        </p:txBody>
      </p:sp>
      <p:sp>
        <p:nvSpPr>
          <p:cNvPr id="3" name="Content Placeholder 2">
            <a:extLst>
              <a:ext uri="{FF2B5EF4-FFF2-40B4-BE49-F238E27FC236}">
                <a16:creationId xmlns:a16="http://schemas.microsoft.com/office/drawing/2014/main" id="{2489CEEF-8DC9-41AF-988D-DD002773D419}"/>
              </a:ext>
            </a:extLst>
          </p:cNvPr>
          <p:cNvSpPr>
            <a:spLocks noGrp="1"/>
          </p:cNvSpPr>
          <p:nvPr>
            <p:ph idx="1"/>
          </p:nvPr>
        </p:nvSpPr>
        <p:spPr/>
        <p:txBody>
          <a:bodyPr/>
          <a:lstStyle/>
          <a:p>
            <a:r>
              <a:rPr lang="en-US" dirty="0" err="1"/>
              <a:t>Rapanos</a:t>
            </a:r>
            <a:r>
              <a:rPr lang="en-US" dirty="0"/>
              <a:t> arose because the EPA had never promulgated a rule on wetlands regulation. </a:t>
            </a:r>
          </a:p>
          <a:p>
            <a:r>
              <a:rPr lang="en-US" dirty="0"/>
              <a:t>The Obama EPA finally promulgated a rule, which was based on the Kennedy view of the CWA.</a:t>
            </a:r>
          </a:p>
          <a:p>
            <a:r>
              <a:rPr lang="en-US" dirty="0"/>
              <a:t>The Obama rule, using the expansive definition of wetlands from the dissent, included transient and isolated wetlands.</a:t>
            </a:r>
          </a:p>
          <a:p>
            <a:r>
              <a:rPr lang="en-US" dirty="0"/>
              <a:t>It provided a detailed scientific and factual record. </a:t>
            </a:r>
          </a:p>
        </p:txBody>
      </p:sp>
      <p:sp>
        <p:nvSpPr>
          <p:cNvPr id="4" name="Slide Number Placeholder 3">
            <a:extLst>
              <a:ext uri="{FF2B5EF4-FFF2-40B4-BE49-F238E27FC236}">
                <a16:creationId xmlns:a16="http://schemas.microsoft.com/office/drawing/2014/main" id="{A8F13132-C0DB-43E0-A90C-B7396A73AD76}"/>
              </a:ext>
            </a:extLst>
          </p:cNvPr>
          <p:cNvSpPr>
            <a:spLocks noGrp="1"/>
          </p:cNvSpPr>
          <p:nvPr>
            <p:ph type="sldNum" sz="quarter" idx="12"/>
          </p:nvPr>
        </p:nvSpPr>
        <p:spPr/>
        <p:txBody>
          <a:bodyPr/>
          <a:lstStyle/>
          <a:p>
            <a:pPr>
              <a:defRPr/>
            </a:pPr>
            <a:fld id="{5CC87D3D-D4B3-41AF-BB3C-9499BBA0FEE5}" type="slidenum">
              <a:rPr lang="en-US" altLang="en-US" smtClean="0"/>
              <a:pPr>
                <a:defRPr/>
              </a:pPr>
              <a:t>35</a:t>
            </a:fld>
            <a:endParaRPr lang="en-US" altLang="en-US" dirty="0"/>
          </a:p>
        </p:txBody>
      </p:sp>
    </p:spTree>
    <p:extLst>
      <p:ext uri="{BB962C8B-B14F-4D97-AF65-F5344CB8AC3E}">
        <p14:creationId xmlns:p14="http://schemas.microsoft.com/office/powerpoint/2010/main" val="4037840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7EA5-E7FA-4BE7-8AD5-F218909EC6E1}"/>
              </a:ext>
            </a:extLst>
          </p:cNvPr>
          <p:cNvSpPr>
            <a:spLocks noGrp="1"/>
          </p:cNvSpPr>
          <p:nvPr>
            <p:ph type="title"/>
          </p:nvPr>
        </p:nvSpPr>
        <p:spPr/>
        <p:txBody>
          <a:bodyPr/>
          <a:lstStyle/>
          <a:p>
            <a:r>
              <a:rPr lang="en-US" dirty="0"/>
              <a:t>The Trump WOTUS</a:t>
            </a:r>
          </a:p>
        </p:txBody>
      </p:sp>
      <p:sp>
        <p:nvSpPr>
          <p:cNvPr id="3" name="Content Placeholder 2">
            <a:extLst>
              <a:ext uri="{FF2B5EF4-FFF2-40B4-BE49-F238E27FC236}">
                <a16:creationId xmlns:a16="http://schemas.microsoft.com/office/drawing/2014/main" id="{C12969A5-3E27-4B4C-8077-EF45AC0D6A34}"/>
              </a:ext>
            </a:extLst>
          </p:cNvPr>
          <p:cNvSpPr>
            <a:spLocks noGrp="1"/>
          </p:cNvSpPr>
          <p:nvPr>
            <p:ph idx="1"/>
          </p:nvPr>
        </p:nvSpPr>
        <p:spPr/>
        <p:txBody>
          <a:bodyPr>
            <a:normAutofit fontScale="92500" lnSpcReduction="20000"/>
          </a:bodyPr>
          <a:lstStyle/>
          <a:p>
            <a:r>
              <a:rPr lang="en-US" dirty="0"/>
              <a:t>The Trump EPA published a replacement rule. </a:t>
            </a:r>
          </a:p>
          <a:p>
            <a:r>
              <a:rPr lang="en-US" dirty="0"/>
              <a:t>The Trump rule does not have a detailed record explaining the factual and scientific basis for changing the rule.</a:t>
            </a:r>
          </a:p>
          <a:p>
            <a:r>
              <a:rPr lang="en-US" dirty="0"/>
              <a:t>The Trump rule asserts that it is changing policy by adopting the Scalia opinion.</a:t>
            </a:r>
          </a:p>
          <a:p>
            <a:r>
              <a:rPr lang="en-US" dirty="0"/>
              <a:t>The argument is that the change is a policy choice, not based on factual or scientific differences from the existing rule.</a:t>
            </a:r>
          </a:p>
          <a:p>
            <a:r>
              <a:rPr lang="en-US" dirty="0"/>
              <a:t>The question is whether the court will accept this analysis or will demand a new record.</a:t>
            </a:r>
          </a:p>
        </p:txBody>
      </p:sp>
      <p:sp>
        <p:nvSpPr>
          <p:cNvPr id="4" name="Slide Number Placeholder 3">
            <a:extLst>
              <a:ext uri="{FF2B5EF4-FFF2-40B4-BE49-F238E27FC236}">
                <a16:creationId xmlns:a16="http://schemas.microsoft.com/office/drawing/2014/main" id="{00753929-ACD7-4FD5-8EAF-A8911915A5F8}"/>
              </a:ext>
            </a:extLst>
          </p:cNvPr>
          <p:cNvSpPr>
            <a:spLocks noGrp="1"/>
          </p:cNvSpPr>
          <p:nvPr>
            <p:ph type="sldNum" sz="quarter" idx="12"/>
          </p:nvPr>
        </p:nvSpPr>
        <p:spPr/>
        <p:txBody>
          <a:bodyPr/>
          <a:lstStyle/>
          <a:p>
            <a:pPr>
              <a:defRPr/>
            </a:pPr>
            <a:fld id="{5CC87D3D-D4B3-41AF-BB3C-9499BBA0FEE5}" type="slidenum">
              <a:rPr lang="en-US" altLang="en-US" smtClean="0"/>
              <a:pPr>
                <a:defRPr/>
              </a:pPr>
              <a:t>36</a:t>
            </a:fld>
            <a:endParaRPr lang="en-US" altLang="en-US" dirty="0"/>
          </a:p>
        </p:txBody>
      </p:sp>
    </p:spTree>
    <p:extLst>
      <p:ext uri="{BB962C8B-B14F-4D97-AF65-F5344CB8AC3E}">
        <p14:creationId xmlns:p14="http://schemas.microsoft.com/office/powerpoint/2010/main" val="23244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812EB73-F204-46C0-9AB9-D58232AB38C8}"/>
              </a:ext>
            </a:extLst>
          </p:cNvPr>
          <p:cNvSpPr>
            <a:spLocks noGrp="1" noChangeArrowheads="1"/>
          </p:cNvSpPr>
          <p:nvPr>
            <p:ph type="title"/>
          </p:nvPr>
        </p:nvSpPr>
        <p:spPr/>
        <p:txBody>
          <a:bodyPr/>
          <a:lstStyle/>
          <a:p>
            <a:pPr eaLnBrk="1" hangingPunct="1"/>
            <a:r>
              <a:rPr lang="en-US" altLang="en-US" dirty="0"/>
              <a:t>Administrative Law Was Mostly Left to the States until the Great Depression</a:t>
            </a:r>
          </a:p>
        </p:txBody>
      </p:sp>
      <p:sp>
        <p:nvSpPr>
          <p:cNvPr id="25603" name="Rectangle 3">
            <a:extLst>
              <a:ext uri="{FF2B5EF4-FFF2-40B4-BE49-F238E27FC236}">
                <a16:creationId xmlns:a16="http://schemas.microsoft.com/office/drawing/2014/main" id="{033EF41E-A770-47C6-B1D9-933F019F53AD}"/>
              </a:ext>
            </a:extLst>
          </p:cNvPr>
          <p:cNvSpPr>
            <a:spLocks noGrp="1" noChangeArrowheads="1"/>
          </p:cNvSpPr>
          <p:nvPr>
            <p:ph type="body" idx="1"/>
          </p:nvPr>
        </p:nvSpPr>
        <p:spPr/>
        <p:txBody>
          <a:bodyPr/>
          <a:lstStyle/>
          <a:p>
            <a:pPr eaLnBrk="1" hangingPunct="1">
              <a:lnSpc>
                <a:spcPct val="90000"/>
              </a:lnSpc>
            </a:pPr>
            <a:r>
              <a:rPr lang="en-US" altLang="en-US" sz="2800" dirty="0"/>
              <a:t>The states and cities had extensive regulatory laws and agencies from the colonial period to the 1930s, when the feds began to have a larger role.</a:t>
            </a:r>
          </a:p>
          <a:p>
            <a:pPr eaLnBrk="1" hangingPunct="1">
              <a:lnSpc>
                <a:spcPct val="90000"/>
              </a:lnSpc>
            </a:pPr>
            <a:r>
              <a:rPr lang="en-US" altLang="en-US" sz="2800" dirty="0"/>
              <a:t>While some see the this period as one of limited regulation, that is only true at the federal level.</a:t>
            </a:r>
          </a:p>
          <a:p>
            <a:pPr eaLnBrk="1" hangingPunct="1">
              <a:lnSpc>
                <a:spcPct val="90000"/>
              </a:lnSpc>
            </a:pPr>
            <a:r>
              <a:rPr lang="en-US" altLang="en-US" sz="2800" dirty="0"/>
              <a:t>The states were aggressive in some areas of regulation and some of these were very intrusive.</a:t>
            </a:r>
          </a:p>
          <a:p>
            <a:pPr eaLnBrk="1" hangingPunct="1">
              <a:lnSpc>
                <a:spcPct val="90000"/>
              </a:lnSpc>
            </a:pPr>
            <a:r>
              <a:rPr lang="en-US" altLang="en-US" sz="2800" dirty="0"/>
              <a:t>Most  administrative law (most government) is still carried out at the state level.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29F13DB-06EA-4010-AA12-0938A7B4B170}"/>
              </a:ext>
            </a:extLst>
          </p:cNvPr>
          <p:cNvSpPr>
            <a:spLocks noGrp="1" noChangeArrowheads="1"/>
          </p:cNvSpPr>
          <p:nvPr>
            <p:ph type="title"/>
          </p:nvPr>
        </p:nvSpPr>
        <p:spPr/>
        <p:txBody>
          <a:bodyPr/>
          <a:lstStyle/>
          <a:p>
            <a:pPr eaLnBrk="1" hangingPunct="1"/>
            <a:r>
              <a:rPr lang="en-US" altLang="en-US" dirty="0"/>
              <a:t>The Great Depression</a:t>
            </a:r>
          </a:p>
        </p:txBody>
      </p:sp>
      <p:sp>
        <p:nvSpPr>
          <p:cNvPr id="10243" name="Rectangle 3">
            <a:extLst>
              <a:ext uri="{FF2B5EF4-FFF2-40B4-BE49-F238E27FC236}">
                <a16:creationId xmlns:a16="http://schemas.microsoft.com/office/drawing/2014/main" id="{3F55B04A-978D-44D1-B831-C8DA322E5F22}"/>
              </a:ext>
            </a:extLst>
          </p:cNvPr>
          <p:cNvSpPr>
            <a:spLocks noGrp="1" noChangeArrowheads="1"/>
          </p:cNvSpPr>
          <p:nvPr>
            <p:ph type="body" idx="1"/>
          </p:nvPr>
        </p:nvSpPr>
        <p:spPr/>
        <p:txBody>
          <a:bodyPr>
            <a:normAutofit/>
          </a:bodyPr>
          <a:lstStyle/>
          <a:p>
            <a:pPr eaLnBrk="1" hangingPunct="1">
              <a:lnSpc>
                <a:spcPct val="90000"/>
              </a:lnSpc>
              <a:defRPr/>
            </a:pPr>
            <a:r>
              <a:rPr lang="en-US" dirty="0"/>
              <a:t>The modern regulatory state began with the Great Depression.</a:t>
            </a:r>
          </a:p>
          <a:p>
            <a:pPr eaLnBrk="1" hangingPunct="1">
              <a:lnSpc>
                <a:spcPct val="90000"/>
              </a:lnSpc>
              <a:defRPr/>
            </a:pPr>
            <a:r>
              <a:rPr lang="en-US" dirty="0"/>
              <a:t>Federal agencies were formed to provide jobs</a:t>
            </a:r>
          </a:p>
          <a:p>
            <a:pPr lvl="1" eaLnBrk="1" hangingPunct="1">
              <a:lnSpc>
                <a:spcPct val="90000"/>
              </a:lnSpc>
              <a:defRPr/>
            </a:pPr>
            <a:r>
              <a:rPr lang="en-US" dirty="0"/>
              <a:t>WPA</a:t>
            </a:r>
          </a:p>
          <a:p>
            <a:pPr eaLnBrk="1" hangingPunct="1">
              <a:lnSpc>
                <a:spcPct val="90000"/>
              </a:lnSpc>
              <a:defRPr/>
            </a:pPr>
            <a:r>
              <a:rPr lang="en-US" dirty="0"/>
              <a:t>Agencies were formed or strengthened to regulate business to prevent another crash and for public safety.</a:t>
            </a:r>
          </a:p>
          <a:p>
            <a:pPr lvl="1" eaLnBrk="1" hangingPunct="1">
              <a:lnSpc>
                <a:spcPct val="90000"/>
              </a:lnSpc>
              <a:defRPr/>
            </a:pPr>
            <a:r>
              <a:rPr lang="en-US" dirty="0"/>
              <a:t>FDIC, SEC, FAA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913DBF4-6D58-46F2-9CA8-2F9FAC096C34}"/>
              </a:ext>
            </a:extLst>
          </p:cNvPr>
          <p:cNvSpPr>
            <a:spLocks noGrp="1" noChangeArrowheads="1"/>
          </p:cNvSpPr>
          <p:nvPr>
            <p:ph type="title"/>
          </p:nvPr>
        </p:nvSpPr>
        <p:spPr/>
        <p:txBody>
          <a:bodyPr/>
          <a:lstStyle/>
          <a:p>
            <a:r>
              <a:rPr lang="en-US" altLang="en-US" dirty="0"/>
              <a:t>The Impact of the Founder’s Limited Conception of the Federal Government</a:t>
            </a:r>
          </a:p>
        </p:txBody>
      </p:sp>
      <p:sp>
        <p:nvSpPr>
          <p:cNvPr id="27651" name="Content Placeholder 2">
            <a:extLst>
              <a:ext uri="{FF2B5EF4-FFF2-40B4-BE49-F238E27FC236}">
                <a16:creationId xmlns:a16="http://schemas.microsoft.com/office/drawing/2014/main" id="{A7EC97FA-89B0-4972-9511-AFFCC69061C3}"/>
              </a:ext>
            </a:extLst>
          </p:cNvPr>
          <p:cNvSpPr>
            <a:spLocks noGrp="1" noChangeArrowheads="1"/>
          </p:cNvSpPr>
          <p:nvPr>
            <p:ph idx="1"/>
          </p:nvPr>
        </p:nvSpPr>
        <p:spPr/>
        <p:txBody>
          <a:bodyPr>
            <a:normAutofit fontScale="92500" lnSpcReduction="20000"/>
          </a:bodyPr>
          <a:lstStyle/>
          <a:p>
            <a:r>
              <a:rPr lang="en-US" altLang="en-US" dirty="0"/>
              <a:t>The constitutional support for agencies is thin.</a:t>
            </a:r>
          </a:p>
          <a:p>
            <a:r>
              <a:rPr lang="en-US" altLang="en-US" dirty="0"/>
              <a:t>The Supreme Court rebelled against the expansion of agency power during the Depression and the New Deal. </a:t>
            </a:r>
          </a:p>
          <a:p>
            <a:pPr lvl="1"/>
            <a:r>
              <a:rPr lang="en-US" altLang="en-US" dirty="0"/>
              <a:t>The rebellion ended after Roosevelt threatened to pack the court.</a:t>
            </a:r>
          </a:p>
          <a:p>
            <a:r>
              <a:rPr lang="en-US" altLang="en-US" dirty="0"/>
              <a:t>The court has allowed broad agency power after these cases and has been pragmatic (mostly) since then.</a:t>
            </a:r>
          </a:p>
          <a:p>
            <a:r>
              <a:rPr lang="en-US" altLang="en-US" dirty="0"/>
              <a:t>This is based on norms, however, and there is a fear that the court will unwind these norms.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A0E2920-3745-4F4F-82CE-7D3E92B7A67C}"/>
              </a:ext>
            </a:extLst>
          </p:cNvPr>
          <p:cNvSpPr>
            <a:spLocks noGrp="1" noChangeArrowheads="1"/>
          </p:cNvSpPr>
          <p:nvPr>
            <p:ph type="title"/>
          </p:nvPr>
        </p:nvSpPr>
        <p:spPr/>
        <p:txBody>
          <a:bodyPr/>
          <a:lstStyle/>
          <a:p>
            <a:r>
              <a:rPr lang="en-US" altLang="en-US" dirty="0"/>
              <a:t>World War II</a:t>
            </a:r>
          </a:p>
        </p:txBody>
      </p:sp>
      <p:sp>
        <p:nvSpPr>
          <p:cNvPr id="28675" name="Content Placeholder 2">
            <a:extLst>
              <a:ext uri="{FF2B5EF4-FFF2-40B4-BE49-F238E27FC236}">
                <a16:creationId xmlns:a16="http://schemas.microsoft.com/office/drawing/2014/main" id="{45C68325-B252-4EA4-870F-A7CE48F2FA55}"/>
              </a:ext>
            </a:extLst>
          </p:cNvPr>
          <p:cNvSpPr>
            <a:spLocks noGrp="1" noChangeArrowheads="1"/>
          </p:cNvSpPr>
          <p:nvPr>
            <p:ph idx="1"/>
          </p:nvPr>
        </p:nvSpPr>
        <p:spPr/>
        <p:txBody>
          <a:bodyPr/>
          <a:lstStyle/>
          <a:p>
            <a:pPr eaLnBrk="1" hangingPunct="1">
              <a:lnSpc>
                <a:spcPct val="90000"/>
              </a:lnSpc>
            </a:pPr>
            <a:r>
              <a:rPr lang="en-US" altLang="en-US" dirty="0"/>
              <a:t>The role of the federal government was greatly expanded to fight World War II</a:t>
            </a:r>
          </a:p>
          <a:p>
            <a:pPr lvl="1" eaLnBrk="1" hangingPunct="1">
              <a:lnSpc>
                <a:spcPct val="90000"/>
              </a:lnSpc>
            </a:pPr>
            <a:r>
              <a:rPr lang="en-US" altLang="en-US" dirty="0"/>
              <a:t>Took over private business for the war effort.</a:t>
            </a:r>
          </a:p>
          <a:p>
            <a:pPr lvl="1" eaLnBrk="1" hangingPunct="1">
              <a:lnSpc>
                <a:spcPct val="90000"/>
              </a:lnSpc>
            </a:pPr>
            <a:r>
              <a:rPr lang="en-US" altLang="en-US" dirty="0"/>
              <a:t>Intruded in private life (rationing, etc.) for the war effort.</a:t>
            </a:r>
          </a:p>
          <a:p>
            <a:pPr eaLnBrk="1" hangingPunct="1">
              <a:lnSpc>
                <a:spcPct val="90000"/>
              </a:lnSpc>
            </a:pPr>
            <a:r>
              <a:rPr lang="en-US" altLang="en-US" dirty="0"/>
              <a:t>The military did not disband after WW II because we went into the Cold War</a:t>
            </a:r>
          </a:p>
          <a:p>
            <a:pPr eaLnBrk="1" hangingPunct="1">
              <a:lnSpc>
                <a:spcPct val="90000"/>
              </a:lnSpc>
            </a:pPr>
            <a:r>
              <a:rPr lang="en-US" altLang="en-US" dirty="0"/>
              <a:t>The federal government also did not disband, beginning the modern regulatory state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980E553-F201-4C3D-AC61-81D28334F50F}"/>
              </a:ext>
            </a:extLst>
          </p:cNvPr>
          <p:cNvSpPr>
            <a:spLocks noGrp="1" noChangeArrowheads="1"/>
          </p:cNvSpPr>
          <p:nvPr>
            <p:ph type="title"/>
          </p:nvPr>
        </p:nvSpPr>
        <p:spPr/>
        <p:txBody>
          <a:bodyPr/>
          <a:lstStyle/>
          <a:p>
            <a:r>
              <a:rPr lang="en-US" altLang="en-US" dirty="0"/>
              <a:t>Post World War II</a:t>
            </a:r>
          </a:p>
        </p:txBody>
      </p:sp>
      <p:sp>
        <p:nvSpPr>
          <p:cNvPr id="23555" name="Content Placeholder 2">
            <a:extLst>
              <a:ext uri="{FF2B5EF4-FFF2-40B4-BE49-F238E27FC236}">
                <a16:creationId xmlns:a16="http://schemas.microsoft.com/office/drawing/2014/main" id="{2C13644D-C382-43C2-A5A6-3F77EE129919}"/>
              </a:ext>
            </a:extLst>
          </p:cNvPr>
          <p:cNvSpPr>
            <a:spLocks noGrp="1" noChangeArrowheads="1"/>
          </p:cNvSpPr>
          <p:nvPr>
            <p:ph idx="1"/>
          </p:nvPr>
        </p:nvSpPr>
        <p:spPr/>
        <p:txBody>
          <a:bodyPr>
            <a:normAutofit lnSpcReduction="10000"/>
          </a:bodyPr>
          <a:lstStyle/>
          <a:p>
            <a:pPr>
              <a:defRPr/>
            </a:pPr>
            <a:r>
              <a:rPr lang="en-US" altLang="en-US" dirty="0"/>
              <a:t>Modern administrative law starts with the Administrative Procedure Act in 1946.</a:t>
            </a:r>
          </a:p>
          <a:p>
            <a:pPr>
              <a:defRPr/>
            </a:pPr>
            <a:r>
              <a:rPr lang="en-US" altLang="en-US" dirty="0"/>
              <a:t>Modern Supreme Court admistrative law jurisprudence starts in the 1960s as the regulations increase and Court starts to work out the proper role of agencies.</a:t>
            </a:r>
          </a:p>
          <a:p>
            <a:pPr>
              <a:defRPr/>
            </a:pPr>
            <a:r>
              <a:rPr lang="en-US" altLang="en-US" dirty="0"/>
              <a:t>The current court is reexamining basic administrative law doctrine as it unwinds legal norms and regulatory practice.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7E246434-3510-409F-AC35-C795FCDB59CA}"/>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Arial Narrow" panose="020B0606020202030204" pitchFamily="34" charset="0"/>
              </a:defRPr>
            </a:lvl1pPr>
            <a:lvl2pPr marL="742950" indent="-285750">
              <a:spcBef>
                <a:spcPct val="20000"/>
              </a:spcBef>
              <a:buClr>
                <a:schemeClr val="hlink"/>
              </a:buClr>
              <a:buSzPct val="55000"/>
              <a:buFont typeface="Wingdings" panose="05000000000000000000" pitchFamily="2" charset="2"/>
              <a:buChar char="n"/>
              <a:defRPr sz="3200" b="1">
                <a:solidFill>
                  <a:schemeClr val="tx1"/>
                </a:solidFill>
                <a:latin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BA317E1-3F6A-4094-AB7D-A534758B497A}" type="slidenum">
              <a:rPr lang="en-US" altLang="en-US" sz="1400" b="0" smtClean="0">
                <a:latin typeface="Tahoma" panose="020B0604030504040204" pitchFamily="34" charset="0"/>
              </a:rPr>
              <a:pPr>
                <a:spcBef>
                  <a:spcPct val="0"/>
                </a:spcBef>
                <a:buClrTx/>
                <a:buSzTx/>
                <a:buFontTx/>
                <a:buNone/>
              </a:pPr>
              <a:t>9</a:t>
            </a:fld>
            <a:endParaRPr lang="en-US" altLang="en-US" sz="1400" b="0" dirty="0">
              <a:latin typeface="Tahoma" panose="020B0604030504040204" pitchFamily="34" charset="0"/>
            </a:endParaRPr>
          </a:p>
        </p:txBody>
      </p:sp>
      <p:sp>
        <p:nvSpPr>
          <p:cNvPr id="7171" name="Rectangle 2">
            <a:extLst>
              <a:ext uri="{FF2B5EF4-FFF2-40B4-BE49-F238E27FC236}">
                <a16:creationId xmlns:a16="http://schemas.microsoft.com/office/drawing/2014/main" id="{2D7C9CD6-B5E6-47FC-812A-D2B36D81103D}"/>
              </a:ext>
            </a:extLst>
          </p:cNvPr>
          <p:cNvSpPr>
            <a:spLocks noGrp="1" noChangeArrowheads="1"/>
          </p:cNvSpPr>
          <p:nvPr>
            <p:ph type="title"/>
          </p:nvPr>
        </p:nvSpPr>
        <p:spPr>
          <a:xfrm>
            <a:off x="1143000" y="508000"/>
            <a:ext cx="7793038" cy="1200150"/>
          </a:xfrm>
        </p:spPr>
        <p:txBody>
          <a:bodyPr>
            <a:spAutoFit/>
          </a:bodyPr>
          <a:lstStyle/>
          <a:p>
            <a:pPr eaLnBrk="1" hangingPunct="1"/>
            <a:r>
              <a:rPr lang="en-US" altLang="en-US" dirty="0"/>
              <a:t>Separation of Powers – Federal Government</a:t>
            </a:r>
          </a:p>
        </p:txBody>
      </p:sp>
      <p:sp>
        <p:nvSpPr>
          <p:cNvPr id="7172" name="Rectangle 3">
            <a:extLst>
              <a:ext uri="{FF2B5EF4-FFF2-40B4-BE49-F238E27FC236}">
                <a16:creationId xmlns:a16="http://schemas.microsoft.com/office/drawing/2014/main" id="{869FC771-6AE6-45B9-BA11-B43F2FB6B7B8}"/>
              </a:ext>
            </a:extLst>
          </p:cNvPr>
          <p:cNvSpPr>
            <a:spLocks noGrp="1" noChangeArrowheads="1"/>
          </p:cNvSpPr>
          <p:nvPr>
            <p:ph type="body" idx="1"/>
          </p:nvPr>
        </p:nvSpPr>
        <p:spPr/>
        <p:txBody>
          <a:bodyPr/>
          <a:lstStyle/>
          <a:p>
            <a:pPr eaLnBrk="1" hangingPunct="1">
              <a:lnSpc>
                <a:spcPct val="90000"/>
              </a:lnSpc>
            </a:pPr>
            <a:r>
              <a:rPr lang="en-US" altLang="en-US" dirty="0"/>
              <a:t>The US Governments is divided Into three branches:</a:t>
            </a:r>
          </a:p>
          <a:p>
            <a:pPr lvl="1" eaLnBrk="1" hangingPunct="1">
              <a:lnSpc>
                <a:spcPct val="90000"/>
              </a:lnSpc>
            </a:pPr>
            <a:r>
              <a:rPr lang="en-US" altLang="en-US" dirty="0"/>
              <a:t>Legislative Branch</a:t>
            </a:r>
          </a:p>
          <a:p>
            <a:pPr lvl="1" eaLnBrk="1" hangingPunct="1">
              <a:lnSpc>
                <a:spcPct val="90000"/>
              </a:lnSpc>
            </a:pPr>
            <a:r>
              <a:rPr lang="en-US" altLang="en-US" dirty="0"/>
              <a:t>Executive Branch</a:t>
            </a:r>
          </a:p>
          <a:p>
            <a:pPr lvl="1" eaLnBrk="1" hangingPunct="1">
              <a:lnSpc>
                <a:spcPct val="90000"/>
              </a:lnSpc>
            </a:pPr>
            <a:r>
              <a:rPr lang="en-US" altLang="en-US" dirty="0"/>
              <a:t>Judicial Branch</a:t>
            </a:r>
          </a:p>
          <a:p>
            <a:pPr eaLnBrk="1" hangingPunct="1">
              <a:lnSpc>
                <a:spcPct val="90000"/>
              </a:lnSpc>
            </a:pPr>
            <a:r>
              <a:rPr lang="en-US" altLang="en-US" dirty="0"/>
              <a:t>The executive branch is headed by the president.</a:t>
            </a:r>
          </a:p>
          <a:p>
            <a:pPr eaLnBrk="1" hangingPunct="1">
              <a:lnSpc>
                <a:spcPct val="90000"/>
              </a:lnSpc>
            </a:pPr>
            <a:r>
              <a:rPr lang="en-US" altLang="en-US" dirty="0"/>
              <a:t>Regulatory agencies are in the executive branch.</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 - modified</Template>
  <TotalTime>1056</TotalTime>
  <Words>2121</Words>
  <Application>Microsoft Office PowerPoint</Application>
  <PresentationFormat>On-screen Show (4:3)</PresentationFormat>
  <Paragraphs>187</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 Narrow</vt:lpstr>
      <vt:lpstr>Tahoma</vt:lpstr>
      <vt:lpstr>Wingdings</vt:lpstr>
      <vt:lpstr>Blends</vt:lpstr>
      <vt:lpstr>Administrative Rulemaking: How science becomes law. </vt:lpstr>
      <vt:lpstr>History of Administrative Law in the United States</vt:lpstr>
      <vt:lpstr>Administrative Law in the Constitution</vt:lpstr>
      <vt:lpstr>Administrative Law Was Mostly Left to the States until the Great Depression</vt:lpstr>
      <vt:lpstr>The Great Depression</vt:lpstr>
      <vt:lpstr>The Impact of the Founder’s Limited Conception of the Federal Government</vt:lpstr>
      <vt:lpstr>World War II</vt:lpstr>
      <vt:lpstr>Post World War II</vt:lpstr>
      <vt:lpstr>Separation of Powers – Federal Government</vt:lpstr>
      <vt:lpstr>Agencies are Established by the Legislature</vt:lpstr>
      <vt:lpstr>Agencies only have the Power Given by the Legislature</vt:lpstr>
      <vt:lpstr>Administrative Procedure Act (APA)</vt:lpstr>
      <vt:lpstr>Administrative Rules</vt:lpstr>
      <vt:lpstr>Why Make Rules?</vt:lpstr>
      <vt:lpstr>Public Participation in Rulemaking</vt:lpstr>
      <vt:lpstr>Original APA Requirements for Rulemaking</vt:lpstr>
      <vt:lpstr>Judicial Review of Rulemaking</vt:lpstr>
      <vt:lpstr>Reviewing Rules Made Under Ambiguous Statutes</vt:lpstr>
      <vt:lpstr>The Chevron Case</vt:lpstr>
      <vt:lpstr>PowerPoint Presentation</vt:lpstr>
      <vt:lpstr>PowerPoint Presentation</vt:lpstr>
      <vt:lpstr>PowerPoint Presentation</vt:lpstr>
      <vt:lpstr>Chevron Deference</vt:lpstr>
      <vt:lpstr>The Courts Complicate Rulemaking</vt:lpstr>
      <vt:lpstr>The Pros and Cons of Hard Look Review</vt:lpstr>
      <vt:lpstr>Standards for Changing or Eliminating Rules</vt:lpstr>
      <vt:lpstr>State Farm – New Facts, New Record</vt:lpstr>
      <vt:lpstr>The Fox Case – Changes Based on Policy Choices.</vt:lpstr>
      <vt:lpstr>The Clean Power Plant Case – State Farm?</vt:lpstr>
      <vt:lpstr>The Waters of the United States Rule (WOTUS)</vt:lpstr>
      <vt:lpstr>Rapanos v. United States, 547 US 715 (2006)</vt:lpstr>
      <vt:lpstr>Rapanos in the Supreme Court - Scalia</vt:lpstr>
      <vt:lpstr>Rapanos in the Supreme Court - Dissent</vt:lpstr>
      <vt:lpstr>Rapanos in the Supreme Court - Kennedy</vt:lpstr>
      <vt:lpstr>The Obama WOTUS</vt:lpstr>
      <vt:lpstr>The Trump WOTUS</vt:lpstr>
    </vt:vector>
  </TitlesOfParts>
  <Company>Law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Law - Fall 2005</dc:title>
  <dc:creator>Edward P Richards</dc:creator>
  <cp:lastModifiedBy>Edward P Richards</cp:lastModifiedBy>
  <cp:revision>131</cp:revision>
  <cp:lastPrinted>2018-10-25T17:10:31Z</cp:lastPrinted>
  <dcterms:created xsi:type="dcterms:W3CDTF">2005-08-16T18:23:17Z</dcterms:created>
  <dcterms:modified xsi:type="dcterms:W3CDTF">2019-02-11T13:17:38Z</dcterms:modified>
</cp:coreProperties>
</file>