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0"/>
  </p:notesMasterIdLst>
  <p:sldIdLst>
    <p:sldId id="354" r:id="rId2"/>
    <p:sldId id="401" r:id="rId3"/>
    <p:sldId id="405" r:id="rId4"/>
    <p:sldId id="406" r:id="rId5"/>
    <p:sldId id="403" r:id="rId6"/>
    <p:sldId id="430" r:id="rId7"/>
    <p:sldId id="431" r:id="rId8"/>
    <p:sldId id="437" r:id="rId9"/>
    <p:sldId id="420" r:id="rId10"/>
    <p:sldId id="421" r:id="rId11"/>
    <p:sldId id="422" r:id="rId12"/>
    <p:sldId id="423" r:id="rId13"/>
    <p:sldId id="424" r:id="rId14"/>
    <p:sldId id="432" r:id="rId15"/>
    <p:sldId id="425" r:id="rId16"/>
    <p:sldId id="426" r:id="rId17"/>
    <p:sldId id="427" r:id="rId18"/>
    <p:sldId id="428"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86410" autoAdjust="0"/>
  </p:normalViewPr>
  <p:slideViewPr>
    <p:cSldViewPr>
      <p:cViewPr varScale="1">
        <p:scale>
          <a:sx n="68" d="100"/>
          <a:sy n="68" d="100"/>
        </p:scale>
        <p:origin x="-96" y="-888"/>
      </p:cViewPr>
      <p:guideLst>
        <p:guide orient="horz" pos="2160"/>
        <p:guide pos="2880"/>
      </p:guideLst>
    </p:cSldViewPr>
  </p:slideViewPr>
  <p:outlineViewPr>
    <p:cViewPr>
      <p:scale>
        <a:sx n="33" d="100"/>
        <a:sy n="33" d="100"/>
      </p:scale>
      <p:origin x="12" y="7944"/>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16.xml"/><Relationship Id="rId3" Type="http://schemas.openxmlformats.org/officeDocument/2006/relationships/slide" Target="slides/slide3.xml"/><Relationship Id="rId7" Type="http://schemas.openxmlformats.org/officeDocument/2006/relationships/slide" Target="slides/slide15.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12.xml"/><Relationship Id="rId5" Type="http://schemas.openxmlformats.org/officeDocument/2006/relationships/slide" Target="slides/slide5.xml"/><Relationship Id="rId4" Type="http://schemas.openxmlformats.org/officeDocument/2006/relationships/slide" Target="slides/slide4.xml"/><Relationship Id="rId9"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52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52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0031FC4D-6393-4E22-83C0-BF07CA89D2EA}" type="slidenum">
              <a:rPr lang="en-US"/>
              <a:pPr>
                <a:defRPr/>
              </a:pPr>
              <a:t>‹#›</a:t>
            </a:fld>
            <a:endParaRPr lang="en-US"/>
          </a:p>
        </p:txBody>
      </p:sp>
    </p:spTree>
    <p:extLst>
      <p:ext uri="{BB962C8B-B14F-4D97-AF65-F5344CB8AC3E}">
        <p14:creationId xmlns:p14="http://schemas.microsoft.com/office/powerpoint/2010/main" val="6731882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E96A556A-BE6E-4B02-B7B0-09A0514DE250}" type="slidenum">
              <a:rPr lang="en-US"/>
              <a:pPr>
                <a:defRPr/>
              </a:pPr>
              <a:t>‹#›</a:t>
            </a:fld>
            <a:endParaRPr lang="en-US"/>
          </a:p>
        </p:txBody>
      </p:sp>
    </p:spTree>
    <p:extLst>
      <p:ext uri="{BB962C8B-B14F-4D97-AF65-F5344CB8AC3E}">
        <p14:creationId xmlns:p14="http://schemas.microsoft.com/office/powerpoint/2010/main" val="613604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EC0A048-2D24-45A6-B4B1-F68B1F1E702B}" type="slidenum">
              <a:rPr lang="en-US"/>
              <a:pPr>
                <a:defRPr/>
              </a:pPr>
              <a:t>‹#›</a:t>
            </a:fld>
            <a:endParaRPr lang="en-US"/>
          </a:p>
        </p:txBody>
      </p:sp>
    </p:spTree>
    <p:extLst>
      <p:ext uri="{BB962C8B-B14F-4D97-AF65-F5344CB8AC3E}">
        <p14:creationId xmlns:p14="http://schemas.microsoft.com/office/powerpoint/2010/main" val="4130927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B667CB2-544F-4A5E-B866-12C315D44CA9}" type="slidenum">
              <a:rPr lang="en-US"/>
              <a:pPr>
                <a:defRPr/>
              </a:pPr>
              <a:t>‹#›</a:t>
            </a:fld>
            <a:endParaRPr lang="en-US"/>
          </a:p>
        </p:txBody>
      </p:sp>
    </p:spTree>
    <p:extLst>
      <p:ext uri="{BB962C8B-B14F-4D97-AF65-F5344CB8AC3E}">
        <p14:creationId xmlns:p14="http://schemas.microsoft.com/office/powerpoint/2010/main" val="481389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B5FBD0C-456B-4089-8171-BBE4B2305EDC}" type="slidenum">
              <a:rPr lang="en-US"/>
              <a:pPr>
                <a:defRPr/>
              </a:pPr>
              <a:t>‹#›</a:t>
            </a:fld>
            <a:endParaRPr lang="en-US"/>
          </a:p>
        </p:txBody>
      </p:sp>
    </p:spTree>
    <p:extLst>
      <p:ext uri="{BB962C8B-B14F-4D97-AF65-F5344CB8AC3E}">
        <p14:creationId xmlns:p14="http://schemas.microsoft.com/office/powerpoint/2010/main" val="270241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C92382D-CA60-48AA-A521-4F2BFEEA7503}" type="slidenum">
              <a:rPr lang="en-US"/>
              <a:pPr>
                <a:defRPr/>
              </a:pPr>
              <a:t>‹#›</a:t>
            </a:fld>
            <a:endParaRPr lang="en-US"/>
          </a:p>
        </p:txBody>
      </p:sp>
    </p:spTree>
    <p:extLst>
      <p:ext uri="{BB962C8B-B14F-4D97-AF65-F5344CB8AC3E}">
        <p14:creationId xmlns:p14="http://schemas.microsoft.com/office/powerpoint/2010/main" val="2365883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3EF15B-F02A-4902-896A-F30F0F6746A9}" type="slidenum">
              <a:rPr lang="en-US"/>
              <a:pPr>
                <a:defRPr/>
              </a:pPr>
              <a:t>‹#›</a:t>
            </a:fld>
            <a:endParaRPr lang="en-US"/>
          </a:p>
        </p:txBody>
      </p:sp>
    </p:spTree>
    <p:extLst>
      <p:ext uri="{BB962C8B-B14F-4D97-AF65-F5344CB8AC3E}">
        <p14:creationId xmlns:p14="http://schemas.microsoft.com/office/powerpoint/2010/main" val="3121954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EDA7359F-7341-4457-94A1-5743D137423C}" type="slidenum">
              <a:rPr lang="en-US"/>
              <a:pPr>
                <a:defRPr/>
              </a:pPr>
              <a:t>‹#›</a:t>
            </a:fld>
            <a:endParaRPr lang="en-US"/>
          </a:p>
        </p:txBody>
      </p:sp>
    </p:spTree>
    <p:extLst>
      <p:ext uri="{BB962C8B-B14F-4D97-AF65-F5344CB8AC3E}">
        <p14:creationId xmlns:p14="http://schemas.microsoft.com/office/powerpoint/2010/main" val="3223075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96B4DDDD-EAEF-45C5-ABC0-3FFB88E86C6A}" type="slidenum">
              <a:rPr lang="en-US"/>
              <a:pPr>
                <a:defRPr/>
              </a:pPr>
              <a:t>‹#›</a:t>
            </a:fld>
            <a:endParaRPr lang="en-US"/>
          </a:p>
        </p:txBody>
      </p:sp>
    </p:spTree>
    <p:extLst>
      <p:ext uri="{BB962C8B-B14F-4D97-AF65-F5344CB8AC3E}">
        <p14:creationId xmlns:p14="http://schemas.microsoft.com/office/powerpoint/2010/main" val="3527817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151FE32-BE3E-4F16-AC85-FECCBFD1D4A1}" type="slidenum">
              <a:rPr lang="en-US"/>
              <a:pPr>
                <a:defRPr/>
              </a:pPr>
              <a:t>‹#›</a:t>
            </a:fld>
            <a:endParaRPr lang="en-US"/>
          </a:p>
        </p:txBody>
      </p:sp>
    </p:spTree>
    <p:extLst>
      <p:ext uri="{BB962C8B-B14F-4D97-AF65-F5344CB8AC3E}">
        <p14:creationId xmlns:p14="http://schemas.microsoft.com/office/powerpoint/2010/main" val="1060982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3505728-0CEA-40CC-86EB-8D42B61BEC9B}" type="slidenum">
              <a:rPr lang="en-US"/>
              <a:pPr>
                <a:defRPr/>
              </a:pPr>
              <a:t>‹#›</a:t>
            </a:fld>
            <a:endParaRPr lang="en-US"/>
          </a:p>
        </p:txBody>
      </p:sp>
    </p:spTree>
    <p:extLst>
      <p:ext uri="{BB962C8B-B14F-4D97-AF65-F5344CB8AC3E}">
        <p14:creationId xmlns:p14="http://schemas.microsoft.com/office/powerpoint/2010/main" val="4117568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2F9E6C9-E5DC-4EFB-9D4C-7A49934A56BD}" type="slidenum">
              <a:rPr lang="en-US"/>
              <a:pPr>
                <a:defRPr/>
              </a:pPr>
              <a:t>‹#›</a:t>
            </a:fld>
            <a:endParaRPr lang="en-US"/>
          </a:p>
        </p:txBody>
      </p:sp>
    </p:spTree>
    <p:extLst>
      <p:ext uri="{BB962C8B-B14F-4D97-AF65-F5344CB8AC3E}">
        <p14:creationId xmlns:p14="http://schemas.microsoft.com/office/powerpoint/2010/main" val="174922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AC2FED1-2ADB-4E37-9922-752360EB8F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Chapter 7</a:t>
            </a:r>
          </a:p>
        </p:txBody>
      </p:sp>
      <p:sp>
        <p:nvSpPr>
          <p:cNvPr id="3075" name="Rectangle 3"/>
          <p:cNvSpPr>
            <a:spLocks noGrp="1" noChangeArrowheads="1"/>
          </p:cNvSpPr>
          <p:nvPr>
            <p:ph type="subTitle" idx="1"/>
          </p:nvPr>
        </p:nvSpPr>
        <p:spPr/>
        <p:txBody>
          <a:bodyPr/>
          <a:lstStyle/>
          <a:p>
            <a:pPr eaLnBrk="1" hangingPunct="1"/>
            <a:r>
              <a:rPr lang="en-US" smtClean="0"/>
              <a:t>Part IV</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a:t>
            </a:r>
            <a:r>
              <a:rPr lang="en-US" dirty="0" smtClean="0"/>
              <a:t>e Agency Promises to Not Enforce a Rule?</a:t>
            </a:r>
            <a:endParaRPr lang="en-US" dirty="0"/>
          </a:p>
        </p:txBody>
      </p:sp>
      <p:sp>
        <p:nvSpPr>
          <p:cNvPr id="3" name="Content Placeholder 2"/>
          <p:cNvSpPr>
            <a:spLocks noGrp="1"/>
          </p:cNvSpPr>
          <p:nvPr>
            <p:ph idx="1"/>
          </p:nvPr>
        </p:nvSpPr>
        <p:spPr/>
        <p:txBody>
          <a:bodyPr/>
          <a:lstStyle/>
          <a:p>
            <a:r>
              <a:rPr lang="en-US" sz="2800" dirty="0" smtClean="0"/>
              <a:t>The bloodborne pathogens rule required employers to control exposure</a:t>
            </a:r>
            <a:r>
              <a:rPr lang="en-US" sz="2800" baseline="0" dirty="0" smtClean="0"/>
              <a:t> in the</a:t>
            </a:r>
            <a:r>
              <a:rPr lang="en-US" sz="2800" dirty="0" smtClean="0"/>
              <a:t> workplaces</a:t>
            </a:r>
          </a:p>
          <a:p>
            <a:r>
              <a:rPr lang="en-US" sz="2800" dirty="0" smtClean="0"/>
              <a:t>In all health care workplaces except home health, the employer had control over the employee</a:t>
            </a:r>
          </a:p>
          <a:p>
            <a:r>
              <a:rPr lang="en-US" sz="2800" dirty="0" smtClean="0"/>
              <a:t>Home health agencies said they could not comply with the rule because they did not have enough control</a:t>
            </a:r>
          </a:p>
          <a:p>
            <a:pPr lvl="1"/>
            <a:r>
              <a:rPr lang="en-US" sz="2800" dirty="0" smtClean="0"/>
              <a:t>OSHA says it will not enforce the rule against </a:t>
            </a:r>
            <a:r>
              <a:rPr lang="en-US" sz="2800" dirty="0" smtClean="0"/>
              <a:t>them.</a:t>
            </a:r>
            <a:endParaRPr lang="en-US" sz="2800" dirty="0" smtClean="0"/>
          </a:p>
          <a:p>
            <a:r>
              <a:rPr lang="en-US" sz="2800" dirty="0" smtClean="0"/>
              <a:t>Is this enough to save the rule from being arbitrary and </a:t>
            </a:r>
            <a:r>
              <a:rPr lang="en-US" sz="2800" dirty="0" smtClean="0"/>
              <a:t>capricious for home health?</a:t>
            </a:r>
            <a:endParaRPr lang="en-US" sz="2800" dirty="0" smtClean="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10</a:t>
            </a:fld>
            <a:endParaRPr lang="en-US"/>
          </a:p>
        </p:txBody>
      </p:sp>
    </p:spTree>
    <p:extLst>
      <p:ext uri="{BB962C8B-B14F-4D97-AF65-F5344CB8AC3E}">
        <p14:creationId xmlns:p14="http://schemas.microsoft.com/office/powerpoint/2010/main" val="530066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E494402-5F6C-43CD-9597-C6E81A7144C2}" type="slidenum">
              <a:rPr lang="en-US" smtClean="0"/>
              <a:pPr/>
              <a:t>11</a:t>
            </a:fld>
            <a:endParaRPr lang="en-US" smtClean="0"/>
          </a:p>
        </p:txBody>
      </p:sp>
      <p:sp>
        <p:nvSpPr>
          <p:cNvPr id="36867" name="Rectangle 2"/>
          <p:cNvSpPr>
            <a:spLocks noGrp="1" noChangeArrowheads="1"/>
          </p:cNvSpPr>
          <p:nvPr>
            <p:ph type="title"/>
          </p:nvPr>
        </p:nvSpPr>
        <p:spPr/>
        <p:txBody>
          <a:bodyPr/>
          <a:lstStyle/>
          <a:p>
            <a:pPr eaLnBrk="1" hangingPunct="1"/>
            <a:r>
              <a:rPr lang="en-US" dirty="0" smtClean="0"/>
              <a:t>Challenging Agency Action - Review</a:t>
            </a:r>
          </a:p>
        </p:txBody>
      </p:sp>
      <p:sp>
        <p:nvSpPr>
          <p:cNvPr id="36868" name="Rectangle 3"/>
          <p:cNvSpPr>
            <a:spLocks noGrp="1" noChangeArrowheads="1"/>
          </p:cNvSpPr>
          <p:nvPr>
            <p:ph type="body" idx="1"/>
          </p:nvPr>
        </p:nvSpPr>
        <p:spPr/>
        <p:txBody>
          <a:bodyPr/>
          <a:lstStyle/>
          <a:p>
            <a:pPr eaLnBrk="1" hangingPunct="1"/>
            <a:r>
              <a:rPr lang="en-US" sz="2800" dirty="0" smtClean="0"/>
              <a:t>First, you have to show it is a final agency action</a:t>
            </a:r>
          </a:p>
          <a:p>
            <a:pPr lvl="1" eaLnBrk="1" hangingPunct="1"/>
            <a:r>
              <a:rPr lang="en-US" sz="2800" dirty="0" smtClean="0"/>
              <a:t>Rules</a:t>
            </a:r>
          </a:p>
          <a:p>
            <a:pPr lvl="1" eaLnBrk="1" hangingPunct="1"/>
            <a:r>
              <a:rPr lang="en-US" sz="2800" dirty="0" smtClean="0"/>
              <a:t>Orders</a:t>
            </a:r>
          </a:p>
          <a:p>
            <a:pPr lvl="1" eaLnBrk="1" hangingPunct="1"/>
            <a:r>
              <a:rPr lang="en-US" sz="2800" dirty="0" smtClean="0"/>
              <a:t>Everything else</a:t>
            </a:r>
          </a:p>
          <a:p>
            <a:pPr eaLnBrk="1" hangingPunct="1"/>
            <a:r>
              <a:rPr lang="en-US" sz="2800" dirty="0" smtClean="0"/>
              <a:t>Then you argue about standard of review</a:t>
            </a:r>
          </a:p>
          <a:p>
            <a:pPr lvl="1" eaLnBrk="1" hangingPunct="1"/>
            <a:r>
              <a:rPr lang="en-US" sz="2800" dirty="0" smtClean="0"/>
              <a:t>The more agency process, the more deference</a:t>
            </a:r>
          </a:p>
          <a:p>
            <a:pPr lvl="1" eaLnBrk="1" hangingPunct="1"/>
            <a:r>
              <a:rPr lang="en-US" sz="2800" dirty="0" smtClean="0"/>
              <a:t>Unless the statute or congressional intent conflicts with the agency action or interpretation</a:t>
            </a:r>
          </a:p>
        </p:txBody>
      </p:sp>
    </p:spTree>
    <p:extLst>
      <p:ext uri="{BB962C8B-B14F-4D97-AF65-F5344CB8AC3E}">
        <p14:creationId xmlns:p14="http://schemas.microsoft.com/office/powerpoint/2010/main" val="1353878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56FCA80-7EBF-4B66-B9B8-ECE79B35B942}" type="slidenum">
              <a:rPr lang="en-US" smtClean="0"/>
              <a:pPr/>
              <a:t>12</a:t>
            </a:fld>
            <a:endParaRPr lang="en-US" smtClean="0"/>
          </a:p>
        </p:txBody>
      </p:sp>
      <p:sp>
        <p:nvSpPr>
          <p:cNvPr id="41987" name="Rectangle 2"/>
          <p:cNvSpPr>
            <a:spLocks noGrp="1" noChangeArrowheads="1"/>
          </p:cNvSpPr>
          <p:nvPr>
            <p:ph type="title"/>
          </p:nvPr>
        </p:nvSpPr>
        <p:spPr/>
        <p:txBody>
          <a:bodyPr/>
          <a:lstStyle/>
          <a:p>
            <a:pPr eaLnBrk="1" hangingPunct="1"/>
            <a:r>
              <a:rPr lang="en-US" dirty="0" smtClean="0"/>
              <a:t>De Novo Review Under the APA</a:t>
            </a:r>
          </a:p>
        </p:txBody>
      </p:sp>
      <p:sp>
        <p:nvSpPr>
          <p:cNvPr id="41988" name="Rectangle 3"/>
          <p:cNvSpPr>
            <a:spLocks noGrp="1" noChangeArrowheads="1"/>
          </p:cNvSpPr>
          <p:nvPr>
            <p:ph type="body" idx="1"/>
          </p:nvPr>
        </p:nvSpPr>
        <p:spPr/>
        <p:txBody>
          <a:bodyPr/>
          <a:lstStyle/>
          <a:p>
            <a:pPr eaLnBrk="1" hangingPunct="1">
              <a:lnSpc>
                <a:spcPct val="90000"/>
              </a:lnSpc>
            </a:pPr>
            <a:r>
              <a:rPr lang="en-US" dirty="0" smtClean="0"/>
              <a:t>Section 706(2)(F) provides for setting aside agency action found to be “unwarranted by the facts to the extent that the facts are subject to trial de novo by the reviewing court.” </a:t>
            </a:r>
          </a:p>
          <a:p>
            <a:pPr eaLnBrk="1" hangingPunct="1">
              <a:lnSpc>
                <a:spcPct val="90000"/>
              </a:lnSpc>
            </a:pPr>
            <a:r>
              <a:rPr lang="en-US" i="1" dirty="0" smtClean="0"/>
              <a:t>Overton Park </a:t>
            </a:r>
            <a:r>
              <a:rPr lang="en-US" dirty="0" smtClean="0"/>
              <a:t>- such de novo review is authorized when the action is adjudicatory in nature and the agency </a:t>
            </a:r>
            <a:r>
              <a:rPr lang="en-US" dirty="0" err="1" smtClean="0"/>
              <a:t>factfinding</a:t>
            </a:r>
            <a:r>
              <a:rPr lang="en-US" dirty="0" smtClean="0"/>
              <a:t> </a:t>
            </a:r>
            <a:r>
              <a:rPr lang="en-US" i="1" dirty="0" smtClean="0"/>
              <a:t>procedures</a:t>
            </a:r>
            <a:r>
              <a:rPr lang="en-US" dirty="0" smtClean="0"/>
              <a:t> are inadequate </a:t>
            </a:r>
          </a:p>
          <a:p>
            <a:pPr lvl="1" eaLnBrk="1" hangingPunct="1">
              <a:lnSpc>
                <a:spcPct val="90000"/>
              </a:lnSpc>
            </a:pPr>
            <a:r>
              <a:rPr lang="en-US" dirty="0" smtClean="0"/>
              <a:t>Absent bad faith, the court never finds this</a:t>
            </a:r>
          </a:p>
          <a:p>
            <a:pPr lvl="1" eaLnBrk="1" hangingPunct="1">
              <a:lnSpc>
                <a:spcPct val="90000"/>
              </a:lnSpc>
            </a:pPr>
            <a:r>
              <a:rPr lang="en-US" dirty="0" smtClean="0"/>
              <a:t>In real life, you only get de novo rule by statute</a:t>
            </a:r>
          </a:p>
        </p:txBody>
      </p:sp>
    </p:spTree>
    <p:extLst>
      <p:ext uri="{BB962C8B-B14F-4D97-AF65-F5344CB8AC3E}">
        <p14:creationId xmlns:p14="http://schemas.microsoft.com/office/powerpoint/2010/main" val="613123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108D888-4BB9-4D46-A477-2FC71354C14E}" type="slidenum">
              <a:rPr lang="en-US" smtClean="0"/>
              <a:pPr/>
              <a:t>13</a:t>
            </a:fld>
            <a:endParaRPr lang="en-US" smtClean="0"/>
          </a:p>
        </p:txBody>
      </p:sp>
      <p:sp>
        <p:nvSpPr>
          <p:cNvPr id="43011" name="Rectangle 2"/>
          <p:cNvSpPr>
            <a:spLocks noGrp="1" noChangeArrowheads="1"/>
          </p:cNvSpPr>
          <p:nvPr>
            <p:ph type="title"/>
          </p:nvPr>
        </p:nvSpPr>
        <p:spPr/>
        <p:txBody>
          <a:bodyPr/>
          <a:lstStyle/>
          <a:p>
            <a:pPr eaLnBrk="1" hangingPunct="1"/>
            <a:r>
              <a:rPr lang="en-US" dirty="0" smtClean="0"/>
              <a:t>Forcing Agencies to Act</a:t>
            </a:r>
          </a:p>
        </p:txBody>
      </p:sp>
      <p:sp>
        <p:nvSpPr>
          <p:cNvPr id="43012" name="Rectangle 3"/>
          <p:cNvSpPr>
            <a:spLocks noGrp="1" noChangeArrowheads="1"/>
          </p:cNvSpPr>
          <p:nvPr>
            <p:ph type="body" idx="1"/>
          </p:nvPr>
        </p:nvSpPr>
        <p:spPr/>
        <p:txBody>
          <a:bodyPr>
            <a:normAutofit fontScale="92500" lnSpcReduction="10000"/>
          </a:bodyPr>
          <a:lstStyle/>
          <a:p>
            <a:pPr eaLnBrk="1" hangingPunct="1">
              <a:lnSpc>
                <a:spcPct val="90000"/>
              </a:lnSpc>
            </a:pPr>
            <a:r>
              <a:rPr lang="en-US" dirty="0" smtClean="0"/>
              <a:t>Section 706(1) provides that a court is to compel agency action unlawfully withheld or unreasonably delayed. </a:t>
            </a:r>
          </a:p>
          <a:p>
            <a:pPr lvl="1" eaLnBrk="1" hangingPunct="1">
              <a:lnSpc>
                <a:spcPct val="90000"/>
              </a:lnSpc>
            </a:pPr>
            <a:r>
              <a:rPr lang="en-US" dirty="0" smtClean="0"/>
              <a:t>Sometimes the court will find that there has been too much delay, such as in OSHA's decade long refusal to address drinking water standards for workers</a:t>
            </a:r>
          </a:p>
          <a:p>
            <a:pPr eaLnBrk="1" hangingPunct="1">
              <a:lnSpc>
                <a:spcPct val="90000"/>
              </a:lnSpc>
            </a:pPr>
            <a:r>
              <a:rPr lang="en-US" dirty="0" smtClean="0"/>
              <a:t>Courts recognize that agencies have limited resources</a:t>
            </a:r>
          </a:p>
          <a:p>
            <a:pPr lvl="1" eaLnBrk="1" hangingPunct="1">
              <a:lnSpc>
                <a:spcPct val="90000"/>
              </a:lnSpc>
            </a:pPr>
            <a:r>
              <a:rPr lang="en-US" dirty="0" smtClean="0"/>
              <a:t>Usually you have to have a statutory deadline or other limit on discretion to force agency action</a:t>
            </a:r>
          </a:p>
        </p:txBody>
      </p:sp>
    </p:spTree>
    <p:extLst>
      <p:ext uri="{BB962C8B-B14F-4D97-AF65-F5344CB8AC3E}">
        <p14:creationId xmlns:p14="http://schemas.microsoft.com/office/powerpoint/2010/main" val="11775215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Attacking a Rule after the Deadline</a:t>
            </a:r>
            <a:endParaRPr lang="en-US" dirty="0"/>
          </a:p>
        </p:txBody>
      </p:sp>
      <p:sp>
        <p:nvSpPr>
          <p:cNvPr id="3" name="Content Placeholder 2"/>
          <p:cNvSpPr>
            <a:spLocks noGrp="1"/>
          </p:cNvSpPr>
          <p:nvPr>
            <p:ph idx="1"/>
          </p:nvPr>
        </p:nvSpPr>
        <p:spPr/>
        <p:txBody>
          <a:bodyPr>
            <a:normAutofit fontScale="92500"/>
          </a:bodyPr>
          <a:lstStyle/>
          <a:p>
            <a:r>
              <a:rPr lang="en-US" dirty="0" smtClean="0"/>
              <a:t>Once the deadline for attacking the substance of a rule has passed, you cannot attack the rule directly.</a:t>
            </a:r>
          </a:p>
          <a:p>
            <a:pPr lvl="1"/>
            <a:r>
              <a:rPr lang="en-US" dirty="0" smtClean="0"/>
              <a:t>(Constitutional and ultra vires attacks aside)</a:t>
            </a:r>
          </a:p>
          <a:p>
            <a:r>
              <a:rPr lang="en-US" dirty="0" smtClean="0"/>
              <a:t>You are entitled to an answer on a petition requesting a rulemaking or the amendment of a rule</a:t>
            </a:r>
          </a:p>
          <a:p>
            <a:pPr lvl="1"/>
            <a:r>
              <a:rPr lang="en-US" dirty="0" smtClean="0"/>
              <a:t>If the agency gives you an unsatisfactory answer, you can litigate that –</a:t>
            </a:r>
            <a:r>
              <a:rPr lang="en-US" i="1" dirty="0" smtClean="0"/>
              <a:t> Mass v. EPA</a:t>
            </a:r>
          </a:p>
          <a:p>
            <a:pPr lvl="1"/>
            <a:r>
              <a:rPr lang="en-US" dirty="0" smtClean="0"/>
              <a:t>This can be a way to air the issues in court</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14</a:t>
            </a:fld>
            <a:endParaRPr lang="en-US"/>
          </a:p>
        </p:txBody>
      </p:sp>
    </p:spTree>
    <p:extLst>
      <p:ext uri="{BB962C8B-B14F-4D97-AF65-F5344CB8AC3E}">
        <p14:creationId xmlns:p14="http://schemas.microsoft.com/office/powerpoint/2010/main" val="3204828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604852C-1F4C-48C7-A1E6-9C8D8FB258E6}" type="slidenum">
              <a:rPr lang="en-US" smtClean="0"/>
              <a:pPr/>
              <a:t>15</a:t>
            </a:fld>
            <a:endParaRPr lang="en-US" smtClean="0"/>
          </a:p>
        </p:txBody>
      </p:sp>
      <p:sp>
        <p:nvSpPr>
          <p:cNvPr id="44035" name="Rectangle 2"/>
          <p:cNvSpPr>
            <a:spLocks noGrp="1" noChangeArrowheads="1"/>
          </p:cNvSpPr>
          <p:nvPr>
            <p:ph type="title"/>
          </p:nvPr>
        </p:nvSpPr>
        <p:spPr/>
        <p:txBody>
          <a:bodyPr/>
          <a:lstStyle/>
          <a:p>
            <a:pPr eaLnBrk="1" hangingPunct="1"/>
            <a:r>
              <a:rPr lang="en-US" dirty="0" smtClean="0"/>
              <a:t>Judicial Remedies for Improper Rules</a:t>
            </a:r>
          </a:p>
        </p:txBody>
      </p:sp>
      <p:sp>
        <p:nvSpPr>
          <p:cNvPr id="44036" name="Rectangle 3"/>
          <p:cNvSpPr>
            <a:spLocks noGrp="1" noChangeArrowheads="1"/>
          </p:cNvSpPr>
          <p:nvPr>
            <p:ph type="body" idx="1"/>
          </p:nvPr>
        </p:nvSpPr>
        <p:spPr/>
        <p:txBody>
          <a:bodyPr/>
          <a:lstStyle/>
          <a:p>
            <a:pPr eaLnBrk="1" hangingPunct="1">
              <a:lnSpc>
                <a:spcPct val="90000"/>
              </a:lnSpc>
            </a:pPr>
            <a:r>
              <a:rPr lang="en-US" sz="2800" smtClean="0"/>
              <a:t>Remand but leave the rule in force</a:t>
            </a:r>
          </a:p>
          <a:p>
            <a:pPr lvl="1" eaLnBrk="1" hangingPunct="1">
              <a:lnSpc>
                <a:spcPct val="90000"/>
              </a:lnSpc>
            </a:pPr>
            <a:r>
              <a:rPr lang="en-US" sz="2800" smtClean="0"/>
              <a:t>Cannot do this for unconstitutional rules or rules that exceed agency authority</a:t>
            </a:r>
          </a:p>
          <a:p>
            <a:pPr eaLnBrk="1" hangingPunct="1">
              <a:lnSpc>
                <a:spcPct val="90000"/>
              </a:lnSpc>
            </a:pPr>
            <a:r>
              <a:rPr lang="en-US" sz="2800" smtClean="0"/>
              <a:t>What is the impact of staying the rule?</a:t>
            </a:r>
          </a:p>
          <a:p>
            <a:pPr lvl="1" eaLnBrk="1" hangingPunct="1">
              <a:lnSpc>
                <a:spcPct val="90000"/>
              </a:lnSpc>
            </a:pPr>
            <a:r>
              <a:rPr lang="en-US" sz="2800" smtClean="0"/>
              <a:t>Pulling a diabetes drug off the market?</a:t>
            </a:r>
          </a:p>
          <a:p>
            <a:pPr eaLnBrk="1" hangingPunct="1">
              <a:lnSpc>
                <a:spcPct val="90000"/>
              </a:lnSpc>
            </a:pPr>
            <a:r>
              <a:rPr lang="en-US" sz="2800" smtClean="0"/>
              <a:t>Remand and stay the rule</a:t>
            </a:r>
          </a:p>
          <a:p>
            <a:pPr lvl="1" eaLnBrk="1" hangingPunct="1">
              <a:lnSpc>
                <a:spcPct val="90000"/>
              </a:lnSpc>
            </a:pPr>
            <a:r>
              <a:rPr lang="en-US" sz="2800" smtClean="0"/>
              <a:t>Will wild animals escape?</a:t>
            </a:r>
          </a:p>
          <a:p>
            <a:pPr lvl="1" eaLnBrk="1" hangingPunct="1">
              <a:lnSpc>
                <a:spcPct val="90000"/>
              </a:lnSpc>
            </a:pPr>
            <a:r>
              <a:rPr lang="en-US" sz="2800" smtClean="0"/>
              <a:t>Will there be risks?</a:t>
            </a:r>
          </a:p>
          <a:p>
            <a:pPr lvl="1" eaLnBrk="1" hangingPunct="1">
              <a:lnSpc>
                <a:spcPct val="90000"/>
              </a:lnSpc>
            </a:pPr>
            <a:r>
              <a:rPr lang="en-US" sz="2800" smtClean="0"/>
              <a:t>Is the court defeating agency policy making?</a:t>
            </a:r>
          </a:p>
        </p:txBody>
      </p:sp>
    </p:spTree>
    <p:extLst>
      <p:ext uri="{BB962C8B-B14F-4D97-AF65-F5344CB8AC3E}">
        <p14:creationId xmlns:p14="http://schemas.microsoft.com/office/powerpoint/2010/main" val="14804147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93657C5-1FC5-4EF9-96D9-99B34D2B1FF1}" type="slidenum">
              <a:rPr lang="en-US" smtClean="0"/>
              <a:pPr/>
              <a:t>16</a:t>
            </a:fld>
            <a:endParaRPr lang="en-US" smtClean="0"/>
          </a:p>
        </p:txBody>
      </p:sp>
      <p:sp>
        <p:nvSpPr>
          <p:cNvPr id="45059" name="Rectangle 2"/>
          <p:cNvSpPr>
            <a:spLocks noGrp="1" noChangeArrowheads="1"/>
          </p:cNvSpPr>
          <p:nvPr>
            <p:ph type="title"/>
          </p:nvPr>
        </p:nvSpPr>
        <p:spPr/>
        <p:txBody>
          <a:bodyPr/>
          <a:lstStyle/>
          <a:p>
            <a:pPr eaLnBrk="1" hangingPunct="1"/>
            <a:r>
              <a:rPr lang="en-US" dirty="0" smtClean="0"/>
              <a:t>Relying on Agency Advice - Equitable Estoppel </a:t>
            </a:r>
          </a:p>
        </p:txBody>
      </p:sp>
      <p:sp>
        <p:nvSpPr>
          <p:cNvPr id="45060" name="Rectangle 3"/>
          <p:cNvSpPr>
            <a:spLocks noGrp="1" noChangeArrowheads="1"/>
          </p:cNvSpPr>
          <p:nvPr>
            <p:ph type="body" idx="1"/>
          </p:nvPr>
        </p:nvSpPr>
        <p:spPr/>
        <p:txBody>
          <a:bodyPr/>
          <a:lstStyle/>
          <a:p>
            <a:pPr eaLnBrk="1" hangingPunct="1"/>
            <a:r>
              <a:rPr lang="en-US" sz="2800" dirty="0" smtClean="0"/>
              <a:t>You cannot get money damages - no appropriations</a:t>
            </a:r>
          </a:p>
          <a:p>
            <a:pPr lvl="1" eaLnBrk="1" hangingPunct="1"/>
            <a:r>
              <a:rPr lang="en-US" sz="2800" dirty="0" smtClean="0"/>
              <a:t>Not under the tort claims act</a:t>
            </a:r>
          </a:p>
          <a:p>
            <a:pPr eaLnBrk="1" hangingPunct="1"/>
            <a:r>
              <a:rPr lang="en-US" sz="2800" dirty="0" smtClean="0"/>
              <a:t>It is a defense to criminal claims</a:t>
            </a:r>
          </a:p>
          <a:p>
            <a:pPr eaLnBrk="1" hangingPunct="1"/>
            <a:r>
              <a:rPr lang="en-US" sz="2800" dirty="0" smtClean="0"/>
              <a:t>Can be a defense to civil enforcement fines</a:t>
            </a:r>
          </a:p>
          <a:p>
            <a:pPr lvl="1" eaLnBrk="1" hangingPunct="1"/>
            <a:r>
              <a:rPr lang="en-US" sz="2800" dirty="0" smtClean="0"/>
              <a:t>How did you get the advice?</a:t>
            </a:r>
          </a:p>
          <a:p>
            <a:pPr lvl="1" eaLnBrk="1" hangingPunct="1"/>
            <a:r>
              <a:rPr lang="en-US" sz="2800" dirty="0" smtClean="0"/>
              <a:t>IRS letter ruling v. advice over the phone?</a:t>
            </a:r>
          </a:p>
          <a:p>
            <a:pPr eaLnBrk="1" hangingPunct="1"/>
            <a:r>
              <a:rPr lang="en-US" sz="2800" dirty="0" smtClean="0"/>
              <a:t>Relying on an agency mistake that you know about or an agency failure to enforce a law does not </a:t>
            </a:r>
            <a:r>
              <a:rPr lang="en-US" sz="2800" dirty="0" smtClean="0"/>
              <a:t>work.</a:t>
            </a:r>
            <a:endParaRPr lang="en-US" sz="2800" dirty="0" smtClean="0"/>
          </a:p>
        </p:txBody>
      </p:sp>
    </p:spTree>
    <p:extLst>
      <p:ext uri="{BB962C8B-B14F-4D97-AF65-F5344CB8AC3E}">
        <p14:creationId xmlns:p14="http://schemas.microsoft.com/office/powerpoint/2010/main" val="7914185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4A27340-FF95-453B-A8D6-BE6DF2D5DA5B}" type="slidenum">
              <a:rPr lang="en-US" smtClean="0"/>
              <a:pPr/>
              <a:t>17</a:t>
            </a:fld>
            <a:endParaRPr lang="en-US" smtClean="0"/>
          </a:p>
        </p:txBody>
      </p:sp>
      <p:sp>
        <p:nvSpPr>
          <p:cNvPr id="46083" name="Rectangle 2"/>
          <p:cNvSpPr>
            <a:spLocks noGrp="1" noChangeArrowheads="1"/>
          </p:cNvSpPr>
          <p:nvPr>
            <p:ph type="title"/>
          </p:nvPr>
        </p:nvSpPr>
        <p:spPr/>
        <p:txBody>
          <a:bodyPr/>
          <a:lstStyle/>
          <a:p>
            <a:pPr eaLnBrk="1" hangingPunct="1"/>
            <a:r>
              <a:rPr lang="en-US" dirty="0" smtClean="0"/>
              <a:t>Collateral Estoppel - Relying on Previous Court Decisions</a:t>
            </a:r>
          </a:p>
        </p:txBody>
      </p:sp>
      <p:sp>
        <p:nvSpPr>
          <p:cNvPr id="46084" name="Rectangle 3"/>
          <p:cNvSpPr>
            <a:spLocks noGrp="1" noChangeArrowheads="1"/>
          </p:cNvSpPr>
          <p:nvPr>
            <p:ph type="body" idx="1"/>
          </p:nvPr>
        </p:nvSpPr>
        <p:spPr/>
        <p:txBody>
          <a:bodyPr/>
          <a:lstStyle/>
          <a:p>
            <a:pPr eaLnBrk="1" hangingPunct="1">
              <a:lnSpc>
                <a:spcPct val="90000"/>
              </a:lnSpc>
            </a:pPr>
            <a:r>
              <a:rPr lang="en-US" sz="2400" smtClean="0"/>
              <a:t>Same facts, same parties</a:t>
            </a:r>
          </a:p>
          <a:p>
            <a:pPr lvl="1" eaLnBrk="1" hangingPunct="1">
              <a:lnSpc>
                <a:spcPct val="90000"/>
              </a:lnSpc>
            </a:pPr>
            <a:r>
              <a:rPr lang="en-US" sz="2400" smtClean="0"/>
              <a:t>Government is bound</a:t>
            </a:r>
          </a:p>
          <a:p>
            <a:pPr eaLnBrk="1" hangingPunct="1">
              <a:lnSpc>
                <a:spcPct val="90000"/>
              </a:lnSpc>
            </a:pPr>
            <a:r>
              <a:rPr lang="en-US" sz="2400" smtClean="0"/>
              <a:t>Same facts, different parties</a:t>
            </a:r>
          </a:p>
          <a:p>
            <a:pPr lvl="1" eaLnBrk="1" hangingPunct="1">
              <a:lnSpc>
                <a:spcPct val="90000"/>
              </a:lnSpc>
            </a:pPr>
            <a:r>
              <a:rPr lang="en-US" sz="2400" smtClean="0"/>
              <a:t>Government is not bound</a:t>
            </a:r>
          </a:p>
          <a:p>
            <a:pPr eaLnBrk="1" hangingPunct="1">
              <a:lnSpc>
                <a:spcPct val="90000"/>
              </a:lnSpc>
            </a:pPr>
            <a:r>
              <a:rPr lang="en-US" sz="2400" smtClean="0"/>
              <a:t>What if they are close?</a:t>
            </a:r>
          </a:p>
          <a:p>
            <a:pPr lvl="1" eaLnBrk="1" hangingPunct="1">
              <a:lnSpc>
                <a:spcPct val="90000"/>
              </a:lnSpc>
            </a:pPr>
            <a:r>
              <a:rPr lang="en-US" sz="2400" smtClean="0"/>
              <a:t>Fred loses on a FOIA claim, gets his friend Taylor to ask for the same document</a:t>
            </a:r>
          </a:p>
          <a:p>
            <a:pPr lvl="1" eaLnBrk="1" hangingPunct="1">
              <a:lnSpc>
                <a:spcPct val="90000"/>
              </a:lnSpc>
            </a:pPr>
            <a:r>
              <a:rPr lang="en-US" sz="2400" smtClean="0"/>
              <a:t>10 Cir says close enough, estoppel</a:t>
            </a:r>
          </a:p>
          <a:p>
            <a:pPr eaLnBrk="1" hangingPunct="1">
              <a:lnSpc>
                <a:spcPct val="90000"/>
              </a:lnSpc>
            </a:pPr>
            <a:r>
              <a:rPr lang="en-US" sz="2400" smtClean="0"/>
              <a:t>United States Supreme Court says no exception to identity of the parties for virtual representation - no estoppel</a:t>
            </a:r>
          </a:p>
          <a:p>
            <a:pPr lvl="1" eaLnBrk="1" hangingPunct="1">
              <a:lnSpc>
                <a:spcPct val="90000"/>
              </a:lnSpc>
            </a:pPr>
            <a:r>
              <a:rPr lang="en-US" sz="2400" smtClean="0"/>
              <a:t> </a:t>
            </a:r>
            <a:r>
              <a:rPr lang="en-US" sz="2400" i="1" u="sng" smtClean="0"/>
              <a:t>Taylor v. Sturgell</a:t>
            </a:r>
            <a:r>
              <a:rPr lang="en-US" sz="2400" u="sng" smtClean="0"/>
              <a:t>, 128 S. Ct. 2161 (2008)</a:t>
            </a:r>
            <a:r>
              <a:rPr lang="en-US" sz="2400" smtClean="0"/>
              <a:t> </a:t>
            </a:r>
          </a:p>
        </p:txBody>
      </p:sp>
    </p:spTree>
    <p:extLst>
      <p:ext uri="{BB962C8B-B14F-4D97-AF65-F5344CB8AC3E}">
        <p14:creationId xmlns:p14="http://schemas.microsoft.com/office/powerpoint/2010/main" val="25178951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6D4793F-9102-4468-9D73-7D45BCFA2B3C}" type="slidenum">
              <a:rPr lang="en-US" smtClean="0"/>
              <a:pPr/>
              <a:t>18</a:t>
            </a:fld>
            <a:endParaRPr lang="en-US" smtClean="0"/>
          </a:p>
        </p:txBody>
      </p:sp>
      <p:sp>
        <p:nvSpPr>
          <p:cNvPr id="47107" name="Rectangle 2"/>
          <p:cNvSpPr>
            <a:spLocks noGrp="1" noChangeArrowheads="1"/>
          </p:cNvSpPr>
          <p:nvPr>
            <p:ph type="title"/>
          </p:nvPr>
        </p:nvSpPr>
        <p:spPr/>
        <p:txBody>
          <a:bodyPr/>
          <a:lstStyle/>
          <a:p>
            <a:pPr eaLnBrk="1" hangingPunct="1"/>
            <a:r>
              <a:rPr lang="en-US" dirty="0" smtClean="0"/>
              <a:t>Non-Acquiesce</a:t>
            </a:r>
            <a:endParaRPr lang="en-US" dirty="0" smtClean="0"/>
          </a:p>
        </p:txBody>
      </p:sp>
      <p:sp>
        <p:nvSpPr>
          <p:cNvPr id="47108" name="Rectangle 3"/>
          <p:cNvSpPr>
            <a:spLocks noGrp="1" noChangeArrowheads="1"/>
          </p:cNvSpPr>
          <p:nvPr>
            <p:ph type="body" idx="1"/>
          </p:nvPr>
        </p:nvSpPr>
        <p:spPr/>
        <p:txBody>
          <a:bodyPr>
            <a:normAutofit lnSpcReduction="10000"/>
          </a:bodyPr>
          <a:lstStyle/>
          <a:p>
            <a:pPr eaLnBrk="1" hangingPunct="1">
              <a:lnSpc>
                <a:spcPct val="80000"/>
              </a:lnSpc>
            </a:pPr>
            <a:r>
              <a:rPr lang="en-US" dirty="0" smtClean="0"/>
              <a:t>The government can </a:t>
            </a:r>
            <a:r>
              <a:rPr lang="en-US" dirty="0" err="1" smtClean="0"/>
              <a:t>relitigate</a:t>
            </a:r>
            <a:r>
              <a:rPr lang="en-US" dirty="0" smtClean="0"/>
              <a:t> the same facts (different parties) in different circuits to get better results</a:t>
            </a:r>
          </a:p>
          <a:p>
            <a:pPr lvl="1" eaLnBrk="1" hangingPunct="1">
              <a:lnSpc>
                <a:spcPct val="80000"/>
              </a:lnSpc>
            </a:pPr>
            <a:r>
              <a:rPr lang="en-US" dirty="0" smtClean="0"/>
              <a:t>Or to get a split to get United States Supreme Court review</a:t>
            </a:r>
          </a:p>
          <a:p>
            <a:pPr eaLnBrk="1" hangingPunct="1">
              <a:lnSpc>
                <a:spcPct val="80000"/>
              </a:lnSpc>
            </a:pPr>
            <a:r>
              <a:rPr lang="en-US" dirty="0" smtClean="0"/>
              <a:t>Intra-circuit non-acquiesce is more controversial</a:t>
            </a:r>
          </a:p>
          <a:p>
            <a:pPr lvl="1" eaLnBrk="1" hangingPunct="1">
              <a:lnSpc>
                <a:spcPct val="80000"/>
              </a:lnSpc>
            </a:pPr>
            <a:r>
              <a:rPr lang="en-US" dirty="0" smtClean="0"/>
              <a:t>Agency loses in the circuit in a specific case, but continues to apply the same law to other parties</a:t>
            </a:r>
          </a:p>
          <a:p>
            <a:pPr lvl="1" eaLnBrk="1" hangingPunct="1">
              <a:lnSpc>
                <a:spcPct val="80000"/>
              </a:lnSpc>
            </a:pPr>
            <a:r>
              <a:rPr lang="en-US" dirty="0" smtClean="0"/>
              <a:t>How would you argue that you are not bound by the earlier determination?</a:t>
            </a:r>
          </a:p>
        </p:txBody>
      </p:sp>
    </p:spTree>
    <p:extLst>
      <p:ext uri="{BB962C8B-B14F-4D97-AF65-F5344CB8AC3E}">
        <p14:creationId xmlns:p14="http://schemas.microsoft.com/office/powerpoint/2010/main" val="3755876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7FFA3C1-5096-4C16-BCBF-E2353D5D94A5}" type="slidenum">
              <a:rPr lang="en-US" smtClean="0"/>
              <a:pPr/>
              <a:t>2</a:t>
            </a:fld>
            <a:endParaRPr lang="en-US" smtClean="0"/>
          </a:p>
        </p:txBody>
      </p:sp>
      <p:sp>
        <p:nvSpPr>
          <p:cNvPr id="33795" name="Rectangle 2"/>
          <p:cNvSpPr>
            <a:spLocks noGrp="1" noChangeArrowheads="1"/>
          </p:cNvSpPr>
          <p:nvPr>
            <p:ph type="title"/>
          </p:nvPr>
        </p:nvSpPr>
        <p:spPr/>
        <p:txBody>
          <a:bodyPr/>
          <a:lstStyle/>
          <a:p>
            <a:pPr eaLnBrk="1" hangingPunct="1"/>
            <a:r>
              <a:rPr lang="en-US" dirty="0" smtClean="0"/>
              <a:t>Cabining Arbitrary and Capricious Review</a:t>
            </a:r>
          </a:p>
        </p:txBody>
      </p:sp>
      <p:sp>
        <p:nvSpPr>
          <p:cNvPr id="33796" name="Rectangle 3"/>
          <p:cNvSpPr>
            <a:spLocks noGrp="1" noChangeArrowheads="1"/>
          </p:cNvSpPr>
          <p:nvPr>
            <p:ph type="body" idx="1"/>
          </p:nvPr>
        </p:nvSpPr>
        <p:spPr/>
        <p:txBody>
          <a:bodyPr>
            <a:normAutofit fontScale="92500" lnSpcReduction="20000"/>
          </a:bodyPr>
          <a:lstStyle/>
          <a:p>
            <a:pPr eaLnBrk="1" hangingPunct="1">
              <a:lnSpc>
                <a:spcPct val="90000"/>
              </a:lnSpc>
            </a:pPr>
            <a:r>
              <a:rPr lang="en-US" dirty="0"/>
              <a:t>Old definition</a:t>
            </a:r>
          </a:p>
          <a:p>
            <a:pPr lvl="1" eaLnBrk="1" hangingPunct="1">
              <a:lnSpc>
                <a:spcPct val="90000"/>
              </a:lnSpc>
            </a:pPr>
            <a:r>
              <a:rPr lang="en-US" dirty="0"/>
              <a:t>Highly deferential to the agency</a:t>
            </a:r>
          </a:p>
          <a:p>
            <a:pPr lvl="1" eaLnBrk="1" hangingPunct="1">
              <a:lnSpc>
                <a:spcPct val="90000"/>
              </a:lnSpc>
            </a:pPr>
            <a:r>
              <a:rPr lang="en-US" dirty="0"/>
              <a:t>Same as rational relationship test in constitutional law</a:t>
            </a:r>
          </a:p>
          <a:p>
            <a:pPr eaLnBrk="1" hangingPunct="1">
              <a:lnSpc>
                <a:spcPct val="90000"/>
              </a:lnSpc>
            </a:pPr>
            <a:r>
              <a:rPr lang="en-US" dirty="0"/>
              <a:t>Citizens to Preserve Overton Park, Inc. v. Volpe, 401 U.S. 402 (1971) </a:t>
            </a:r>
          </a:p>
          <a:p>
            <a:pPr lvl="1" eaLnBrk="1" hangingPunct="1">
              <a:lnSpc>
                <a:spcPct val="90000"/>
              </a:lnSpc>
            </a:pPr>
            <a:r>
              <a:rPr lang="en-US" dirty="0"/>
              <a:t>Added the notion of looking at the administrative record before the agency</a:t>
            </a:r>
          </a:p>
          <a:p>
            <a:pPr lvl="1" eaLnBrk="1" hangingPunct="1">
              <a:lnSpc>
                <a:spcPct val="90000"/>
              </a:lnSpc>
            </a:pPr>
            <a:r>
              <a:rPr lang="en-US" i="1" dirty="0"/>
              <a:t>‘‘a substantial inquiry,’’ ‘‘a thorough, probing, in-depth review, and [a] searching and careful [inquiry into the facts].’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F117298-5E09-4F4D-9A22-E94EFA86059C}" type="slidenum">
              <a:rPr lang="en-US" smtClean="0"/>
              <a:pPr/>
              <a:t>3</a:t>
            </a:fld>
            <a:endParaRPr lang="en-US" smtClean="0"/>
          </a:p>
        </p:txBody>
      </p:sp>
      <p:sp>
        <p:nvSpPr>
          <p:cNvPr id="37891" name="Rectangle 2"/>
          <p:cNvSpPr>
            <a:spLocks noGrp="1" noChangeArrowheads="1"/>
          </p:cNvSpPr>
          <p:nvPr>
            <p:ph type="title"/>
          </p:nvPr>
        </p:nvSpPr>
        <p:spPr/>
        <p:txBody>
          <a:bodyPr/>
          <a:lstStyle/>
          <a:p>
            <a:pPr eaLnBrk="1" hangingPunct="1"/>
            <a:r>
              <a:rPr lang="en-US" dirty="0" smtClean="0"/>
              <a:t>"Hard Look" - </a:t>
            </a:r>
            <a:r>
              <a:rPr lang="en-US" i="1" dirty="0" smtClean="0"/>
              <a:t>National Lime Assn. v. EPA</a:t>
            </a:r>
            <a:r>
              <a:rPr lang="en-US" dirty="0" smtClean="0"/>
              <a:t>, 627 F.2d 416, 453 (D.C. Cir. 1980) </a:t>
            </a:r>
          </a:p>
        </p:txBody>
      </p:sp>
      <p:sp>
        <p:nvSpPr>
          <p:cNvPr id="37892" name="Rectangle 3"/>
          <p:cNvSpPr>
            <a:spLocks noGrp="1" noChangeArrowheads="1"/>
          </p:cNvSpPr>
          <p:nvPr>
            <p:ph type="body" idx="1"/>
          </p:nvPr>
        </p:nvSpPr>
        <p:spPr/>
        <p:txBody>
          <a:bodyPr/>
          <a:lstStyle/>
          <a:p>
            <a:pPr eaLnBrk="1" hangingPunct="1">
              <a:lnSpc>
                <a:spcPct val="90000"/>
              </a:lnSpc>
            </a:pPr>
            <a:r>
              <a:rPr lang="en-US" sz="2400" dirty="0" smtClean="0"/>
              <a:t>[judicial review should] evince a concern that variables be accounted for, that the representativeness of test conditions be ascertained, that the validity of tests be assured and the statistical significance of results determined. Collectively, these concerns have sometimes been expressed as a need for “reasoned decision-making.” . . . However expressed, these more substantive concerns have been coupled with a requirement that assumptions be stated, that process be revealed, that the rejection of alternate theories or abandonment of alternate course of action be explained and that the rationale for the ultimate decision be set forth in a manner which permits the . . . courts to exercise their statutory responsibility upon review.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EA2064-E0CF-4501-927D-4F731DA8C3AD}" type="slidenum">
              <a:rPr lang="en-US" smtClean="0"/>
              <a:pPr/>
              <a:t>4</a:t>
            </a:fld>
            <a:endParaRPr lang="en-US" smtClean="0"/>
          </a:p>
        </p:txBody>
      </p:sp>
      <p:sp>
        <p:nvSpPr>
          <p:cNvPr id="38915" name="Rectangle 2"/>
          <p:cNvSpPr>
            <a:spLocks noGrp="1" noChangeArrowheads="1"/>
          </p:cNvSpPr>
          <p:nvPr>
            <p:ph type="title"/>
          </p:nvPr>
        </p:nvSpPr>
        <p:spPr/>
        <p:txBody>
          <a:bodyPr/>
          <a:lstStyle/>
          <a:p>
            <a:pPr eaLnBrk="1" hangingPunct="1"/>
            <a:r>
              <a:rPr lang="en-US" dirty="0" smtClean="0"/>
              <a:t>Hard Look at What?</a:t>
            </a:r>
          </a:p>
        </p:txBody>
      </p:sp>
      <p:sp>
        <p:nvSpPr>
          <p:cNvPr id="38916"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The courts cannot use hard look to change the underlying requirement that they defer to agency decisionmaking on facts and policy.</a:t>
            </a:r>
          </a:p>
          <a:p>
            <a:pPr eaLnBrk="1" hangingPunct="1">
              <a:lnSpc>
                <a:spcPct val="90000"/>
              </a:lnSpc>
            </a:pPr>
            <a:r>
              <a:rPr lang="en-US" dirty="0" smtClean="0"/>
              <a:t>Hard look analysis requires agencies to make sure that the record for the case provides a clear basis for their </a:t>
            </a:r>
            <a:r>
              <a:rPr lang="en-US" dirty="0" err="1" smtClean="0"/>
              <a:t>factfinding</a:t>
            </a:r>
            <a:r>
              <a:rPr lang="en-US" dirty="0" smtClean="0"/>
              <a:t> and their policy decisions.</a:t>
            </a:r>
          </a:p>
          <a:p>
            <a:pPr eaLnBrk="1" hangingPunct="1">
              <a:lnSpc>
                <a:spcPct val="90000"/>
              </a:lnSpc>
            </a:pPr>
            <a:r>
              <a:rPr lang="en-US" dirty="0" smtClean="0"/>
              <a:t>The </a:t>
            </a:r>
            <a:r>
              <a:rPr lang="en-US" dirty="0" smtClean="0"/>
              <a:t>federal court </a:t>
            </a:r>
            <a:r>
              <a:rPr lang="en-US" dirty="0" smtClean="0"/>
              <a:t>cannot change the decision, but it can require the agency to provide better support for its decisions.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20CB04F-9DA0-4A0A-8C29-5B3D10B83097}" type="slidenum">
              <a:rPr lang="en-US" smtClean="0"/>
              <a:pPr/>
              <a:t>5</a:t>
            </a:fld>
            <a:endParaRPr lang="en-US" smtClean="0"/>
          </a:p>
        </p:txBody>
      </p:sp>
      <p:sp>
        <p:nvSpPr>
          <p:cNvPr id="35843" name="Rectangle 2"/>
          <p:cNvSpPr>
            <a:spLocks noGrp="1" noChangeArrowheads="1"/>
          </p:cNvSpPr>
          <p:nvPr>
            <p:ph type="title"/>
          </p:nvPr>
        </p:nvSpPr>
        <p:spPr/>
        <p:txBody>
          <a:bodyPr/>
          <a:lstStyle/>
          <a:p>
            <a:pPr eaLnBrk="1" hangingPunct="1"/>
            <a:r>
              <a:rPr lang="en-US" dirty="0" smtClean="0"/>
              <a:t>When Should the Court Allow the Record to be Supplemented by the Agency?</a:t>
            </a:r>
          </a:p>
        </p:txBody>
      </p:sp>
      <p:sp>
        <p:nvSpPr>
          <p:cNvPr id="35844" name="Rectangle 3"/>
          <p:cNvSpPr>
            <a:spLocks noGrp="1" noChangeArrowheads="1"/>
          </p:cNvSpPr>
          <p:nvPr>
            <p:ph type="body" idx="1"/>
          </p:nvPr>
        </p:nvSpPr>
        <p:spPr/>
        <p:txBody>
          <a:bodyPr>
            <a:normAutofit fontScale="85000" lnSpcReduction="10000"/>
          </a:bodyPr>
          <a:lstStyle/>
          <a:p>
            <a:pPr eaLnBrk="1" hangingPunct="1">
              <a:lnSpc>
                <a:spcPct val="80000"/>
              </a:lnSpc>
            </a:pPr>
            <a:r>
              <a:rPr lang="en-US" dirty="0"/>
              <a:t>This would result in de novo review of the new material</a:t>
            </a:r>
          </a:p>
          <a:p>
            <a:pPr lvl="1" eaLnBrk="1" hangingPunct="1">
              <a:lnSpc>
                <a:spcPct val="80000"/>
              </a:lnSpc>
            </a:pPr>
            <a:r>
              <a:rPr lang="en-US" dirty="0"/>
              <a:t>Like a trial transcript on appeal, the record is usually </a:t>
            </a:r>
            <a:r>
              <a:rPr lang="en-US" dirty="0" smtClean="0"/>
              <a:t>closed.</a:t>
            </a:r>
            <a:endParaRPr lang="en-US" dirty="0"/>
          </a:p>
          <a:p>
            <a:pPr eaLnBrk="1" hangingPunct="1">
              <a:lnSpc>
                <a:spcPct val="80000"/>
              </a:lnSpc>
            </a:pPr>
            <a:r>
              <a:rPr lang="en-US" dirty="0"/>
              <a:t>There can be an exception if the issue being appealed to the courts is the agency's failure to allow outside input and thus failing to consider all relevant factors.</a:t>
            </a:r>
          </a:p>
          <a:p>
            <a:pPr lvl="1" eaLnBrk="1" hangingPunct="1">
              <a:lnSpc>
                <a:spcPct val="80000"/>
              </a:lnSpc>
            </a:pPr>
            <a:r>
              <a:rPr lang="en-US" dirty="0"/>
              <a:t>The court can allow the new material and give the agency a chance to supplement its record in </a:t>
            </a:r>
            <a:r>
              <a:rPr lang="en-US" dirty="0" smtClean="0"/>
              <a:t>response.</a:t>
            </a:r>
            <a:endParaRPr lang="en-US" dirty="0"/>
          </a:p>
          <a:p>
            <a:pPr eaLnBrk="1" hangingPunct="1">
              <a:lnSpc>
                <a:spcPct val="80000"/>
              </a:lnSpc>
            </a:pPr>
            <a:r>
              <a:rPr lang="en-US" dirty="0"/>
              <a:t>There can also be an exception if the plaintiff makes a credible showing of significant bias by the agency and the court needs to evaluate it.</a:t>
            </a:r>
          </a:p>
          <a:p>
            <a:pPr lvl="1" eaLnBrk="1" hangingPunct="1">
              <a:lnSpc>
                <a:spcPct val="80000"/>
              </a:lnSpc>
            </a:pPr>
            <a:r>
              <a:rPr lang="en-US" dirty="0"/>
              <a:t>The court can ask the agency to appoint an ALJ to take evidence and present it to the court - RARE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Motor Vehicle Manufacturers v State Farm Mutual Auto</a:t>
            </a:r>
            <a:r>
              <a:rPr lang="en-US" dirty="0" smtClean="0"/>
              <a:t>, 463 U.S. 29 (1983)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Who are the real parties at interest?</a:t>
            </a:r>
          </a:p>
          <a:p>
            <a:r>
              <a:rPr lang="en-US" dirty="0" smtClean="0"/>
              <a:t>What are these parties in the case?</a:t>
            </a:r>
          </a:p>
          <a:p>
            <a:r>
              <a:rPr lang="en-US" dirty="0" smtClean="0"/>
              <a:t>DOT had previously justified the need for a rule on seatbelts.</a:t>
            </a:r>
          </a:p>
          <a:p>
            <a:r>
              <a:rPr lang="en-US" dirty="0" smtClean="0"/>
              <a:t>Now DOT wants to rescind that rule.</a:t>
            </a:r>
          </a:p>
          <a:p>
            <a:pPr lvl="1"/>
            <a:r>
              <a:rPr lang="en-US" dirty="0" smtClean="0"/>
              <a:t>Why is a rescission subject to the same record requirements as the promulgation of a rule?</a:t>
            </a:r>
          </a:p>
          <a:p>
            <a:pPr lvl="1"/>
            <a:r>
              <a:rPr lang="en-US" dirty="0" smtClean="0"/>
              <a:t>Why does rescission so soon after the promulgation of the rule undermine deference arguments?</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6</a:t>
            </a:fld>
            <a:endParaRPr lang="en-US"/>
          </a:p>
        </p:txBody>
      </p:sp>
    </p:spTree>
    <p:extLst>
      <p:ext uri="{BB962C8B-B14F-4D97-AF65-F5344CB8AC3E}">
        <p14:creationId xmlns:p14="http://schemas.microsoft.com/office/powerpoint/2010/main" val="3706836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smtClean="0">
                <a:solidFill>
                  <a:schemeClr val="tx1"/>
                </a:solidFill>
                <a:effectLst/>
                <a:latin typeface="+mj-lt"/>
                <a:ea typeface="+mj-ea"/>
                <a:cs typeface="+mj-cs"/>
              </a:rPr>
              <a:t>NRDC, Inc. v. Herrington</a:t>
            </a:r>
            <a:r>
              <a:rPr lang="en-US" sz="3600" b="1" dirty="0" smtClean="0">
                <a:solidFill>
                  <a:schemeClr val="tx1"/>
                </a:solidFill>
                <a:effectLst/>
                <a:latin typeface="+mj-lt"/>
                <a:ea typeface="+mj-ea"/>
                <a:cs typeface="+mj-cs"/>
              </a:rPr>
              <a:t>, 768 F.2d 1355 (D.C. Cir. 1985) </a:t>
            </a:r>
            <a:endParaRPr lang="en-US" dirty="0"/>
          </a:p>
        </p:txBody>
      </p:sp>
      <p:sp>
        <p:nvSpPr>
          <p:cNvPr id="3" name="Content Placeholder 2"/>
          <p:cNvSpPr>
            <a:spLocks noGrp="1"/>
          </p:cNvSpPr>
          <p:nvPr>
            <p:ph idx="1"/>
          </p:nvPr>
        </p:nvSpPr>
        <p:spPr/>
        <p:txBody>
          <a:bodyPr>
            <a:normAutofit fontScale="92500"/>
          </a:bodyPr>
          <a:lstStyle/>
          <a:p>
            <a:pPr lvl="0"/>
            <a:r>
              <a:rPr lang="en-US" dirty="0" smtClean="0"/>
              <a:t>Post 1973 oil embargo, Congres</a:t>
            </a:r>
            <a:r>
              <a:rPr lang="en-US" dirty="0" smtClean="0"/>
              <a:t>s wanted national standards that would improve energy efficiency.</a:t>
            </a:r>
          </a:p>
          <a:p>
            <a:r>
              <a:rPr lang="en-US" dirty="0" smtClean="0"/>
              <a:t>DOE was given the power </a:t>
            </a:r>
            <a:r>
              <a:rPr lang="en-US" dirty="0" smtClean="0"/>
              <a:t>to set a standard for appliance efficiency that </a:t>
            </a:r>
            <a:r>
              <a:rPr lang="en-US" dirty="0" smtClean="0"/>
              <a:t>preempts state standards.</a:t>
            </a:r>
          </a:p>
          <a:p>
            <a:pPr lvl="0"/>
            <a:r>
              <a:rPr lang="en-US" dirty="0" smtClean="0"/>
              <a:t>A federal standard would block stricter state standards  so that there would be a national market.</a:t>
            </a:r>
          </a:p>
          <a:p>
            <a:pPr lvl="0"/>
            <a:r>
              <a:rPr lang="en-US" dirty="0" smtClean="0"/>
              <a:t>Congress also allowed the agency to find that no standard was necessary, which also triggered preemption.</a:t>
            </a:r>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7</a:t>
            </a:fld>
            <a:endParaRPr lang="en-US" dirty="0"/>
          </a:p>
        </p:txBody>
      </p:sp>
    </p:spTree>
    <p:extLst>
      <p:ext uri="{BB962C8B-B14F-4D97-AF65-F5344CB8AC3E}">
        <p14:creationId xmlns:p14="http://schemas.microsoft.com/office/powerpoint/2010/main" val="3041762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for a Binding Non-Rule</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DOE publishes the support for its conclusion that there should not be a rule.</a:t>
            </a:r>
          </a:p>
          <a:p>
            <a:pPr lvl="1"/>
            <a:r>
              <a:rPr lang="en-US" dirty="0" smtClean="0"/>
              <a:t>This standard did not include</a:t>
            </a:r>
            <a:r>
              <a:rPr lang="en-US" baseline="0" dirty="0" smtClean="0"/>
              <a:t> an analysis of the environmental impact of not having the standard.</a:t>
            </a:r>
            <a:endParaRPr lang="en-US" dirty="0" smtClean="0"/>
          </a:p>
          <a:p>
            <a:pPr lvl="1"/>
            <a:r>
              <a:rPr lang="en-US" dirty="0" smtClean="0"/>
              <a:t>The NRDC challenges the failure to publish</a:t>
            </a:r>
            <a:r>
              <a:rPr lang="en-US" baseline="0" dirty="0" smtClean="0"/>
              <a:t> this analysis.</a:t>
            </a:r>
          </a:p>
          <a:p>
            <a:pPr lvl="0"/>
            <a:r>
              <a:rPr lang="en-US" baseline="0" dirty="0" smtClean="0"/>
              <a:t>Must the agency provide State Farm support for not making a rule?</a:t>
            </a:r>
          </a:p>
          <a:p>
            <a:pPr lvl="1"/>
            <a:r>
              <a:rPr lang="en-US" baseline="0" dirty="0" smtClean="0"/>
              <a:t>Why is this different denying a petition for rulemaking?</a:t>
            </a:r>
            <a:endParaRPr lang="en-US" dirty="0" smtClean="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8</a:t>
            </a:fld>
            <a:endParaRPr lang="en-US"/>
          </a:p>
        </p:txBody>
      </p:sp>
    </p:spTree>
    <p:extLst>
      <p:ext uri="{BB962C8B-B14F-4D97-AF65-F5344CB8AC3E}">
        <p14:creationId xmlns:p14="http://schemas.microsoft.com/office/powerpoint/2010/main" val="2215137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smtClean="0">
                <a:solidFill>
                  <a:schemeClr val="tx1"/>
                </a:solidFill>
                <a:effectLst/>
                <a:latin typeface="+mj-lt"/>
                <a:ea typeface="+mj-ea"/>
                <a:cs typeface="+mj-cs"/>
              </a:rPr>
              <a:t>American Dental Assn. v. Martin</a:t>
            </a:r>
            <a:r>
              <a:rPr lang="en-US" sz="3600" b="1" dirty="0" smtClean="0">
                <a:solidFill>
                  <a:schemeClr val="tx1"/>
                </a:solidFill>
                <a:effectLst/>
                <a:latin typeface="+mj-lt"/>
                <a:ea typeface="+mj-ea"/>
                <a:cs typeface="+mj-cs"/>
              </a:rPr>
              <a:t>, 984 F.2d 823 (7th Cir. 1993)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OSHA bloodborne</a:t>
            </a:r>
            <a:r>
              <a:rPr lang="en-US" baseline="0" dirty="0" smtClean="0"/>
              <a:t> pathogens rule</a:t>
            </a:r>
          </a:p>
          <a:p>
            <a:pPr lvl="1"/>
            <a:r>
              <a:rPr lang="en-US" dirty="0" smtClean="0"/>
              <a:t>Require</a:t>
            </a:r>
            <a:r>
              <a:rPr lang="en-US" baseline="0" dirty="0" smtClean="0"/>
              <a:t>s </a:t>
            </a:r>
            <a:r>
              <a:rPr lang="en-US" baseline="0" smtClean="0"/>
              <a:t>universal precautions </a:t>
            </a:r>
            <a:r>
              <a:rPr lang="en-US" baseline="0" dirty="0" smtClean="0"/>
              <a:t>in all health care workplaces</a:t>
            </a:r>
          </a:p>
          <a:p>
            <a:pPr lvl="1"/>
            <a:r>
              <a:rPr lang="en-US" baseline="0" dirty="0" smtClean="0"/>
              <a:t>These include gloves, sharps management, eye protection, and other controls to reduce exposure to blood</a:t>
            </a:r>
          </a:p>
          <a:p>
            <a:pPr lvl="0"/>
            <a:r>
              <a:rPr lang="en-US" dirty="0" smtClean="0"/>
              <a:t>Dentists</a:t>
            </a:r>
            <a:r>
              <a:rPr lang="en-US" baseline="0" dirty="0" smtClean="0"/>
              <a:t> charge that the agency did not show specific risks in dentistry and thus the rule was arbitrary and capricious</a:t>
            </a:r>
          </a:p>
          <a:p>
            <a:pPr lvl="1"/>
            <a:r>
              <a:rPr lang="en-US" dirty="0" smtClean="0"/>
              <a:t>Were</a:t>
            </a:r>
            <a:r>
              <a:rPr lang="en-US" baseline="0" dirty="0" smtClean="0"/>
              <a:t> they right?</a:t>
            </a:r>
            <a:endParaRPr lang="en-US" dirty="0"/>
          </a:p>
        </p:txBody>
      </p:sp>
      <p:sp>
        <p:nvSpPr>
          <p:cNvPr id="4" name="Slide Number Placeholder 3"/>
          <p:cNvSpPr>
            <a:spLocks noGrp="1"/>
          </p:cNvSpPr>
          <p:nvPr>
            <p:ph type="sldNum" sz="quarter" idx="12"/>
          </p:nvPr>
        </p:nvSpPr>
        <p:spPr/>
        <p:txBody>
          <a:bodyPr/>
          <a:lstStyle/>
          <a:p>
            <a:pPr>
              <a:defRPr/>
            </a:pPr>
            <a:fld id="{6B5FBD0C-456B-4089-8171-BBE4B2305EDC}" type="slidenum">
              <a:rPr lang="en-US" smtClean="0"/>
              <a:pPr>
                <a:defRPr/>
              </a:pPr>
              <a:t>9</a:t>
            </a:fld>
            <a:endParaRPr lang="en-US"/>
          </a:p>
        </p:txBody>
      </p:sp>
    </p:spTree>
    <p:extLst>
      <p:ext uri="{BB962C8B-B14F-4D97-AF65-F5344CB8AC3E}">
        <p14:creationId xmlns:p14="http://schemas.microsoft.com/office/powerpoint/2010/main" val="846840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3176</TotalTime>
  <Words>1369</Words>
  <Application>Microsoft Office PowerPoint</Application>
  <PresentationFormat>On-screen Show (4:3)</PresentationFormat>
  <Paragraphs>126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Blends</vt:lpstr>
      <vt:lpstr>Chapter 7</vt:lpstr>
      <vt:lpstr>Cabining Arbitrary and Capricious Review</vt:lpstr>
      <vt:lpstr>"Hard Look" - National Lime Assn. v. EPA, 627 F.2d 416, 453 (D.C. Cir. 1980) </vt:lpstr>
      <vt:lpstr>Hard Look at What?</vt:lpstr>
      <vt:lpstr>When Should the Court Allow the Record to be Supplemented by the Agency?</vt:lpstr>
      <vt:lpstr>Motor Vehicle Manufacturers v State Farm Mutual Auto, 463 U.S. 29 (1983)</vt:lpstr>
      <vt:lpstr>NRDC, Inc. v. Herrington, 768 F.2d 1355 (D.C. Cir. 1985) </vt:lpstr>
      <vt:lpstr>Procedure for a Binding Non-Rule</vt:lpstr>
      <vt:lpstr>American Dental Assn. v. Martin, 984 F.2d 823 (7th Cir. 1993)</vt:lpstr>
      <vt:lpstr>What is the Agency Promises to Not Enforce a Rule?</vt:lpstr>
      <vt:lpstr>Challenging Agency Action - Review</vt:lpstr>
      <vt:lpstr>De Novo Review Under the APA</vt:lpstr>
      <vt:lpstr>Forcing Agencies to Act</vt:lpstr>
      <vt:lpstr>Attacking a Rule after the Deadline</vt:lpstr>
      <vt:lpstr>Judicial Remedies for Improper Rules</vt:lpstr>
      <vt:lpstr>Relying on Agency Advice - Equitable Estoppel </vt:lpstr>
      <vt:lpstr>Collateral Estoppel - Relying on Previous Court Decisions</vt:lpstr>
      <vt:lpstr>Non-Acquiesce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193</cp:revision>
  <dcterms:created xsi:type="dcterms:W3CDTF">2005-10-25T15:38:21Z</dcterms:created>
  <dcterms:modified xsi:type="dcterms:W3CDTF">2014-04-01T14:17:46Z</dcterms:modified>
</cp:coreProperties>
</file>