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338" r:id="rId2"/>
    <p:sldId id="256" r:id="rId3"/>
    <p:sldId id="281" r:id="rId4"/>
    <p:sldId id="275" r:id="rId5"/>
    <p:sldId id="258" r:id="rId6"/>
    <p:sldId id="332" r:id="rId7"/>
    <p:sldId id="331" r:id="rId8"/>
    <p:sldId id="259" r:id="rId9"/>
    <p:sldId id="260" r:id="rId10"/>
    <p:sldId id="261" r:id="rId11"/>
    <p:sldId id="262" r:id="rId12"/>
    <p:sldId id="26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9"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tech.law.lsu.edu/Courses/study_aids/adlaw/70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a:t>"The rules governing judicial review have no more substance at the core than a seedless grape."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B3760-E766-4183-9278-52BF3E14B3E3}"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Chevron Step Two</a:t>
            </a:r>
          </a:p>
        </p:txBody>
      </p:sp>
      <p:sp>
        <p:nvSpPr>
          <p:cNvPr id="12292" name="Rectangle 3"/>
          <p:cNvSpPr>
            <a:spLocks noGrp="1" noChangeArrowheads="1"/>
          </p:cNvSpPr>
          <p:nvPr>
            <p:ph type="body" idx="1"/>
          </p:nvPr>
        </p:nvSpPr>
        <p:spPr/>
        <p:txBody>
          <a:bodyPr>
            <a:normAutofit fontScale="92500"/>
          </a:bodyPr>
          <a:lstStyle/>
          <a:p>
            <a:pPr eaLnBrk="1" hangingPunct="1">
              <a:defRPr/>
            </a:pPr>
            <a:r>
              <a:rPr lang="en-US" dirty="0" smtClean="0"/>
              <a:t>If the statute is silent or ambiguous</a:t>
            </a:r>
          </a:p>
          <a:p>
            <a:pPr lvl="1" eaLnBrk="1" hangingPunct="1">
              <a:defRPr/>
            </a:pPr>
            <a:r>
              <a:rPr lang="en-US" dirty="0" smtClean="0"/>
              <a:t>This is frequently the case on controversial issues</a:t>
            </a:r>
          </a:p>
          <a:p>
            <a:pPr eaLnBrk="1" hangingPunct="1">
              <a:defRPr/>
            </a:pPr>
            <a:r>
              <a:rPr lang="en-US" dirty="0" smtClean="0"/>
              <a:t>If the agency’s interpretation is just one of many allowable interpretations, what should the court do?</a:t>
            </a:r>
          </a:p>
          <a:p>
            <a:pPr lvl="1" eaLnBrk="1" hangingPunct="1">
              <a:defRPr/>
            </a:pPr>
            <a:r>
              <a:rPr lang="en-US" dirty="0" smtClean="0"/>
              <a:t>Decide which is the best interpretation?</a:t>
            </a:r>
          </a:p>
          <a:p>
            <a:pPr eaLnBrk="1" hangingPunct="1">
              <a:defRPr/>
            </a:pPr>
            <a:r>
              <a:rPr lang="en-US" dirty="0" smtClean="0"/>
              <a:t>Defer to the agency – if so, why?</a:t>
            </a:r>
          </a:p>
          <a:p>
            <a:pPr lvl="1" eaLnBrk="1" hangingPunct="1">
              <a:defRPr/>
            </a:pPr>
            <a:r>
              <a:rPr lang="en-US" dirty="0" smtClean="0"/>
              <a:t>Why is deference to the agency the key to political control </a:t>
            </a:r>
            <a:r>
              <a:rPr lang="en-US" smtClean="0"/>
              <a:t>of agencies?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FB5462-00E0-4FA2-921B-045C687C29A0}"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does it Mean to Be Silent or Ambiguous?</a:t>
            </a:r>
          </a:p>
        </p:txBody>
      </p:sp>
      <p:sp>
        <p:nvSpPr>
          <p:cNvPr id="13316" name="Rectangle 3"/>
          <p:cNvSpPr>
            <a:spLocks noGrp="1" noChangeArrowheads="1"/>
          </p:cNvSpPr>
          <p:nvPr>
            <p:ph type="body" idx="1"/>
          </p:nvPr>
        </p:nvSpPr>
        <p:spPr/>
        <p:txBody>
          <a:bodyPr/>
          <a:lstStyle/>
          <a:p>
            <a:pPr eaLnBrk="1" hangingPunct="1"/>
            <a:r>
              <a:rPr lang="en-US" smtClean="0"/>
              <a:t>Do you just look at the statute itself?</a:t>
            </a:r>
          </a:p>
          <a:p>
            <a:pPr lvl="1" eaLnBrk="1" hangingPunct="1"/>
            <a:r>
              <a:rPr lang="en-US" smtClean="0"/>
              <a:t>Scalia, usually.</a:t>
            </a:r>
          </a:p>
          <a:p>
            <a:pPr eaLnBrk="1" hangingPunct="1"/>
            <a:r>
              <a:rPr lang="en-US" smtClean="0"/>
              <a:t>Do you include legislative intent?</a:t>
            </a:r>
          </a:p>
          <a:p>
            <a:pPr lvl="1" eaLnBrk="1" hangingPunct="1"/>
            <a:r>
              <a:rPr lang="en-US" smtClean="0"/>
              <a:t>Breyer, usually.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140AF-C425-4957-982F-1BF1FDD99072}"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Political Control of Agencies</a:t>
            </a:r>
          </a:p>
        </p:txBody>
      </p:sp>
      <p:sp>
        <p:nvSpPr>
          <p:cNvPr id="14340" name="Rectangle 3"/>
          <p:cNvSpPr>
            <a:spLocks noGrp="1" noChangeArrowheads="1"/>
          </p:cNvSpPr>
          <p:nvPr>
            <p:ph type="body" idx="1"/>
          </p:nvPr>
        </p:nvSpPr>
        <p:spPr/>
        <p:txBody>
          <a:bodyPr/>
          <a:lstStyle/>
          <a:p>
            <a:pPr eaLnBrk="1" hangingPunct="1"/>
            <a:r>
              <a:rPr lang="en-US" smtClean="0"/>
              <a:t>How does </a:t>
            </a:r>
            <a:r>
              <a:rPr lang="en-US" i="1" smtClean="0"/>
              <a:t>Chevron</a:t>
            </a:r>
            <a:r>
              <a:rPr lang="en-US" smtClean="0"/>
              <a:t> deference fit with the political control of agencies?</a:t>
            </a:r>
          </a:p>
          <a:p>
            <a:pPr eaLnBrk="1" hangingPunct="1"/>
            <a:r>
              <a:rPr lang="en-US" smtClean="0"/>
              <a:t>Is this a liberal/conservative view?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5D236E-D24B-4D41-BBFC-CA4C10FDD717}"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Judicial Review</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   This is a very unsettling chapter if you are looking for a bright-line test for standards for judicial review. I have heard very respected federal appeals court judges say in public lectures that they have no idea where these tests begin and end.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93E3EE-F9C4-40CF-8710-17D2794564D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Key Questions</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t>Is the court interpreting a law - something that is clearly within its expertise?</a:t>
            </a:r>
          </a:p>
          <a:p>
            <a:pPr eaLnBrk="1" hangingPunct="1">
              <a:lnSpc>
                <a:spcPct val="90000"/>
              </a:lnSpc>
            </a:pPr>
            <a:r>
              <a:rPr lang="en-US" smtClean="0"/>
              <a:t>Does the legal interpretation have policy implications where the court is stepping into political question territory?</a:t>
            </a:r>
          </a:p>
          <a:p>
            <a:pPr eaLnBrk="1" hangingPunct="1">
              <a:lnSpc>
                <a:spcPct val="90000"/>
              </a:lnSpc>
            </a:pPr>
            <a:r>
              <a:rPr lang="en-US" smtClean="0"/>
              <a:t>Is the court reviewing a factual determination by the agency?</a:t>
            </a:r>
          </a:p>
          <a:p>
            <a:pPr eaLnBrk="1" hangingPunct="1">
              <a:lnSpc>
                <a:spcPct val="90000"/>
              </a:lnSpc>
            </a:pPr>
            <a:r>
              <a:rPr lang="en-US" smtClean="0"/>
              <a:t>Is the court reviewing the application of the law to specific facts, i.e., a mixed 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415F9D-C45A-4CC6-8DA5-C38040E135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Review of Rulemaking and Formal APA Proceedings</a:t>
            </a:r>
          </a:p>
        </p:txBody>
      </p:sp>
      <p:sp>
        <p:nvSpPr>
          <p:cNvPr id="6148" name="Rectangle 3"/>
          <p:cNvSpPr>
            <a:spLocks noGrp="1" noChangeArrowheads="1"/>
          </p:cNvSpPr>
          <p:nvPr>
            <p:ph type="body" idx="1"/>
          </p:nvPr>
        </p:nvSpPr>
        <p:spPr/>
        <p:txBody>
          <a:bodyPr/>
          <a:lstStyle/>
          <a:p>
            <a:pPr eaLnBrk="1" hangingPunct="1"/>
            <a:r>
              <a:rPr lang="en-US" smtClean="0"/>
              <a:t>APA § 706. Scope of review</a:t>
            </a:r>
          </a:p>
          <a:p>
            <a:pPr eaLnBrk="1" hangingPunct="1"/>
            <a:r>
              <a:rPr lang="en-US" smtClean="0">
                <a:hlinkClick r:id="rId2"/>
              </a:rPr>
              <a:t>http://biotech.law.lsu.edu/Courses/study_aids/adlaw/706.htm</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5EC9F6-394F-4188-994F-BBBCF53B832A}"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Questions of Law</a:t>
            </a:r>
          </a:p>
        </p:txBody>
      </p:sp>
      <p:sp>
        <p:nvSpPr>
          <p:cNvPr id="7172" name="Rectangle 3"/>
          <p:cNvSpPr>
            <a:spLocks noGrp="1" noChangeArrowheads="1"/>
          </p:cNvSpPr>
          <p:nvPr>
            <p:ph type="body" idx="1"/>
          </p:nvPr>
        </p:nvSpPr>
        <p:spPr/>
        <p:txBody>
          <a:bodyPr/>
          <a:lstStyle/>
          <a:p>
            <a:pPr eaLnBrk="1" hangingPunct="1"/>
            <a:r>
              <a:rPr lang="en-US" smtClean="0"/>
              <a:t>What are the different types of questions of law?</a:t>
            </a:r>
          </a:p>
          <a:p>
            <a:pPr eaLnBrk="1" hangingPunct="1"/>
            <a:r>
              <a:rPr lang="en-US" smtClean="0"/>
              <a:t>Why are these essentially facial challenges?</a:t>
            </a:r>
          </a:p>
          <a:p>
            <a:pPr eaLnBrk="1" hangingPunct="1"/>
            <a:r>
              <a:rPr lang="en-US" smtClean="0"/>
              <a:t>Is the agency more expert in law than the court?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261FBF-93A2-45B0-A891-B2E4EF1C1AC9}"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Deference - </a:t>
            </a:r>
            <a:r>
              <a:rPr lang="en-US" i="1" smtClean="0"/>
              <a:t>National Labor Relations Board v. Hearst</a:t>
            </a:r>
            <a:r>
              <a:rPr lang="en-US" smtClean="0"/>
              <a:t>, 322 U.S. 111 (1944) </a:t>
            </a:r>
          </a:p>
        </p:txBody>
      </p:sp>
      <p:sp>
        <p:nvSpPr>
          <p:cNvPr id="8196" name="Rectangle 3"/>
          <p:cNvSpPr>
            <a:spLocks noGrp="1" noChangeArrowheads="1"/>
          </p:cNvSpPr>
          <p:nvPr>
            <p:ph type="body" idx="1"/>
          </p:nvPr>
        </p:nvSpPr>
        <p:spPr/>
        <p:txBody>
          <a:bodyPr/>
          <a:lstStyle/>
          <a:p>
            <a:pPr eaLnBrk="1" hangingPunct="1">
              <a:lnSpc>
                <a:spcPct val="80000"/>
              </a:lnSpc>
            </a:pPr>
            <a:r>
              <a:rPr lang="en-US" sz="2800" dirty="0" smtClean="0"/>
              <a:t>Undoubtedly questions of statutory interpretation, especially when arising in the first instance in judicial proceedings, are for the courts to resolve, giving appropriate weight to the judgment of those whose special duty is to administer the questioned statute. But where the question is one of specific application of a broad statutory term in a proceeding in which the agency administering the statute must determine it initially, the reviewing court's function is limited. . . . </a:t>
            </a:r>
            <a:r>
              <a:rPr lang="en-US" sz="2800" i="1" dirty="0" smtClean="0"/>
              <a:t>[T]he Board's determination that specified persons are 'employees' under this Act is to be accepted if it has 'warrant in the record' and a reasonable basis in law.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4B93D6-D931-4BBC-83B8-AF80A439C2B7}"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Persuasion</a:t>
            </a:r>
            <a:r>
              <a:rPr lang="en-US" i="1" smtClean="0"/>
              <a:t> - Skidmore v. Swift &amp; Co.</a:t>
            </a:r>
            <a:r>
              <a:rPr lang="en-US" smtClean="0"/>
              <a:t>, 323 U.S. 134, 140 (1944) </a:t>
            </a:r>
          </a:p>
        </p:txBody>
      </p:sp>
      <p:sp>
        <p:nvSpPr>
          <p:cNvPr id="9220" name="Rectangle 3"/>
          <p:cNvSpPr>
            <a:spLocks noGrp="1" noChangeArrowheads="1"/>
          </p:cNvSpPr>
          <p:nvPr>
            <p:ph type="body" idx="1"/>
          </p:nvPr>
        </p:nvSpPr>
        <p:spPr/>
        <p:txBody>
          <a:bodyPr/>
          <a:lstStyle/>
          <a:p>
            <a:pPr eaLnBrk="1" hangingPunct="1">
              <a:lnSpc>
                <a:spcPct val="90000"/>
              </a:lnSpc>
            </a:pPr>
            <a:r>
              <a:rPr lang="en-US" sz="2800" dirty="0" smtClean="0"/>
              <a:t>We consider that the rulings, interpretations and opinions of the Administrator under this Act, while not controlling upon the courts by reason of their authority, do constitute a body of experience and informed judgment to which courts and litigants may properly resort for guidance. </a:t>
            </a:r>
            <a:r>
              <a:rPr lang="en-US" sz="2800" i="1" dirty="0" smtClean="0"/>
              <a:t>The weight of such a judgment in a particular case will depend upon the thoroughness evident in its consideration, the validity of its reasoning, its consistency with earlier and later pronouncements, and all those factors which give it power to persuade, if lacking power to control.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4EA660-1D43-4902-802C-2DF18B1C12E3}"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Chevron U.S.A. Inc. v. Natural Resources Defense Council, 467 U.S. 837 (1984) </a:t>
            </a:r>
          </a:p>
        </p:txBody>
      </p:sp>
      <p:sp>
        <p:nvSpPr>
          <p:cNvPr id="10244" name="Rectangle 3"/>
          <p:cNvSpPr>
            <a:spLocks noGrp="1" noChangeArrowheads="1"/>
          </p:cNvSpPr>
          <p:nvPr>
            <p:ph type="body" idx="1"/>
          </p:nvPr>
        </p:nvSpPr>
        <p:spPr/>
        <p:txBody>
          <a:bodyPr>
            <a:normAutofit fontScale="92500" lnSpcReduction="20000"/>
          </a:bodyPr>
          <a:lstStyle/>
          <a:p>
            <a:pPr eaLnBrk="1" hangingPunct="1"/>
            <a:r>
              <a:rPr lang="en-US" dirty="0" smtClean="0"/>
              <a:t>1980 - EPA did not allow the </a:t>
            </a:r>
            <a:r>
              <a:rPr lang="en-US" dirty="0"/>
              <a:t>bubble – treating all of the sources of pollution within a given chemical plant as one source - for </a:t>
            </a:r>
            <a:r>
              <a:rPr lang="en-US" dirty="0" smtClean="0"/>
              <a:t>nonattainment areas</a:t>
            </a:r>
          </a:p>
          <a:p>
            <a:pPr eaLnBrk="1" hangingPunct="1"/>
            <a:r>
              <a:rPr lang="en-US" dirty="0" smtClean="0"/>
              <a:t>1981 - EPA allowed the </a:t>
            </a:r>
            <a:r>
              <a:rPr lang="en-US" dirty="0" smtClean="0"/>
              <a:t>bubble for non attainment areas as well. </a:t>
            </a:r>
            <a:endParaRPr lang="en-US" dirty="0" smtClean="0"/>
          </a:p>
          <a:p>
            <a:pPr lvl="1" eaLnBrk="1" hangingPunct="1"/>
            <a:r>
              <a:rPr lang="en-US" dirty="0" smtClean="0"/>
              <a:t>What would be the advantage of this for </a:t>
            </a:r>
            <a:r>
              <a:rPr lang="en-US" dirty="0" smtClean="0"/>
              <a:t>EPA and industry?</a:t>
            </a:r>
            <a:endParaRPr lang="en-US" dirty="0" smtClean="0"/>
          </a:p>
          <a:p>
            <a:pPr lvl="1" eaLnBrk="1" hangingPunct="1"/>
            <a:r>
              <a:rPr lang="en-US" dirty="0" smtClean="0"/>
              <a:t>Why would environmentalists oppose it?</a:t>
            </a:r>
          </a:p>
          <a:p>
            <a:pPr eaLnBrk="1" hangingPunct="1"/>
            <a:r>
              <a:rPr lang="en-US" dirty="0" smtClean="0"/>
              <a:t>The statute did not give clear guidance</a:t>
            </a:r>
          </a:p>
          <a:p>
            <a:pPr lvl="1" eaLnBrk="1" hangingPunct="1"/>
            <a:r>
              <a:rPr lang="en-US" dirty="0" smtClean="0"/>
              <a:t>What should the court 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8EEC75-032E-44B9-A95F-2F7325FB0EA5}"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Chevron Step One</a:t>
            </a:r>
          </a:p>
        </p:txBody>
      </p:sp>
      <p:sp>
        <p:nvSpPr>
          <p:cNvPr id="11268" name="Rectangle 3"/>
          <p:cNvSpPr>
            <a:spLocks noGrp="1" noChangeArrowheads="1"/>
          </p:cNvSpPr>
          <p:nvPr>
            <p:ph type="body" idx="1"/>
          </p:nvPr>
        </p:nvSpPr>
        <p:spPr/>
        <p:txBody>
          <a:bodyPr/>
          <a:lstStyle/>
          <a:p>
            <a:pPr eaLnBrk="1" hangingPunct="1"/>
            <a:r>
              <a:rPr lang="en-US" smtClean="0"/>
              <a:t>If the statute speaks clearly to the point, then you have to follow the statute</a:t>
            </a:r>
          </a:p>
          <a:p>
            <a:pPr lvl="1" eaLnBrk="1" hangingPunct="1"/>
            <a:r>
              <a:rPr lang="en-US" smtClean="0"/>
              <a:t>This assumes that the statute is constitutional</a:t>
            </a:r>
          </a:p>
          <a:p>
            <a:pPr lvl="1" eaLnBrk="1" hangingPunct="1"/>
            <a:r>
              <a:rPr lang="en-US" smtClean="0"/>
              <a:t>As we see in the tobacco case, sometimes clear language is not so clear</a:t>
            </a:r>
          </a:p>
          <a:p>
            <a:pPr eaLnBrk="1" hangingPunct="1"/>
            <a:r>
              <a:rPr lang="en-US" smtClean="0"/>
              <a:t>If the agency action is clearly within the statute, it is OK.</a:t>
            </a:r>
          </a:p>
          <a:p>
            <a:pPr eaLnBrk="1" hangingPunct="1"/>
            <a:r>
              <a:rPr lang="en-US" smtClean="0"/>
              <a:t>If it is clearly outside the statute, what happens?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TotalTime>
  <Words>717</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Chapter 7 </vt:lpstr>
      <vt:lpstr>Judicial Review</vt:lpstr>
      <vt:lpstr>Key Questions</vt:lpstr>
      <vt:lpstr>Review of Rulemaking and Formal APA Proceedings</vt:lpstr>
      <vt:lpstr>Questions of Law</vt:lpstr>
      <vt:lpstr>Deference - National Labor Relations Board v. Hearst, 322 U.S. 111 (1944) </vt:lpstr>
      <vt:lpstr>Persuasion - Skidmore v. Swift &amp; Co., 323 U.S. 134, 140 (1944) </vt:lpstr>
      <vt:lpstr>Chevron U.S.A. Inc. v. Natural Resources Defense Council, 467 U.S. 837 (1984) </vt:lpstr>
      <vt:lpstr>Chevron Step One</vt:lpstr>
      <vt:lpstr>Chevron Step Two</vt:lpstr>
      <vt:lpstr>What does it Mean to Be Silent or Ambiguous?</vt:lpstr>
      <vt:lpstr>Political Control of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109</cp:revision>
  <dcterms:created xsi:type="dcterms:W3CDTF">2005-10-25T15:38:21Z</dcterms:created>
  <dcterms:modified xsi:type="dcterms:W3CDTF">2012-03-13T13:18:00Z</dcterms:modified>
</cp:coreProperties>
</file>