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2"/>
  </p:notesMasterIdLst>
  <p:sldIdLst>
    <p:sldId id="256" r:id="rId2"/>
    <p:sldId id="257" r:id="rId3"/>
    <p:sldId id="258" r:id="rId4"/>
    <p:sldId id="274" r:id="rId5"/>
    <p:sldId id="273"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5" r:id="rId20"/>
    <p:sldId id="276"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364" autoAdjust="0"/>
  </p:normalViewPr>
  <p:slideViewPr>
    <p:cSldViewPr>
      <p:cViewPr varScale="1">
        <p:scale>
          <a:sx n="105" d="100"/>
          <a:sy n="105" d="100"/>
        </p:scale>
        <p:origin x="-17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0068B29F-83F9-4A99-8214-62D086327592}" type="slidenum">
              <a:rPr lang="en-US"/>
              <a:pPr>
                <a:defRPr/>
              </a:pPr>
              <a:t>‹#›</a:t>
            </a:fld>
            <a:endParaRPr lang="en-US"/>
          </a:p>
        </p:txBody>
      </p:sp>
    </p:spTree>
    <p:extLst>
      <p:ext uri="{BB962C8B-B14F-4D97-AF65-F5344CB8AC3E}">
        <p14:creationId xmlns:p14="http://schemas.microsoft.com/office/powerpoint/2010/main" val="39628514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065" name="Slide Image Placeholder 1"/>
          <p:cNvSpPr>
            <a:spLocks noGrp="1" noRot="1" noChangeAspect="1"/>
          </p:cNvSpPr>
          <p:nvPr>
            <p:ph type="sldImg"/>
          </p:nvPr>
        </p:nvSpPr>
        <p:spPr>
          <a:ln/>
        </p:spPr>
      </p:sp>
      <p:sp>
        <p:nvSpPr>
          <p:cNvPr id="8560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8560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4700" b="1">
                <a:solidFill>
                  <a:schemeClr val="tx1"/>
                </a:solidFill>
                <a:latin typeface="Verdana" pitchFamily="34" charset="0"/>
              </a:defRPr>
            </a:lvl1pPr>
            <a:lvl2pPr marL="729057" indent="-280406" defTabSz="914437" eaLnBrk="0" hangingPunct="0">
              <a:defRPr sz="4700" b="1">
                <a:solidFill>
                  <a:schemeClr val="tx1"/>
                </a:solidFill>
                <a:latin typeface="Verdana" pitchFamily="34" charset="0"/>
              </a:defRPr>
            </a:lvl2pPr>
            <a:lvl3pPr marL="1121626" indent="-224325" defTabSz="914437" eaLnBrk="0" hangingPunct="0">
              <a:defRPr sz="4700" b="1">
                <a:solidFill>
                  <a:schemeClr val="tx1"/>
                </a:solidFill>
                <a:latin typeface="Verdana" pitchFamily="34" charset="0"/>
              </a:defRPr>
            </a:lvl3pPr>
            <a:lvl4pPr marL="1570276" indent="-224325" defTabSz="914437" eaLnBrk="0" hangingPunct="0">
              <a:defRPr sz="4700" b="1">
                <a:solidFill>
                  <a:schemeClr val="tx1"/>
                </a:solidFill>
                <a:latin typeface="Verdana" pitchFamily="34" charset="0"/>
              </a:defRPr>
            </a:lvl4pPr>
            <a:lvl5pPr marL="2018927" indent="-224325" defTabSz="914437" eaLnBrk="0" hangingPunct="0">
              <a:defRPr sz="4700" b="1">
                <a:solidFill>
                  <a:schemeClr val="tx1"/>
                </a:solidFill>
                <a:latin typeface="Verdana" pitchFamily="34" charset="0"/>
              </a:defRPr>
            </a:lvl5pPr>
            <a:lvl6pPr marL="2467577" indent="-224325" defTabSz="914437" eaLnBrk="0" fontAlgn="base" hangingPunct="0">
              <a:spcBef>
                <a:spcPct val="0"/>
              </a:spcBef>
              <a:spcAft>
                <a:spcPct val="0"/>
              </a:spcAft>
              <a:defRPr sz="4700" b="1">
                <a:solidFill>
                  <a:schemeClr val="tx1"/>
                </a:solidFill>
                <a:latin typeface="Verdana" pitchFamily="34" charset="0"/>
              </a:defRPr>
            </a:lvl6pPr>
            <a:lvl7pPr marL="2916227" indent="-224325" defTabSz="914437" eaLnBrk="0" fontAlgn="base" hangingPunct="0">
              <a:spcBef>
                <a:spcPct val="0"/>
              </a:spcBef>
              <a:spcAft>
                <a:spcPct val="0"/>
              </a:spcAft>
              <a:defRPr sz="4700" b="1">
                <a:solidFill>
                  <a:schemeClr val="tx1"/>
                </a:solidFill>
                <a:latin typeface="Verdana" pitchFamily="34" charset="0"/>
              </a:defRPr>
            </a:lvl7pPr>
            <a:lvl8pPr marL="3364878" indent="-224325" defTabSz="914437" eaLnBrk="0" fontAlgn="base" hangingPunct="0">
              <a:spcBef>
                <a:spcPct val="0"/>
              </a:spcBef>
              <a:spcAft>
                <a:spcPct val="0"/>
              </a:spcAft>
              <a:defRPr sz="4700" b="1">
                <a:solidFill>
                  <a:schemeClr val="tx1"/>
                </a:solidFill>
                <a:latin typeface="Verdana" pitchFamily="34" charset="0"/>
              </a:defRPr>
            </a:lvl8pPr>
            <a:lvl9pPr marL="3813528" indent="-224325" defTabSz="914437" eaLnBrk="0" fontAlgn="base" hangingPunct="0">
              <a:spcBef>
                <a:spcPct val="0"/>
              </a:spcBef>
              <a:spcAft>
                <a:spcPct val="0"/>
              </a:spcAft>
              <a:defRPr sz="4700" b="1">
                <a:solidFill>
                  <a:schemeClr val="tx1"/>
                </a:solidFill>
                <a:latin typeface="Verdana" pitchFamily="34" charset="0"/>
              </a:defRPr>
            </a:lvl9pPr>
          </a:lstStyle>
          <a:p>
            <a:pPr eaLnBrk="1" hangingPunct="1"/>
            <a:fld id="{CBCA9F58-44AD-4AEF-80C0-B582CF8BA008}" type="slidenum">
              <a:rPr lang="en-US" sz="1200" b="0">
                <a:latin typeface="Times New Roman" pitchFamily="18" charset="0"/>
              </a:rPr>
              <a:pPr eaLnBrk="1" hangingPunct="1"/>
              <a:t>5</a:t>
            </a:fld>
            <a:endParaRPr lang="en-US" sz="1200" b="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8B89B5E1-04C6-42A9-9E03-81C22109AA1A}" type="slidenum">
              <a:rPr lang="en-US"/>
              <a:pPr>
                <a:defRPr/>
              </a:pPr>
              <a:t>‹#›</a:t>
            </a:fld>
            <a:endParaRPr lang="en-US"/>
          </a:p>
        </p:txBody>
      </p:sp>
    </p:spTree>
    <p:extLst>
      <p:ext uri="{BB962C8B-B14F-4D97-AF65-F5344CB8AC3E}">
        <p14:creationId xmlns:p14="http://schemas.microsoft.com/office/powerpoint/2010/main" val="401528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E476EE2-7869-43F0-B45C-3B4A26910019}" type="slidenum">
              <a:rPr lang="en-US"/>
              <a:pPr>
                <a:defRPr/>
              </a:pPr>
              <a:t>‹#›</a:t>
            </a:fld>
            <a:endParaRPr lang="en-US"/>
          </a:p>
        </p:txBody>
      </p:sp>
    </p:spTree>
    <p:extLst>
      <p:ext uri="{BB962C8B-B14F-4D97-AF65-F5344CB8AC3E}">
        <p14:creationId xmlns:p14="http://schemas.microsoft.com/office/powerpoint/2010/main" val="240138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214313"/>
            <a:ext cx="2159000" cy="6338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14313"/>
            <a:ext cx="6327775" cy="6338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7F75CC4-1E64-45CE-8860-C7644E5F5470}" type="slidenum">
              <a:rPr lang="en-US"/>
              <a:pPr>
                <a:defRPr/>
              </a:pPr>
              <a:t>‹#›</a:t>
            </a:fld>
            <a:endParaRPr lang="en-US"/>
          </a:p>
        </p:txBody>
      </p:sp>
    </p:spTree>
    <p:extLst>
      <p:ext uri="{BB962C8B-B14F-4D97-AF65-F5344CB8AC3E}">
        <p14:creationId xmlns:p14="http://schemas.microsoft.com/office/powerpoint/2010/main" val="1628470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474118F-178E-44C8-B9A1-C0AFFFCF757A}" type="slidenum">
              <a:rPr lang="en-US"/>
              <a:pPr>
                <a:defRPr/>
              </a:pPr>
              <a:t>‹#›</a:t>
            </a:fld>
            <a:endParaRPr lang="en-US"/>
          </a:p>
        </p:txBody>
      </p:sp>
    </p:spTree>
    <p:extLst>
      <p:ext uri="{BB962C8B-B14F-4D97-AF65-F5344CB8AC3E}">
        <p14:creationId xmlns:p14="http://schemas.microsoft.com/office/powerpoint/2010/main" val="94063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3A82798-8155-4E31-8EBF-54E01D9E6414}" type="slidenum">
              <a:rPr lang="en-US"/>
              <a:pPr>
                <a:defRPr/>
              </a:pPr>
              <a:t>‹#›</a:t>
            </a:fld>
            <a:endParaRPr lang="en-US"/>
          </a:p>
        </p:txBody>
      </p:sp>
    </p:spTree>
    <p:extLst>
      <p:ext uri="{BB962C8B-B14F-4D97-AF65-F5344CB8AC3E}">
        <p14:creationId xmlns:p14="http://schemas.microsoft.com/office/powerpoint/2010/main" val="312511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00BAABD-3BA6-4BA5-98D8-DE22E325927B}" type="slidenum">
              <a:rPr lang="en-US"/>
              <a:pPr>
                <a:defRPr/>
              </a:pPr>
              <a:t>‹#›</a:t>
            </a:fld>
            <a:endParaRPr lang="en-US"/>
          </a:p>
        </p:txBody>
      </p:sp>
    </p:spTree>
    <p:extLst>
      <p:ext uri="{BB962C8B-B14F-4D97-AF65-F5344CB8AC3E}">
        <p14:creationId xmlns:p14="http://schemas.microsoft.com/office/powerpoint/2010/main" val="1830176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5D5661C7-9C2C-4521-A138-52CB0AB4A058}" type="slidenum">
              <a:rPr lang="en-US"/>
              <a:pPr>
                <a:defRPr/>
              </a:pPr>
              <a:t>‹#›</a:t>
            </a:fld>
            <a:endParaRPr lang="en-US"/>
          </a:p>
        </p:txBody>
      </p:sp>
    </p:spTree>
    <p:extLst>
      <p:ext uri="{BB962C8B-B14F-4D97-AF65-F5344CB8AC3E}">
        <p14:creationId xmlns:p14="http://schemas.microsoft.com/office/powerpoint/2010/main" val="3987588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5EE542D2-A57D-4CB9-BE17-C05B691A970F}" type="slidenum">
              <a:rPr lang="en-US"/>
              <a:pPr>
                <a:defRPr/>
              </a:pPr>
              <a:t>‹#›</a:t>
            </a:fld>
            <a:endParaRPr lang="en-US"/>
          </a:p>
        </p:txBody>
      </p:sp>
    </p:spTree>
    <p:extLst>
      <p:ext uri="{BB962C8B-B14F-4D97-AF65-F5344CB8AC3E}">
        <p14:creationId xmlns:p14="http://schemas.microsoft.com/office/powerpoint/2010/main" val="407150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0E8FD5CB-C8D3-4040-9A02-DA4635D93301}" type="slidenum">
              <a:rPr lang="en-US"/>
              <a:pPr>
                <a:defRPr/>
              </a:pPr>
              <a:t>‹#›</a:t>
            </a:fld>
            <a:endParaRPr lang="en-US"/>
          </a:p>
        </p:txBody>
      </p:sp>
    </p:spTree>
    <p:extLst>
      <p:ext uri="{BB962C8B-B14F-4D97-AF65-F5344CB8AC3E}">
        <p14:creationId xmlns:p14="http://schemas.microsoft.com/office/powerpoint/2010/main" val="1604488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4A2665E-CE14-4861-9F5C-8957F0814BA6}" type="slidenum">
              <a:rPr lang="en-US"/>
              <a:pPr>
                <a:defRPr/>
              </a:pPr>
              <a:t>‹#›</a:t>
            </a:fld>
            <a:endParaRPr lang="en-US"/>
          </a:p>
        </p:txBody>
      </p:sp>
    </p:spTree>
    <p:extLst>
      <p:ext uri="{BB962C8B-B14F-4D97-AF65-F5344CB8AC3E}">
        <p14:creationId xmlns:p14="http://schemas.microsoft.com/office/powerpoint/2010/main" val="4166390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199643A-FBC6-43C6-9FCF-4BE70C43FF18}" type="slidenum">
              <a:rPr lang="en-US"/>
              <a:pPr>
                <a:defRPr/>
              </a:pPr>
              <a:t>‹#›</a:t>
            </a:fld>
            <a:endParaRPr lang="en-US"/>
          </a:p>
        </p:txBody>
      </p:sp>
    </p:spTree>
    <p:extLst>
      <p:ext uri="{BB962C8B-B14F-4D97-AF65-F5344CB8AC3E}">
        <p14:creationId xmlns:p14="http://schemas.microsoft.com/office/powerpoint/2010/main" val="2986583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304800" y="2057400"/>
            <a:ext cx="853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3CCD5238-1F51-41BC-9054-AB783781F85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3200" b="1">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Tahoma" pitchFamily="34" charset="0"/>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Tahoma" pitchFamily="34" charset="0"/>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In Re Katrina Canal Breaches Consolidated Litigation</a:t>
            </a:r>
          </a:p>
        </p:txBody>
      </p:sp>
      <p:sp>
        <p:nvSpPr>
          <p:cNvPr id="3075" name="Rectangle 3"/>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0C6B142-C407-4E4E-8F7C-1D5832DC663A}" type="slidenum">
              <a:rPr lang="en-US" smtClean="0"/>
              <a:pPr/>
              <a:t>10</a:t>
            </a:fld>
            <a:endParaRPr lang="en-US" smtClean="0"/>
          </a:p>
        </p:txBody>
      </p:sp>
      <p:sp>
        <p:nvSpPr>
          <p:cNvPr id="10243" name="Rectangle 2"/>
          <p:cNvSpPr>
            <a:spLocks noGrp="1" noChangeArrowheads="1"/>
          </p:cNvSpPr>
          <p:nvPr>
            <p:ph type="title"/>
          </p:nvPr>
        </p:nvSpPr>
        <p:spPr/>
        <p:txBody>
          <a:bodyPr/>
          <a:lstStyle/>
          <a:p>
            <a:pPr eaLnBrk="1" hangingPunct="1"/>
            <a:r>
              <a:rPr lang="en-US" smtClean="0"/>
              <a:t>What did the Corps Know?</a:t>
            </a:r>
          </a:p>
        </p:txBody>
      </p:sp>
      <p:sp>
        <p:nvSpPr>
          <p:cNvPr id="10244" name="Rectangle 3"/>
          <p:cNvSpPr>
            <a:spLocks noGrp="1" noChangeArrowheads="1"/>
          </p:cNvSpPr>
          <p:nvPr>
            <p:ph type="body" idx="1"/>
          </p:nvPr>
        </p:nvSpPr>
        <p:spPr/>
        <p:txBody>
          <a:bodyPr/>
          <a:lstStyle/>
          <a:p>
            <a:pPr eaLnBrk="1" hangingPunct="1">
              <a:lnSpc>
                <a:spcPct val="90000"/>
              </a:lnSpc>
            </a:pPr>
            <a:r>
              <a:rPr lang="en-US" sz="2800" smtClean="0"/>
              <a:t>Is this relevant to FCA immunity?</a:t>
            </a:r>
          </a:p>
          <a:p>
            <a:pPr eaLnBrk="1" hangingPunct="1">
              <a:lnSpc>
                <a:spcPct val="90000"/>
              </a:lnSpc>
            </a:pPr>
            <a:r>
              <a:rPr lang="en-US" sz="2800" smtClean="0"/>
              <a:t>The court is trying to bootstrap FTCA liability by using the Corps knowledge to create a theory of a non-flood control project error that would not be subject to FCA immunity.</a:t>
            </a:r>
          </a:p>
          <a:p>
            <a:pPr eaLnBrk="1" hangingPunct="1">
              <a:lnSpc>
                <a:spcPct val="90000"/>
              </a:lnSpc>
            </a:pPr>
            <a:r>
              <a:rPr lang="en-US" sz="2800" smtClean="0"/>
              <a:t>What is the balance between showing what the Corps knows and succeeding in defeating the discretionary function defense?</a:t>
            </a:r>
          </a:p>
          <a:p>
            <a:pPr eaLnBrk="1" hangingPunct="1">
              <a:lnSpc>
                <a:spcPct val="90000"/>
              </a:lnSpc>
            </a:pPr>
            <a:r>
              <a:rPr lang="en-US" sz="2800" smtClean="0"/>
              <a:t>What does Berkowitz tell us is the best way to defeat the defense?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C713678-ABBE-43AE-9718-FCC57FB69145}" type="slidenum">
              <a:rPr lang="en-US" smtClean="0"/>
              <a:pPr/>
              <a:t>11</a:t>
            </a:fld>
            <a:endParaRPr lang="en-US" smtClean="0"/>
          </a:p>
        </p:txBody>
      </p:sp>
      <p:sp>
        <p:nvSpPr>
          <p:cNvPr id="11267" name="Rectangle 2"/>
          <p:cNvSpPr>
            <a:spLocks noGrp="1" noChangeArrowheads="1"/>
          </p:cNvSpPr>
          <p:nvPr>
            <p:ph type="title"/>
          </p:nvPr>
        </p:nvSpPr>
        <p:spPr/>
        <p:txBody>
          <a:bodyPr/>
          <a:lstStyle/>
          <a:p>
            <a:pPr eaLnBrk="1" hangingPunct="1"/>
            <a:r>
              <a:rPr lang="en-US" smtClean="0"/>
              <a:t>The Erosion of MRGO</a:t>
            </a:r>
          </a:p>
        </p:txBody>
      </p:sp>
      <p:sp>
        <p:nvSpPr>
          <p:cNvPr id="11268" name="Rectangle 3"/>
          <p:cNvSpPr>
            <a:spLocks noGrp="1" noChangeArrowheads="1"/>
          </p:cNvSpPr>
          <p:nvPr>
            <p:ph type="body" idx="1"/>
          </p:nvPr>
        </p:nvSpPr>
        <p:spPr/>
        <p:txBody>
          <a:bodyPr/>
          <a:lstStyle/>
          <a:p>
            <a:pPr eaLnBrk="1" hangingPunct="1"/>
            <a:r>
              <a:rPr lang="en-US" smtClean="0"/>
              <a:t>A key notion in the attack on the FCA immunity is that the real issue is the improper maintenance of MRGO.</a:t>
            </a:r>
          </a:p>
          <a:p>
            <a:pPr eaLnBrk="1" hangingPunct="1"/>
            <a:r>
              <a:rPr lang="en-US" smtClean="0"/>
              <a:t>According to the court, waves pushed by sea going vessels are a major source of this erosion.</a:t>
            </a:r>
          </a:p>
          <a:p>
            <a:pPr lvl="1" eaLnBrk="1" hangingPunct="1"/>
            <a:r>
              <a:rPr lang="en-US" smtClean="0"/>
              <a:t>P 14 has evidence of this erosion presented by the Corps</a:t>
            </a:r>
          </a:p>
          <a:p>
            <a:pPr lvl="1" eaLnBrk="1" hangingPunct="1"/>
            <a:r>
              <a:rPr lang="en-US" smtClean="0"/>
              <a:t>This establishes that the Corps knew this</a:t>
            </a:r>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006D639-F2F3-4F3E-8C0E-84A65FD47472}" type="slidenum">
              <a:rPr lang="en-US" smtClean="0"/>
              <a:pPr/>
              <a:t>12</a:t>
            </a:fld>
            <a:endParaRPr lang="en-US" smtClean="0"/>
          </a:p>
        </p:txBody>
      </p:sp>
      <p:sp>
        <p:nvSpPr>
          <p:cNvPr id="12291" name="Rectangle 2"/>
          <p:cNvSpPr>
            <a:spLocks noGrp="1" noChangeArrowheads="1"/>
          </p:cNvSpPr>
          <p:nvPr>
            <p:ph type="title"/>
          </p:nvPr>
        </p:nvSpPr>
        <p:spPr/>
        <p:txBody>
          <a:bodyPr/>
          <a:lstStyle/>
          <a:p>
            <a:pPr eaLnBrk="1" hangingPunct="1"/>
            <a:r>
              <a:rPr lang="en-US" smtClean="0"/>
              <a:t>Armoring MRGO</a:t>
            </a:r>
          </a:p>
        </p:txBody>
      </p:sp>
      <p:sp>
        <p:nvSpPr>
          <p:cNvPr id="12292" name="Rectangle 3"/>
          <p:cNvSpPr>
            <a:spLocks noGrp="1" noChangeArrowheads="1"/>
          </p:cNvSpPr>
          <p:nvPr>
            <p:ph type="body" idx="1"/>
          </p:nvPr>
        </p:nvSpPr>
        <p:spPr/>
        <p:txBody>
          <a:bodyPr/>
          <a:lstStyle/>
          <a:p>
            <a:pPr eaLnBrk="1" hangingPunct="1">
              <a:lnSpc>
                <a:spcPct val="80000"/>
              </a:lnSpc>
            </a:pPr>
            <a:r>
              <a:rPr lang="en-US" sz="2800" smtClean="0"/>
              <a:t>The plaintiffs argue, and the court buys this, that the Corps had a duty to put riprap along the navigation channel to prevent erosion.</a:t>
            </a:r>
          </a:p>
          <a:p>
            <a:pPr lvl="1" eaLnBrk="1" hangingPunct="1">
              <a:lnSpc>
                <a:spcPct val="80000"/>
              </a:lnSpc>
            </a:pPr>
            <a:r>
              <a:rPr lang="en-US" sz="2800" smtClean="0"/>
              <a:t>Why might the Corps not do this?</a:t>
            </a:r>
          </a:p>
          <a:p>
            <a:pPr eaLnBrk="1" hangingPunct="1">
              <a:lnSpc>
                <a:spcPct val="80000"/>
              </a:lnSpc>
            </a:pPr>
            <a:r>
              <a:rPr lang="en-US" sz="2800" smtClean="0"/>
              <a:t>The Corps argues that armoring the MRGO was part of the decisionmaking in the Lake Pontchartain and Vicinity Hurricane Protection Plan (“LPV”).</a:t>
            </a:r>
          </a:p>
          <a:p>
            <a:pPr eaLnBrk="1" hangingPunct="1">
              <a:lnSpc>
                <a:spcPct val="80000"/>
              </a:lnSpc>
            </a:pPr>
            <a:r>
              <a:rPr lang="en-US" sz="2800" smtClean="0"/>
              <a:t>The Court rejects this, finding:</a:t>
            </a:r>
          </a:p>
          <a:p>
            <a:pPr lvl="1" eaLnBrk="1" hangingPunct="1">
              <a:lnSpc>
                <a:spcPct val="80000"/>
              </a:lnSpc>
            </a:pPr>
            <a:r>
              <a:rPr lang="en-US" sz="2800" smtClean="0"/>
              <a:t>"The fact remains that the failure to provide foreshore protection worked as the Navy vessel hitting the levee."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7514F77-99FA-4D6A-8566-C47EA46F8C6B}" type="slidenum">
              <a:rPr lang="en-US" smtClean="0"/>
              <a:pPr/>
              <a:t>13</a:t>
            </a:fld>
            <a:endParaRPr lang="en-US" smtClean="0"/>
          </a:p>
        </p:txBody>
      </p:sp>
      <p:sp>
        <p:nvSpPr>
          <p:cNvPr id="13315" name="Rectangle 2"/>
          <p:cNvSpPr>
            <a:spLocks noGrp="1" noChangeArrowheads="1"/>
          </p:cNvSpPr>
          <p:nvPr>
            <p:ph type="title"/>
          </p:nvPr>
        </p:nvSpPr>
        <p:spPr/>
        <p:txBody>
          <a:bodyPr/>
          <a:lstStyle/>
          <a:p>
            <a:pPr eaLnBrk="1" hangingPunct="1"/>
            <a:r>
              <a:rPr lang="en-US" dirty="0" smtClean="0"/>
              <a:t>Is this a Discretionary Function?</a:t>
            </a:r>
          </a:p>
        </p:txBody>
      </p:sp>
      <p:sp>
        <p:nvSpPr>
          <p:cNvPr id="13316" name="Rectangle 3"/>
          <p:cNvSpPr>
            <a:spLocks noGrp="1" noChangeArrowheads="1"/>
          </p:cNvSpPr>
          <p:nvPr>
            <p:ph type="body" idx="1"/>
          </p:nvPr>
        </p:nvSpPr>
        <p:spPr/>
        <p:txBody>
          <a:bodyPr/>
          <a:lstStyle/>
          <a:p>
            <a:pPr eaLnBrk="1" hangingPunct="1">
              <a:lnSpc>
                <a:spcPct val="80000"/>
              </a:lnSpc>
            </a:pPr>
            <a:r>
              <a:rPr lang="en-US" sz="2800" dirty="0" smtClean="0"/>
              <a:t>The next section of the opinion attempts to show that the Corps had a duty to armor MRGO.</a:t>
            </a:r>
          </a:p>
          <a:p>
            <a:pPr eaLnBrk="1" hangingPunct="1">
              <a:lnSpc>
                <a:spcPct val="80000"/>
              </a:lnSpc>
            </a:pPr>
            <a:r>
              <a:rPr lang="en-US" sz="2800" dirty="0" smtClean="0"/>
              <a:t>P </a:t>
            </a:r>
            <a:r>
              <a:rPr lang="en-US" sz="2800" dirty="0" smtClean="0"/>
              <a:t>25 - The court says that a Corps report acknowledged that MRGO should be armored and that the Corps failed to seek funding.</a:t>
            </a:r>
          </a:p>
          <a:p>
            <a:pPr lvl="1" eaLnBrk="1" hangingPunct="1">
              <a:lnSpc>
                <a:spcPct val="80000"/>
              </a:lnSpc>
            </a:pPr>
            <a:r>
              <a:rPr lang="en-US" sz="2800" dirty="0" smtClean="0"/>
              <a:t>Is seeking funding </a:t>
            </a:r>
            <a:r>
              <a:rPr lang="en-US" sz="2800" dirty="0" smtClean="0"/>
              <a:t>from Congress a </a:t>
            </a:r>
            <a:r>
              <a:rPr lang="en-US" sz="2800" dirty="0" smtClean="0"/>
              <a:t>Corps duty?</a:t>
            </a:r>
          </a:p>
          <a:p>
            <a:pPr lvl="1" eaLnBrk="1" hangingPunct="1">
              <a:lnSpc>
                <a:spcPct val="80000"/>
              </a:lnSpc>
            </a:pPr>
            <a:r>
              <a:rPr lang="en-US" sz="2800" dirty="0" smtClean="0"/>
              <a:t>Can the Corps be negligent in failing to get Congress to fund a project that Congress knows all about?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D1C3547-6AD7-4E0A-8273-66B30E70BBB8}" type="slidenum">
              <a:rPr lang="en-US" smtClean="0"/>
              <a:pPr/>
              <a:t>14</a:t>
            </a:fld>
            <a:endParaRPr lang="en-US" smtClean="0"/>
          </a:p>
        </p:txBody>
      </p:sp>
      <p:sp>
        <p:nvSpPr>
          <p:cNvPr id="14339" name="Rectangle 2"/>
          <p:cNvSpPr>
            <a:spLocks noGrp="1" noChangeArrowheads="1"/>
          </p:cNvSpPr>
          <p:nvPr>
            <p:ph type="title"/>
          </p:nvPr>
        </p:nvSpPr>
        <p:spPr/>
        <p:txBody>
          <a:bodyPr/>
          <a:lstStyle/>
          <a:p>
            <a:pPr eaLnBrk="1" hangingPunct="1"/>
            <a:r>
              <a:rPr lang="en-US" smtClean="0"/>
              <a:t>The Effect on the Flood Control Levee</a:t>
            </a:r>
          </a:p>
        </p:txBody>
      </p:sp>
      <p:sp>
        <p:nvSpPr>
          <p:cNvPr id="14340" name="Rectangle 3"/>
          <p:cNvSpPr>
            <a:spLocks noGrp="1" noChangeArrowheads="1"/>
          </p:cNvSpPr>
          <p:nvPr>
            <p:ph type="body" idx="1"/>
          </p:nvPr>
        </p:nvSpPr>
        <p:spPr/>
        <p:txBody>
          <a:bodyPr>
            <a:normAutofit lnSpcReduction="10000"/>
          </a:bodyPr>
          <a:lstStyle/>
          <a:p>
            <a:pPr eaLnBrk="1" hangingPunct="1">
              <a:lnSpc>
                <a:spcPct val="80000"/>
              </a:lnSpc>
            </a:pPr>
            <a:r>
              <a:rPr lang="en-US" sz="2800" dirty="0" smtClean="0"/>
              <a:t>From P 41-87 the court moves from the story of the failure to armor MRGO to the effect of this failure on the flood control levees.</a:t>
            </a:r>
          </a:p>
          <a:p>
            <a:pPr eaLnBrk="1" hangingPunct="1">
              <a:lnSpc>
                <a:spcPct val="80000"/>
              </a:lnSpc>
            </a:pPr>
            <a:r>
              <a:rPr lang="en-US" sz="2800" dirty="0" smtClean="0"/>
              <a:t>The court argues the levees were too low and had other problems because the Corps did not properly factor in effects of the eroding soil related to MROG on the levees.</a:t>
            </a:r>
          </a:p>
          <a:p>
            <a:pPr lvl="1" eaLnBrk="1" hangingPunct="1">
              <a:lnSpc>
                <a:spcPct val="80000"/>
              </a:lnSpc>
            </a:pPr>
            <a:r>
              <a:rPr lang="en-US" sz="2800" dirty="0"/>
              <a:t>The court is using plaintiff's geology. The real problem is subsidence, plus some ocean rise, has changed the elevations and destabilized the area.</a:t>
            </a:r>
          </a:p>
          <a:p>
            <a:pPr eaLnBrk="1" hangingPunct="1">
              <a:lnSpc>
                <a:spcPct val="80000"/>
              </a:lnSpc>
            </a:pPr>
            <a:r>
              <a:rPr lang="en-US" sz="2800" dirty="0" smtClean="0"/>
              <a:t>What </a:t>
            </a:r>
            <a:r>
              <a:rPr lang="en-US" sz="2800" dirty="0" smtClean="0"/>
              <a:t>is the FCA problem with this analysis?</a:t>
            </a:r>
          </a:p>
          <a:p>
            <a:pPr eaLnBrk="1" hangingPunct="1">
              <a:lnSpc>
                <a:spcPct val="80000"/>
              </a:lnSpc>
            </a:pPr>
            <a:r>
              <a:rPr lang="en-US" sz="2800" dirty="0" smtClean="0"/>
              <a:t>The court rejects plaintiffs' argument that the </a:t>
            </a:r>
            <a:r>
              <a:rPr lang="en-US" sz="2800" dirty="0" smtClean="0"/>
              <a:t>Corps </a:t>
            </a:r>
            <a:r>
              <a:rPr lang="en-US" sz="2800" dirty="0" smtClean="0"/>
              <a:t>had a duty to build a surge barrier</a:t>
            </a:r>
          </a:p>
          <a:p>
            <a:pPr lvl="1" eaLnBrk="1" hangingPunct="1">
              <a:lnSpc>
                <a:spcPct val="80000"/>
              </a:lnSpc>
            </a:pPr>
            <a:r>
              <a:rPr lang="en-US" sz="2800" dirty="0" smtClean="0"/>
              <a:t>The court recognizes this is an FCA issue.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84A5E16-6886-47B3-ABF2-680E69077E1D}" type="slidenum">
              <a:rPr lang="en-US" smtClean="0"/>
              <a:pPr/>
              <a:t>15</a:t>
            </a:fld>
            <a:endParaRPr lang="en-US" smtClean="0"/>
          </a:p>
        </p:txBody>
      </p:sp>
      <p:sp>
        <p:nvSpPr>
          <p:cNvPr id="15363" name="Rectangle 2"/>
          <p:cNvSpPr>
            <a:spLocks noGrp="1" noChangeArrowheads="1"/>
          </p:cNvSpPr>
          <p:nvPr>
            <p:ph type="title"/>
          </p:nvPr>
        </p:nvSpPr>
        <p:spPr/>
        <p:txBody>
          <a:bodyPr/>
          <a:lstStyle/>
          <a:p>
            <a:pPr eaLnBrk="1" hangingPunct="1"/>
            <a:r>
              <a:rPr lang="en-US" smtClean="0"/>
              <a:t>Causation</a:t>
            </a:r>
          </a:p>
        </p:txBody>
      </p:sp>
      <p:sp>
        <p:nvSpPr>
          <p:cNvPr id="15364" name="Rectangle 3"/>
          <p:cNvSpPr>
            <a:spLocks noGrp="1" noChangeArrowheads="1"/>
          </p:cNvSpPr>
          <p:nvPr>
            <p:ph type="body" idx="1"/>
          </p:nvPr>
        </p:nvSpPr>
        <p:spPr/>
        <p:txBody>
          <a:bodyPr/>
          <a:lstStyle/>
          <a:p>
            <a:pPr eaLnBrk="1" hangingPunct="1">
              <a:lnSpc>
                <a:spcPct val="90000"/>
              </a:lnSpc>
            </a:pPr>
            <a:r>
              <a:rPr lang="en-US" sz="2400" smtClean="0"/>
              <a:t>Based on the foregoing analysis, the Court finds that the Corps’ negligent failure to maintain and operate the MRGO properly was a substantial cause for the fatal breaching of the Reach 2 Levee and the subsequent catastrophic flooding of the St. Bernard Polder occurred. This Court is utterly convinced that the Corps’ failure to provide timely foreshore protection doomed the channel to grow to two to three times its design width and destroyed the banks which would have helped to protect the Reach 2 Levee from front-side wave attack as well as loss of height. In addition, the added width of the channel provided an added fetch which created a more forceful frontal wave attack on the levee.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F60C928-DE1C-49CF-AB67-557406070A78}" type="slidenum">
              <a:rPr lang="en-US" smtClean="0"/>
              <a:pPr/>
              <a:t>16</a:t>
            </a:fld>
            <a:endParaRPr lang="en-US" smtClean="0"/>
          </a:p>
        </p:txBody>
      </p:sp>
      <p:sp>
        <p:nvSpPr>
          <p:cNvPr id="16387" name="Rectangle 2"/>
          <p:cNvSpPr>
            <a:spLocks noGrp="1" noChangeArrowheads="1"/>
          </p:cNvSpPr>
          <p:nvPr>
            <p:ph type="title"/>
          </p:nvPr>
        </p:nvSpPr>
        <p:spPr/>
        <p:txBody>
          <a:bodyPr/>
          <a:lstStyle/>
          <a:p>
            <a:pPr eaLnBrk="1" hangingPunct="1"/>
            <a:r>
              <a:rPr lang="en-US" smtClean="0"/>
              <a:t>The Navy Vessel Metaphor</a:t>
            </a:r>
          </a:p>
        </p:txBody>
      </p:sp>
      <p:sp>
        <p:nvSpPr>
          <p:cNvPr id="16388" name="Rectangle 3"/>
          <p:cNvSpPr>
            <a:spLocks noGrp="1" noChangeArrowheads="1"/>
          </p:cNvSpPr>
          <p:nvPr>
            <p:ph type="body" idx="1"/>
          </p:nvPr>
        </p:nvSpPr>
        <p:spPr/>
        <p:txBody>
          <a:bodyPr/>
          <a:lstStyle/>
          <a:p>
            <a:pPr eaLnBrk="1" hangingPunct="1">
              <a:lnSpc>
                <a:spcPct val="80000"/>
              </a:lnSpc>
            </a:pPr>
            <a:r>
              <a:rPr lang="en-US" sz="2800" smtClean="0"/>
              <a:t>As the court tells us at the beginning, its analysis is based on the dicta in </a:t>
            </a:r>
            <a:r>
              <a:rPr lang="en-US" sz="2800" i="1" smtClean="0"/>
              <a:t>Graci</a:t>
            </a:r>
            <a:r>
              <a:rPr lang="en-US" sz="2800" smtClean="0"/>
              <a:t> that the government might be liable if a Navy vessel having nothing to do with flood control crashed through a levee. On P 89 the ship comes in:</a:t>
            </a:r>
          </a:p>
          <a:p>
            <a:pPr lvl="1" eaLnBrk="1" hangingPunct="1">
              <a:lnSpc>
                <a:spcPct val="80000"/>
              </a:lnSpc>
            </a:pPr>
            <a:r>
              <a:rPr lang="en-US" sz="2800" smtClean="0"/>
              <a:t>"Finally, the white encased numbers show the pre-Katrina sill heights and the teal marks show with accuracy and specificity the effect of the Corps’ failures on its own levee–the specific breaches and the resulting sill heights. Indeed, a picture speaks a thousand words. The Corps’ “Navy vessel” devastated this levee."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03EBC14-41B9-4C76-B345-CA725F1B6B15}" type="slidenum">
              <a:rPr lang="en-US" smtClean="0"/>
              <a:pPr/>
              <a:t>17</a:t>
            </a:fld>
            <a:endParaRPr lang="en-US" smtClean="0"/>
          </a:p>
        </p:txBody>
      </p:sp>
      <p:sp>
        <p:nvSpPr>
          <p:cNvPr id="17411" name="Rectangle 2"/>
          <p:cNvSpPr>
            <a:spLocks noGrp="1" noChangeArrowheads="1"/>
          </p:cNvSpPr>
          <p:nvPr>
            <p:ph type="title"/>
          </p:nvPr>
        </p:nvSpPr>
        <p:spPr/>
        <p:txBody>
          <a:bodyPr/>
          <a:lstStyle/>
          <a:p>
            <a:pPr eaLnBrk="1" hangingPunct="1"/>
            <a:r>
              <a:rPr lang="en-US" smtClean="0"/>
              <a:t>The Navy Vessel and Central Green</a:t>
            </a:r>
          </a:p>
        </p:txBody>
      </p:sp>
      <p:sp>
        <p:nvSpPr>
          <p:cNvPr id="17412" name="Rectangle 3"/>
          <p:cNvSpPr>
            <a:spLocks noGrp="1" noChangeArrowheads="1"/>
          </p:cNvSpPr>
          <p:nvPr>
            <p:ph type="body" idx="1"/>
          </p:nvPr>
        </p:nvSpPr>
        <p:spPr/>
        <p:txBody>
          <a:bodyPr/>
          <a:lstStyle/>
          <a:p>
            <a:pPr eaLnBrk="1" hangingPunct="1">
              <a:lnSpc>
                <a:spcPct val="80000"/>
              </a:lnSpc>
            </a:pPr>
            <a:r>
              <a:rPr lang="en-US" sz="2800" smtClean="0"/>
              <a:t>What is the Navy vessel in the court's metaphor made of?</a:t>
            </a:r>
          </a:p>
          <a:p>
            <a:pPr eaLnBrk="1" hangingPunct="1">
              <a:lnSpc>
                <a:spcPct val="80000"/>
              </a:lnSpc>
            </a:pPr>
            <a:r>
              <a:rPr lang="en-US" sz="2800" smtClean="0"/>
              <a:t>What did Central Green tell us was the key question in a flood control case?</a:t>
            </a:r>
          </a:p>
          <a:p>
            <a:pPr eaLnBrk="1" hangingPunct="1">
              <a:lnSpc>
                <a:spcPct val="80000"/>
              </a:lnSpc>
            </a:pPr>
            <a:r>
              <a:rPr lang="en-US" sz="2800" smtClean="0"/>
              <a:t>How did the court address this?</a:t>
            </a:r>
          </a:p>
          <a:p>
            <a:pPr lvl="1" eaLnBrk="1" hangingPunct="1">
              <a:lnSpc>
                <a:spcPct val="80000"/>
              </a:lnSpc>
            </a:pPr>
            <a:r>
              <a:rPr lang="en-US" sz="2800" smtClean="0"/>
              <a:t>Thus, the Corps’ decisions were made in the context of the MRGO project, not within the context of the LPV. ...Thus, the failures at issue here are extrinsic to the LPV and are not subject to §702c immunity. There is no reason for the Court to revisit its decision with respect to the Flood Control Act, and it will not do so.</a:t>
            </a:r>
          </a:p>
          <a:p>
            <a:pPr eaLnBrk="1" hangingPunct="1">
              <a:lnSpc>
                <a:spcPct val="80000"/>
              </a:lnSpc>
            </a:pPr>
            <a:r>
              <a:rPr lang="en-US" sz="2800" smtClean="0"/>
              <a:t>That is all we get.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F83CDAD-A832-4CA6-9991-DA6E443FD30B}" type="slidenum">
              <a:rPr lang="en-US" smtClean="0"/>
              <a:pPr/>
              <a:t>18</a:t>
            </a:fld>
            <a:endParaRPr lang="en-US" smtClean="0"/>
          </a:p>
        </p:txBody>
      </p:sp>
      <p:sp>
        <p:nvSpPr>
          <p:cNvPr id="18435" name="Rectangle 2"/>
          <p:cNvSpPr>
            <a:spLocks noGrp="1" noChangeArrowheads="1"/>
          </p:cNvSpPr>
          <p:nvPr>
            <p:ph type="title"/>
          </p:nvPr>
        </p:nvSpPr>
        <p:spPr/>
        <p:txBody>
          <a:bodyPr/>
          <a:lstStyle/>
          <a:p>
            <a:pPr eaLnBrk="1" hangingPunct="1"/>
            <a:r>
              <a:rPr lang="en-US" smtClean="0"/>
              <a:t>FTCA and MRGO</a:t>
            </a:r>
          </a:p>
        </p:txBody>
      </p:sp>
      <p:sp>
        <p:nvSpPr>
          <p:cNvPr id="18436" name="Rectangle 3"/>
          <p:cNvSpPr>
            <a:spLocks noGrp="1" noChangeArrowheads="1"/>
          </p:cNvSpPr>
          <p:nvPr>
            <p:ph type="body" idx="1"/>
          </p:nvPr>
        </p:nvSpPr>
        <p:spPr/>
        <p:txBody>
          <a:bodyPr>
            <a:normAutofit lnSpcReduction="10000"/>
          </a:bodyPr>
          <a:lstStyle/>
          <a:p>
            <a:pPr eaLnBrk="1" hangingPunct="1">
              <a:lnSpc>
                <a:spcPct val="90000"/>
              </a:lnSpc>
            </a:pPr>
            <a:r>
              <a:rPr lang="en-US" sz="2800" dirty="0" smtClean="0"/>
              <a:t>The remainder of the opinion, 50 or so pages, is a detailed discussion of how the court decides that the Corps was negligent in the maintenance of MRGO and why not armoring the MRGO was a ministerial </a:t>
            </a:r>
            <a:r>
              <a:rPr lang="en-US" sz="2800" dirty="0" smtClean="0"/>
              <a:t>(non-discretionary) act</a:t>
            </a:r>
            <a:r>
              <a:rPr lang="en-US" sz="2800" dirty="0" smtClean="0"/>
              <a:t>.</a:t>
            </a:r>
          </a:p>
          <a:p>
            <a:pPr lvl="1" eaLnBrk="1" hangingPunct="1">
              <a:lnSpc>
                <a:spcPct val="90000"/>
              </a:lnSpc>
            </a:pPr>
            <a:r>
              <a:rPr lang="en-US" sz="2800" dirty="0" smtClean="0"/>
              <a:t>This is based on the notion that failing to do so put the region at risk and that would be wrong - the court dealt with </a:t>
            </a:r>
            <a:r>
              <a:rPr lang="en-US" sz="2800" i="1" dirty="0" smtClean="0"/>
              <a:t>Allen</a:t>
            </a:r>
            <a:r>
              <a:rPr lang="en-US" sz="2800" dirty="0" smtClean="0"/>
              <a:t> by not even citing it.</a:t>
            </a:r>
          </a:p>
          <a:p>
            <a:pPr eaLnBrk="1" hangingPunct="1">
              <a:lnSpc>
                <a:spcPct val="90000"/>
              </a:lnSpc>
            </a:pPr>
            <a:r>
              <a:rPr lang="en-US" sz="2800" dirty="0" smtClean="0"/>
              <a:t>More fundamentally, once the levees were built, the decisions about armoring MRGO became system decisions of the LPV plan - which the court does not want to hear.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5th Circuit</a:t>
            </a:r>
            <a:endParaRPr lang="en-US" dirty="0"/>
          </a:p>
        </p:txBody>
      </p:sp>
      <p:sp>
        <p:nvSpPr>
          <p:cNvPr id="3" name="Content Placeholder 2"/>
          <p:cNvSpPr>
            <a:spLocks noGrp="1"/>
          </p:cNvSpPr>
          <p:nvPr>
            <p:ph idx="1"/>
          </p:nvPr>
        </p:nvSpPr>
        <p:spPr/>
        <p:txBody>
          <a:bodyPr>
            <a:normAutofit lnSpcReduction="10000"/>
          </a:bodyPr>
          <a:lstStyle/>
          <a:p>
            <a:r>
              <a:rPr lang="en-US" dirty="0" smtClean="0"/>
              <a:t>This spring the 5th Circuit basically upheld the case, based entirely on its own analysis in </a:t>
            </a:r>
            <a:r>
              <a:rPr lang="en-US" dirty="0" err="1" smtClean="0"/>
              <a:t>Graci</a:t>
            </a:r>
            <a:r>
              <a:rPr lang="en-US" dirty="0" smtClean="0"/>
              <a:t>.</a:t>
            </a:r>
          </a:p>
          <a:p>
            <a:r>
              <a:rPr lang="en-US" dirty="0" smtClean="0"/>
              <a:t>The government lawyers did not do a terrific job on this case. </a:t>
            </a:r>
          </a:p>
          <a:p>
            <a:pPr lvl="1"/>
            <a:r>
              <a:rPr lang="en-US" dirty="0" smtClean="0"/>
              <a:t>The Corps basically buys the plaintiff's geology by not putting on rebuttal evidence at trial</a:t>
            </a:r>
          </a:p>
          <a:p>
            <a:pPr lvl="1"/>
            <a:r>
              <a:rPr lang="en-US" dirty="0" smtClean="0"/>
              <a:t>More fundamentally, the Corps believes that levees are the answer to every problem dealing with flooding.</a:t>
            </a:r>
            <a:endParaRPr lang="en-US" dirty="0"/>
          </a:p>
        </p:txBody>
      </p:sp>
      <p:sp>
        <p:nvSpPr>
          <p:cNvPr id="4" name="Slide Number Placeholder 3"/>
          <p:cNvSpPr>
            <a:spLocks noGrp="1"/>
          </p:cNvSpPr>
          <p:nvPr>
            <p:ph type="sldNum" sz="quarter" idx="12"/>
          </p:nvPr>
        </p:nvSpPr>
        <p:spPr/>
        <p:txBody>
          <a:bodyPr/>
          <a:lstStyle/>
          <a:p>
            <a:pPr>
              <a:defRPr/>
            </a:pPr>
            <a:fld id="{B474118F-178E-44C8-B9A1-C0AFFFCF757A}" type="slidenum">
              <a:rPr lang="en-US" smtClean="0"/>
              <a:pPr>
                <a:defRPr/>
              </a:pPr>
              <a:t>19</a:t>
            </a:fld>
            <a:endParaRPr lang="en-US"/>
          </a:p>
        </p:txBody>
      </p:sp>
    </p:spTree>
    <p:extLst>
      <p:ext uri="{BB962C8B-B14F-4D97-AF65-F5344CB8AC3E}">
        <p14:creationId xmlns:p14="http://schemas.microsoft.com/office/powerpoint/2010/main" val="875689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B7199D3-4A9A-42D6-801D-ABAE1FDC7A85}" type="slidenum">
              <a:rPr lang="en-US" smtClean="0"/>
              <a:pPr/>
              <a:t>2</a:t>
            </a:fld>
            <a:endParaRPr lang="en-US" smtClean="0"/>
          </a:p>
        </p:txBody>
      </p:sp>
      <p:sp>
        <p:nvSpPr>
          <p:cNvPr id="4099" name="Rectangle 2"/>
          <p:cNvSpPr>
            <a:spLocks noGrp="1" noChangeArrowheads="1"/>
          </p:cNvSpPr>
          <p:nvPr>
            <p:ph type="title"/>
          </p:nvPr>
        </p:nvSpPr>
        <p:spPr/>
        <p:txBody>
          <a:bodyPr/>
          <a:lstStyle/>
          <a:p>
            <a:pPr eaLnBrk="1" hangingPunct="1"/>
            <a:r>
              <a:rPr lang="en-US" smtClean="0"/>
              <a:t>Background for MRGO</a:t>
            </a:r>
          </a:p>
        </p:txBody>
      </p:sp>
      <p:sp>
        <p:nvSpPr>
          <p:cNvPr id="4100" name="Rectangle 3"/>
          <p:cNvSpPr>
            <a:spLocks noGrp="1" noChangeArrowheads="1"/>
          </p:cNvSpPr>
          <p:nvPr>
            <p:ph type="body" idx="1"/>
          </p:nvPr>
        </p:nvSpPr>
        <p:spPr/>
        <p:txBody>
          <a:bodyPr/>
          <a:lstStyle/>
          <a:p>
            <a:pPr eaLnBrk="1" hangingPunct="1"/>
            <a:r>
              <a:rPr lang="en-US" smtClean="0"/>
              <a:t>Graci told us that FTC liability does not attach unless a project has a flood control purpose. </a:t>
            </a:r>
          </a:p>
          <a:p>
            <a:pPr lvl="1" eaLnBrk="1" hangingPunct="1"/>
            <a:r>
              <a:rPr lang="en-US" smtClean="0"/>
              <a:t>MRGO did not have a flood control purpose</a:t>
            </a:r>
          </a:p>
          <a:p>
            <a:pPr lvl="1" eaLnBrk="1" hangingPunct="1"/>
            <a:r>
              <a:rPr lang="en-US" smtClean="0"/>
              <a:t>FTC immunity did not attach</a:t>
            </a:r>
          </a:p>
          <a:p>
            <a:pPr lvl="1" eaLnBrk="1" hangingPunct="1"/>
            <a:r>
              <a:rPr lang="en-US" smtClean="0"/>
              <a:t>Still no liability because there was no failure of discretionary authority</a:t>
            </a:r>
          </a:p>
          <a:p>
            <a:pPr eaLnBrk="1" hangingPunct="1"/>
            <a:r>
              <a:rPr lang="en-US" smtClean="0"/>
              <a:t>Post-</a:t>
            </a:r>
            <a:r>
              <a:rPr lang="en-US" i="1" smtClean="0"/>
              <a:t>Graci</a:t>
            </a:r>
            <a:r>
              <a:rPr lang="en-US" smtClean="0"/>
              <a:t> the Corps built flood control levees between the city and MRGO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Aftermath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 think the case is headed to the United States Supreme Court. If it is not overturned, it will create liability in every coastal community with any navigation projects, i.e., all of them.</a:t>
            </a:r>
          </a:p>
          <a:p>
            <a:r>
              <a:rPr lang="en-US" dirty="0" smtClean="0"/>
              <a:t>The biggest non-legal problem is that almost all of the geology, hydrology, and ecology in the opinion is junk science. But people will believe it because the court said it is true.</a:t>
            </a:r>
          </a:p>
          <a:p>
            <a:pPr lvl="1"/>
            <a:r>
              <a:rPr lang="en-US" dirty="0" smtClean="0"/>
              <a:t>Like the breast implant litigation and many </a:t>
            </a:r>
            <a:r>
              <a:rPr lang="en-US" smtClean="0"/>
              <a:t>other cases.</a:t>
            </a:r>
            <a:endParaRPr lang="en-US" dirty="0"/>
          </a:p>
        </p:txBody>
      </p:sp>
      <p:sp>
        <p:nvSpPr>
          <p:cNvPr id="4" name="Slide Number Placeholder 3"/>
          <p:cNvSpPr>
            <a:spLocks noGrp="1"/>
          </p:cNvSpPr>
          <p:nvPr>
            <p:ph type="sldNum" sz="quarter" idx="12"/>
          </p:nvPr>
        </p:nvSpPr>
        <p:spPr/>
        <p:txBody>
          <a:bodyPr/>
          <a:lstStyle/>
          <a:p>
            <a:pPr>
              <a:defRPr/>
            </a:pPr>
            <a:fld id="{B474118F-178E-44C8-B9A1-C0AFFFCF757A}" type="slidenum">
              <a:rPr lang="en-US" smtClean="0"/>
              <a:pPr>
                <a:defRPr/>
              </a:pPr>
              <a:t>20</a:t>
            </a:fld>
            <a:endParaRPr lang="en-US"/>
          </a:p>
        </p:txBody>
      </p:sp>
    </p:spTree>
    <p:extLst>
      <p:ext uri="{BB962C8B-B14F-4D97-AF65-F5344CB8AC3E}">
        <p14:creationId xmlns:p14="http://schemas.microsoft.com/office/powerpoint/2010/main" val="680058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A692803-747A-4EA1-A30C-97B5B31F88FA}" type="slidenum">
              <a:rPr lang="en-US" smtClean="0"/>
              <a:pPr/>
              <a:t>3</a:t>
            </a:fld>
            <a:endParaRPr lang="en-US" smtClean="0"/>
          </a:p>
        </p:txBody>
      </p:sp>
      <p:sp>
        <p:nvSpPr>
          <p:cNvPr id="5123" name="Rectangle 2"/>
          <p:cNvSpPr>
            <a:spLocks noGrp="1" noChangeArrowheads="1"/>
          </p:cNvSpPr>
          <p:nvPr>
            <p:ph type="title"/>
          </p:nvPr>
        </p:nvSpPr>
        <p:spPr/>
        <p:txBody>
          <a:bodyPr/>
          <a:lstStyle/>
          <a:p>
            <a:pPr eaLnBrk="1" hangingPunct="1"/>
            <a:r>
              <a:rPr lang="en-US" smtClean="0"/>
              <a:t>Katrina</a:t>
            </a:r>
          </a:p>
        </p:txBody>
      </p:sp>
      <p:sp>
        <p:nvSpPr>
          <p:cNvPr id="5124" name="Rectangle 3"/>
          <p:cNvSpPr>
            <a:spLocks noGrp="1" noChangeArrowheads="1"/>
          </p:cNvSpPr>
          <p:nvPr>
            <p:ph type="body" idx="1"/>
          </p:nvPr>
        </p:nvSpPr>
        <p:spPr/>
        <p:txBody>
          <a:bodyPr/>
          <a:lstStyle/>
          <a:p>
            <a:pPr eaLnBrk="1" hangingPunct="1">
              <a:lnSpc>
                <a:spcPct val="90000"/>
              </a:lnSpc>
            </a:pPr>
            <a:r>
              <a:rPr lang="en-US" sz="2800" smtClean="0"/>
              <a:t>Levees were overtopped in many parts of the city</a:t>
            </a:r>
          </a:p>
          <a:p>
            <a:pPr eaLnBrk="1" hangingPunct="1">
              <a:lnSpc>
                <a:spcPct val="90000"/>
              </a:lnSpc>
            </a:pPr>
            <a:r>
              <a:rPr lang="en-US" sz="2800" smtClean="0"/>
              <a:t>Levees failed (ruptured) on the 17th St. Canal, the Industrial Canal (9th Ward), and levees associated with MRGO</a:t>
            </a:r>
          </a:p>
          <a:p>
            <a:pPr eaLnBrk="1" hangingPunct="1">
              <a:lnSpc>
                <a:spcPct val="90000"/>
              </a:lnSpc>
            </a:pPr>
            <a:r>
              <a:rPr lang="en-US" sz="2800" smtClean="0"/>
              <a:t>Previous litigation established that the 17th St. Canal was a pure flood control structure and that FCA immunity applied.</a:t>
            </a:r>
          </a:p>
          <a:p>
            <a:pPr eaLnBrk="1" hangingPunct="1">
              <a:lnSpc>
                <a:spcPct val="90000"/>
              </a:lnSpc>
            </a:pPr>
            <a:r>
              <a:rPr lang="en-US" sz="2800" smtClean="0"/>
              <a:t>The court refused to find that FCA immunity applied to the claims involving the levees that protected against MRGO flooding, letting this trial go forward.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Theory of the Case</a:t>
            </a:r>
            <a:endParaRPr lang="en-US" dirty="0"/>
          </a:p>
        </p:txBody>
      </p:sp>
      <p:sp>
        <p:nvSpPr>
          <p:cNvPr id="3" name="Content Placeholder 2"/>
          <p:cNvSpPr>
            <a:spLocks noGrp="1"/>
          </p:cNvSpPr>
          <p:nvPr>
            <p:ph idx="1"/>
          </p:nvPr>
        </p:nvSpPr>
        <p:spPr/>
        <p:txBody>
          <a:bodyPr/>
          <a:lstStyle/>
          <a:p>
            <a:r>
              <a:rPr lang="en-US" dirty="0" smtClean="0"/>
              <a:t>MRGO, combined with the </a:t>
            </a:r>
            <a:r>
              <a:rPr lang="en-US" dirty="0" err="1" smtClean="0"/>
              <a:t>Intercoastal</a:t>
            </a:r>
            <a:r>
              <a:rPr lang="en-US" dirty="0" smtClean="0"/>
              <a:t> Canal, created a high pressure funnel that pushed water into the city.</a:t>
            </a:r>
          </a:p>
          <a:p>
            <a:r>
              <a:rPr lang="en-US" dirty="0" smtClean="0"/>
              <a:t>MRGO's widening with time weakened the flood control levees.</a:t>
            </a:r>
          </a:p>
          <a:p>
            <a:r>
              <a:rPr lang="en-US" dirty="0" smtClean="0"/>
              <a:t> The combination lead the levees to fail.</a:t>
            </a:r>
          </a:p>
          <a:p>
            <a:r>
              <a:rPr lang="en-US" dirty="0" smtClean="0"/>
              <a:t>But is this really what happened at all?</a:t>
            </a:r>
            <a:endParaRPr lang="en-US" dirty="0"/>
          </a:p>
        </p:txBody>
      </p:sp>
      <p:sp>
        <p:nvSpPr>
          <p:cNvPr id="4" name="Slide Number Placeholder 3"/>
          <p:cNvSpPr>
            <a:spLocks noGrp="1"/>
          </p:cNvSpPr>
          <p:nvPr>
            <p:ph type="sldNum" sz="quarter" idx="12"/>
          </p:nvPr>
        </p:nvSpPr>
        <p:spPr/>
        <p:txBody>
          <a:bodyPr/>
          <a:lstStyle/>
          <a:p>
            <a:pPr>
              <a:defRPr/>
            </a:pPr>
            <a:fld id="{B474118F-178E-44C8-B9A1-C0AFFFCF757A}" type="slidenum">
              <a:rPr lang="en-US" smtClean="0"/>
              <a:pPr>
                <a:defRPr/>
              </a:pPr>
              <a:t>4</a:t>
            </a:fld>
            <a:endParaRPr lang="en-US"/>
          </a:p>
        </p:txBody>
      </p:sp>
    </p:spTree>
    <p:extLst>
      <p:ext uri="{BB962C8B-B14F-4D97-AF65-F5344CB8AC3E}">
        <p14:creationId xmlns:p14="http://schemas.microsoft.com/office/powerpoint/2010/main" val="287038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5041" name="Group 8"/>
          <p:cNvGrpSpPr>
            <a:grpSpLocks/>
          </p:cNvGrpSpPr>
          <p:nvPr/>
        </p:nvGrpSpPr>
        <p:grpSpPr bwMode="auto">
          <a:xfrm>
            <a:off x="1507814" y="0"/>
            <a:ext cx="7636187" cy="3369841"/>
            <a:chOff x="950" y="0"/>
            <a:chExt cx="4810" cy="2123"/>
          </a:xfrm>
        </p:grpSpPr>
        <p:pic>
          <p:nvPicPr>
            <p:cNvPr id="855046" name="Picture 4" descr="Katrina_ms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4" y="0"/>
              <a:ext cx="3216" cy="2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6" name="Text Box 6"/>
            <p:cNvSpPr txBox="1">
              <a:spLocks noChangeArrowheads="1"/>
            </p:cNvSpPr>
            <p:nvPr/>
          </p:nvSpPr>
          <p:spPr bwMode="auto">
            <a:xfrm>
              <a:off x="950" y="144"/>
              <a:ext cx="1452" cy="1222"/>
            </a:xfrm>
            <a:prstGeom prst="rect">
              <a:avLst/>
            </a:prstGeom>
            <a:noFill/>
            <a:ln w="9525">
              <a:noFill/>
              <a:miter lim="800000"/>
              <a:headEnd/>
              <a:tailEnd/>
            </a:ln>
            <a:effectLst/>
          </p:spPr>
          <p:txBody>
            <a:bodyPr wrap="none">
              <a:spAutoFit/>
            </a:bodyPr>
            <a:lstStyle/>
            <a:p>
              <a:pPr algn="ctr" eaLnBrk="0" hangingPunct="0">
                <a:defRPr/>
              </a:pPr>
              <a:r>
                <a:rPr lang="en-US" sz="2400" dirty="0">
                  <a:solidFill>
                    <a:srgbClr val="33CCCC"/>
                  </a:solidFill>
                  <a:effectLst>
                    <a:outerShdw blurRad="38100" dist="38100" dir="2700000" algn="tl">
                      <a:srgbClr val="000000"/>
                    </a:outerShdw>
                  </a:effectLst>
                </a:rPr>
                <a:t>Operational </a:t>
              </a:r>
            </a:p>
            <a:p>
              <a:pPr algn="ctr" eaLnBrk="0" hangingPunct="0">
                <a:defRPr/>
              </a:pPr>
              <a:r>
                <a:rPr lang="en-US" sz="2400" dirty="0">
                  <a:solidFill>
                    <a:srgbClr val="33CCCC"/>
                  </a:solidFill>
                  <a:effectLst>
                    <a:outerShdw blurRad="38100" dist="38100" dir="2700000" algn="tl">
                      <a:srgbClr val="000000"/>
                    </a:outerShdw>
                  </a:effectLst>
                </a:rPr>
                <a:t>NHC Katrina </a:t>
              </a:r>
            </a:p>
            <a:p>
              <a:pPr algn="ctr" eaLnBrk="0" hangingPunct="0">
                <a:defRPr/>
              </a:pPr>
              <a:r>
                <a:rPr lang="en-US" sz="2400" dirty="0">
                  <a:solidFill>
                    <a:srgbClr val="33CCCC"/>
                  </a:solidFill>
                  <a:effectLst>
                    <a:outerShdw blurRad="38100" dist="38100" dir="2700000" algn="tl">
                      <a:srgbClr val="000000"/>
                    </a:outerShdw>
                  </a:effectLst>
                </a:rPr>
                <a:t>SLOSH model</a:t>
              </a:r>
            </a:p>
            <a:p>
              <a:pPr algn="ctr" eaLnBrk="0" hangingPunct="0">
                <a:defRPr/>
              </a:pPr>
              <a:r>
                <a:rPr lang="en-US" sz="2400" dirty="0">
                  <a:solidFill>
                    <a:srgbClr val="33CCCC"/>
                  </a:solidFill>
                  <a:effectLst>
                    <a:outerShdw blurRad="38100" dist="38100" dir="2700000" algn="tl">
                      <a:srgbClr val="000000"/>
                    </a:outerShdw>
                  </a:effectLst>
                </a:rPr>
                <a:t>using </a:t>
              </a:r>
              <a:r>
                <a:rPr lang="en-US" sz="2400" dirty="0">
                  <a:solidFill>
                    <a:srgbClr val="FF3300"/>
                  </a:solidFill>
                  <a:effectLst>
                    <a:outerShdw blurRad="38100" dist="38100" dir="2700000" algn="tl">
                      <a:srgbClr val="000000"/>
                    </a:outerShdw>
                  </a:effectLst>
                </a:rPr>
                <a:t>outdated</a:t>
              </a:r>
              <a:r>
                <a:rPr lang="en-US" sz="2400" dirty="0">
                  <a:solidFill>
                    <a:srgbClr val="33CCCC"/>
                  </a:solidFill>
                  <a:effectLst>
                    <a:outerShdw blurRad="38100" dist="38100" dir="2700000" algn="tl">
                      <a:srgbClr val="000000"/>
                    </a:outerShdw>
                  </a:effectLst>
                </a:rPr>
                <a:t> </a:t>
              </a:r>
            </a:p>
            <a:p>
              <a:pPr algn="ctr" eaLnBrk="0" hangingPunct="0">
                <a:defRPr/>
              </a:pPr>
              <a:r>
                <a:rPr lang="en-US" sz="2400" dirty="0">
                  <a:solidFill>
                    <a:srgbClr val="33CCCC"/>
                  </a:solidFill>
                  <a:effectLst>
                    <a:outerShdw blurRad="38100" dist="38100" dir="2700000" algn="tl">
                      <a:srgbClr val="000000"/>
                    </a:outerShdw>
                  </a:effectLst>
                </a:rPr>
                <a:t>topography</a:t>
              </a:r>
            </a:p>
          </p:txBody>
        </p:sp>
      </p:grpSp>
      <p:grpSp>
        <p:nvGrpSpPr>
          <p:cNvPr id="3" name="Group 9"/>
          <p:cNvGrpSpPr>
            <a:grpSpLocks/>
          </p:cNvGrpSpPr>
          <p:nvPr/>
        </p:nvGrpSpPr>
        <p:grpSpPr bwMode="auto">
          <a:xfrm>
            <a:off x="0" y="3353098"/>
            <a:ext cx="7742070" cy="3368725"/>
            <a:chOff x="0" y="2112"/>
            <a:chExt cx="4877" cy="2122"/>
          </a:xfrm>
        </p:grpSpPr>
        <p:pic>
          <p:nvPicPr>
            <p:cNvPr id="855044" name="Picture 5" descr="Katrina_ms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112"/>
              <a:ext cx="3216" cy="2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7" name="Text Box 7"/>
            <p:cNvSpPr txBox="1">
              <a:spLocks noChangeArrowheads="1"/>
            </p:cNvSpPr>
            <p:nvPr/>
          </p:nvSpPr>
          <p:spPr bwMode="auto">
            <a:xfrm>
              <a:off x="3474" y="2880"/>
              <a:ext cx="1403" cy="989"/>
            </a:xfrm>
            <a:prstGeom prst="rect">
              <a:avLst/>
            </a:prstGeom>
            <a:noFill/>
            <a:ln w="9525">
              <a:noFill/>
              <a:miter lim="800000"/>
              <a:headEnd/>
              <a:tailEnd/>
            </a:ln>
            <a:effectLst/>
          </p:spPr>
          <p:txBody>
            <a:bodyPr wrap="none">
              <a:spAutoFit/>
            </a:bodyPr>
            <a:lstStyle/>
            <a:p>
              <a:pPr algn="ctr" eaLnBrk="0" hangingPunct="0">
                <a:defRPr/>
              </a:pPr>
              <a:r>
                <a:rPr lang="en-US" sz="2400" dirty="0">
                  <a:effectLst>
                    <a:outerShdw blurRad="38100" dist="38100" dir="2700000" algn="tl">
                      <a:srgbClr val="000000"/>
                    </a:outerShdw>
                  </a:effectLst>
                </a:rPr>
                <a:t>Katrina SLOSH</a:t>
              </a:r>
            </a:p>
            <a:p>
              <a:pPr algn="ctr" eaLnBrk="0" hangingPunct="0">
                <a:defRPr/>
              </a:pPr>
              <a:r>
                <a:rPr lang="en-US" sz="2400" dirty="0" err="1">
                  <a:effectLst>
                    <a:outerShdw blurRad="38100" dist="38100" dir="2700000" algn="tl">
                      <a:srgbClr val="000000"/>
                    </a:outerShdw>
                  </a:effectLst>
                </a:rPr>
                <a:t>hindcast</a:t>
              </a:r>
              <a:r>
                <a:rPr lang="en-US" sz="2400" dirty="0">
                  <a:effectLst>
                    <a:outerShdw blurRad="38100" dist="38100" dir="2700000" algn="tl">
                      <a:srgbClr val="000000"/>
                    </a:outerShdw>
                  </a:effectLst>
                </a:rPr>
                <a:t> using </a:t>
              </a:r>
            </a:p>
            <a:p>
              <a:pPr algn="ctr" eaLnBrk="0" hangingPunct="0">
                <a:defRPr/>
              </a:pPr>
              <a:r>
                <a:rPr lang="en-US" sz="2400" dirty="0">
                  <a:solidFill>
                    <a:schemeClr val="hlink"/>
                  </a:solidFill>
                  <a:effectLst>
                    <a:outerShdw blurRad="38100" dist="38100" dir="2700000" algn="tl">
                      <a:srgbClr val="000000"/>
                    </a:outerShdw>
                  </a:effectLst>
                </a:rPr>
                <a:t>accurate</a:t>
              </a:r>
            </a:p>
            <a:p>
              <a:pPr algn="ctr" eaLnBrk="0" hangingPunct="0">
                <a:defRPr/>
              </a:pPr>
              <a:r>
                <a:rPr lang="en-US" sz="2400" dirty="0">
                  <a:effectLst>
                    <a:outerShdw blurRad="38100" dist="38100" dir="2700000" algn="tl">
                      <a:srgbClr val="000000"/>
                    </a:outerShdw>
                  </a:effectLst>
                </a:rPr>
                <a:t>topography</a:t>
              </a:r>
            </a:p>
          </p:txBody>
        </p:sp>
      </p:grpSp>
      <p:sp>
        <p:nvSpPr>
          <p:cNvPr id="8" name="TextBox 7"/>
          <p:cNvSpPr txBox="1"/>
          <p:nvPr/>
        </p:nvSpPr>
        <p:spPr>
          <a:xfrm>
            <a:off x="7620614" y="1071563"/>
            <a:ext cx="1215070" cy="849750"/>
          </a:xfrm>
          <a:prstGeom prst="rect">
            <a:avLst/>
          </a:prstGeom>
          <a:noFill/>
        </p:spPr>
        <p:txBody>
          <a:bodyPr wrap="none" lIns="64291" tIns="32146" rIns="64291" bIns="32146">
            <a:spAutoFit/>
          </a:bodyPr>
          <a:lstStyle/>
          <a:p>
            <a:pPr algn="ctr" eaLnBrk="0" hangingPunct="0">
              <a:defRPr/>
            </a:pPr>
            <a:r>
              <a:rPr lang="en-US" sz="1700" dirty="0">
                <a:solidFill>
                  <a:srgbClr val="FF3399"/>
                </a:solidFill>
                <a:effectLst>
                  <a:outerShdw blurRad="38100" dist="38100" dir="2700000" algn="tl">
                    <a:srgbClr val="000000">
                      <a:alpha val="43137"/>
                    </a:srgbClr>
                  </a:outerShdw>
                </a:effectLst>
              </a:rPr>
              <a:t>The</a:t>
            </a:r>
          </a:p>
          <a:p>
            <a:pPr algn="ctr" eaLnBrk="0" hangingPunct="0">
              <a:defRPr/>
            </a:pPr>
            <a:r>
              <a:rPr lang="en-US" sz="1700" dirty="0">
                <a:solidFill>
                  <a:srgbClr val="FF3399"/>
                </a:solidFill>
                <a:effectLst>
                  <a:outerShdw blurRad="38100" dist="38100" dir="2700000" algn="tl">
                    <a:srgbClr val="000000">
                      <a:alpha val="43137"/>
                    </a:srgbClr>
                  </a:outerShdw>
                </a:effectLst>
              </a:rPr>
              <a:t>“Hurricane </a:t>
            </a:r>
          </a:p>
          <a:p>
            <a:pPr algn="ctr" eaLnBrk="0" hangingPunct="0">
              <a:defRPr/>
            </a:pPr>
            <a:r>
              <a:rPr lang="en-US" sz="1700" dirty="0">
                <a:solidFill>
                  <a:srgbClr val="FF3399"/>
                </a:solidFill>
                <a:effectLst>
                  <a:outerShdw blurRad="38100" dist="38100" dir="2700000" algn="tl">
                    <a:srgbClr val="000000">
                      <a:alpha val="43137"/>
                    </a:srgbClr>
                  </a:outerShdw>
                </a:effectLst>
              </a:rPr>
              <a:t>Highway”</a:t>
            </a:r>
          </a:p>
        </p:txBody>
      </p:sp>
    </p:spTree>
    <p:extLst>
      <p:ext uri="{BB962C8B-B14F-4D97-AF65-F5344CB8AC3E}">
        <p14:creationId xmlns:p14="http://schemas.microsoft.com/office/powerpoint/2010/main" val="28119493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8AE79AA-6B7C-4255-8EC1-3DCD6454A756}" type="slidenum">
              <a:rPr lang="en-US" smtClean="0"/>
              <a:pPr/>
              <a:t>6</a:t>
            </a:fld>
            <a:endParaRPr lang="en-US" smtClean="0"/>
          </a:p>
        </p:txBody>
      </p:sp>
      <p:sp>
        <p:nvSpPr>
          <p:cNvPr id="6147" name="Rectangle 2"/>
          <p:cNvSpPr>
            <a:spLocks noGrp="1" noChangeArrowheads="1"/>
          </p:cNvSpPr>
          <p:nvPr>
            <p:ph type="title"/>
          </p:nvPr>
        </p:nvSpPr>
        <p:spPr/>
        <p:txBody>
          <a:bodyPr/>
          <a:lstStyle/>
          <a:p>
            <a:pPr eaLnBrk="1" hangingPunct="1"/>
            <a:r>
              <a:rPr lang="en-US" smtClean="0"/>
              <a:t>The Litigation</a:t>
            </a:r>
          </a:p>
        </p:txBody>
      </p:sp>
      <p:sp>
        <p:nvSpPr>
          <p:cNvPr id="6148" name="Rectangle 3"/>
          <p:cNvSpPr>
            <a:spLocks noGrp="1" noChangeArrowheads="1"/>
          </p:cNvSpPr>
          <p:nvPr>
            <p:ph type="body" idx="1"/>
          </p:nvPr>
        </p:nvSpPr>
        <p:spPr/>
        <p:txBody>
          <a:bodyPr/>
          <a:lstStyle/>
          <a:p>
            <a:pPr eaLnBrk="1" hangingPunct="1"/>
            <a:r>
              <a:rPr lang="en-US" smtClean="0"/>
              <a:t>The Court recognizes that it must distinguish this case from the 17th St. Canal cases. It states its premise on P2.</a:t>
            </a:r>
          </a:p>
          <a:p>
            <a:pPr eaLnBrk="1" hangingPunct="1"/>
            <a:r>
              <a:rPr lang="en-US" smtClean="0"/>
              <a:t>Is this sustainable?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6A635F3-A924-45FF-ADBD-D15ABCECE299}" type="slidenum">
              <a:rPr lang="en-US" smtClean="0"/>
              <a:pPr/>
              <a:t>7</a:t>
            </a:fld>
            <a:endParaRPr lang="en-US" smtClean="0"/>
          </a:p>
        </p:txBody>
      </p:sp>
      <p:sp>
        <p:nvSpPr>
          <p:cNvPr id="7171" name="Rectangle 2"/>
          <p:cNvSpPr>
            <a:spLocks noGrp="1" noChangeArrowheads="1"/>
          </p:cNvSpPr>
          <p:nvPr>
            <p:ph type="title"/>
          </p:nvPr>
        </p:nvSpPr>
        <p:spPr/>
        <p:txBody>
          <a:bodyPr/>
          <a:lstStyle/>
          <a:p>
            <a:pPr eaLnBrk="1" hangingPunct="1"/>
            <a:r>
              <a:rPr lang="en-US" smtClean="0"/>
              <a:t>The Rationale</a:t>
            </a:r>
          </a:p>
        </p:txBody>
      </p:sp>
      <p:sp>
        <p:nvSpPr>
          <p:cNvPr id="7172" name="Rectangle 3"/>
          <p:cNvSpPr>
            <a:spLocks noGrp="1" noChangeArrowheads="1"/>
          </p:cNvSpPr>
          <p:nvPr>
            <p:ph type="body" idx="1"/>
          </p:nvPr>
        </p:nvSpPr>
        <p:spPr>
          <a:xfrm>
            <a:off x="0" y="2057400"/>
            <a:ext cx="8839200" cy="4648200"/>
          </a:xfrm>
        </p:spPr>
        <p:txBody>
          <a:bodyPr/>
          <a:lstStyle/>
          <a:p>
            <a:pPr eaLnBrk="1" hangingPunct="1">
              <a:lnSpc>
                <a:spcPct val="80000"/>
              </a:lnSpc>
            </a:pPr>
            <a:r>
              <a:rPr lang="en-US" sz="2400" smtClean="0"/>
              <a:t>.[T]he Government’s position ignores the fact that even the Supreme Court in Central Green opened the possibility of a segregation of damages–those for which the Government would be immune under § 702c and those for which immunity would not attach. Indeed, the Government even concurred with this reading at oral argument. ... For example, would the United States be immune for all damages if a Navy vessel lost control and broke through a levee where the sole cause of the failure of that levee was the Navy vessel’s negligence? Thus contrary to the Government’s contention that Central Green broadens the immunity provided by § 702c, in realty Central Green requires the Court to identify the cause of the damage rather than base a decision on the mere fact that a flood control project was involved. Central Green does not answer the question of what nexus to a flood control project is required for floodwaters to trigger immunity.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67948FD-9825-4223-9117-797F0B61EE8A}" type="slidenum">
              <a:rPr lang="en-US" smtClean="0"/>
              <a:pPr/>
              <a:t>8</a:t>
            </a:fld>
            <a:endParaRPr lang="en-US" smtClean="0"/>
          </a:p>
        </p:txBody>
      </p:sp>
      <p:sp>
        <p:nvSpPr>
          <p:cNvPr id="8195" name="Rectangle 2"/>
          <p:cNvSpPr>
            <a:spLocks noGrp="1" noChangeArrowheads="1"/>
          </p:cNvSpPr>
          <p:nvPr>
            <p:ph type="title"/>
          </p:nvPr>
        </p:nvSpPr>
        <p:spPr/>
        <p:txBody>
          <a:bodyPr/>
          <a:lstStyle/>
          <a:p>
            <a:pPr eaLnBrk="1" hangingPunct="1"/>
            <a:r>
              <a:rPr lang="en-US" smtClean="0"/>
              <a:t>Reading Central Green</a:t>
            </a:r>
          </a:p>
        </p:txBody>
      </p:sp>
      <p:sp>
        <p:nvSpPr>
          <p:cNvPr id="8196" name="Rectangle 3"/>
          <p:cNvSpPr>
            <a:spLocks noGrp="1" noChangeArrowheads="1"/>
          </p:cNvSpPr>
          <p:nvPr>
            <p:ph type="body" idx="1"/>
          </p:nvPr>
        </p:nvSpPr>
        <p:spPr/>
        <p:txBody>
          <a:bodyPr/>
          <a:lstStyle/>
          <a:p>
            <a:pPr eaLnBrk="1" hangingPunct="1">
              <a:lnSpc>
                <a:spcPct val="90000"/>
              </a:lnSpc>
            </a:pPr>
            <a:r>
              <a:rPr lang="en-US" sz="2800" smtClean="0"/>
              <a:t>"... in realty Central Green requires the Court to identify the cause of the damage rather than base a decision on the mere fact that a flood control project was involved.."</a:t>
            </a:r>
          </a:p>
          <a:p>
            <a:pPr eaLnBrk="1" hangingPunct="1">
              <a:lnSpc>
                <a:spcPct val="90000"/>
              </a:lnSpc>
            </a:pPr>
            <a:r>
              <a:rPr lang="en-US" sz="2800" smtClean="0"/>
              <a:t>Was that really the key holding in Central Green?</a:t>
            </a:r>
          </a:p>
          <a:p>
            <a:pPr lvl="1" eaLnBrk="1" hangingPunct="1">
              <a:lnSpc>
                <a:spcPct val="90000"/>
              </a:lnSpc>
            </a:pPr>
            <a:r>
              <a:rPr lang="en-US" sz="2800" smtClean="0"/>
              <a:t>Accordingly, in determining whether §702c immunity attaches, courts should consider the character of the waters that cause the relevant damage rather than the relation between that damage and a flood control project. (par 53)</a:t>
            </a:r>
          </a:p>
          <a:p>
            <a:pPr eaLnBrk="1" hangingPunct="1">
              <a:lnSpc>
                <a:spcPct val="90000"/>
              </a:lnSpc>
            </a:pPr>
            <a:r>
              <a:rPr lang="en-US" sz="2800" smtClean="0"/>
              <a:t>What caused the damage from the levee break?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347E661-9943-425C-B8DB-DF19F5B6897F}" type="slidenum">
              <a:rPr lang="en-US" smtClean="0"/>
              <a:pPr/>
              <a:t>9</a:t>
            </a:fld>
            <a:endParaRPr lang="en-US" smtClean="0"/>
          </a:p>
        </p:txBody>
      </p:sp>
      <p:sp>
        <p:nvSpPr>
          <p:cNvPr id="9219" name="Rectangle 2"/>
          <p:cNvSpPr>
            <a:spLocks noGrp="1" noChangeArrowheads="1"/>
          </p:cNvSpPr>
          <p:nvPr>
            <p:ph type="title"/>
          </p:nvPr>
        </p:nvSpPr>
        <p:spPr/>
        <p:txBody>
          <a:bodyPr/>
          <a:lstStyle/>
          <a:p>
            <a:pPr eaLnBrk="1" hangingPunct="1"/>
            <a:r>
              <a:rPr lang="en-US" smtClean="0"/>
              <a:t>MRGO</a:t>
            </a:r>
          </a:p>
        </p:txBody>
      </p:sp>
      <p:sp>
        <p:nvSpPr>
          <p:cNvPr id="9220" name="Rectangle 3"/>
          <p:cNvSpPr>
            <a:spLocks noGrp="1" noChangeArrowheads="1"/>
          </p:cNvSpPr>
          <p:nvPr>
            <p:ph type="body" idx="1"/>
          </p:nvPr>
        </p:nvSpPr>
        <p:spPr/>
        <p:txBody>
          <a:bodyPr/>
          <a:lstStyle/>
          <a:p>
            <a:pPr eaLnBrk="1" hangingPunct="1"/>
            <a:r>
              <a:rPr lang="en-US" sz="2800" smtClean="0"/>
              <a:t>The first 10 pages discuss the history of the MRGO and outline the construction of the levees between the MRGO and the city</a:t>
            </a:r>
          </a:p>
          <a:p>
            <a:pPr eaLnBrk="1" hangingPunct="1"/>
            <a:r>
              <a:rPr lang="en-US" sz="2800" smtClean="0"/>
              <a:t>Sec. 3, p10, begins the discussion of how MRGO increased the likelihood of a flood and what the Corps knew about this.</a:t>
            </a:r>
          </a:p>
          <a:p>
            <a:pPr lvl="1" eaLnBrk="1" hangingPunct="1"/>
            <a:r>
              <a:rPr lang="en-US" sz="2800" smtClean="0"/>
              <a:t>Remember, there is nothing objective in this opinion, the court only has information from the briefs of the parties, and only uses what it chooses.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TotalTime>
  <Words>1666</Words>
  <Application>Microsoft Office PowerPoint</Application>
  <PresentationFormat>On-screen Show (4:3)</PresentationFormat>
  <Paragraphs>114</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Blends</vt:lpstr>
      <vt:lpstr>In Re Katrina Canal Breaches Consolidated Litigation</vt:lpstr>
      <vt:lpstr>Background for MRGO</vt:lpstr>
      <vt:lpstr>Katrina</vt:lpstr>
      <vt:lpstr>Core Theory of the Case</vt:lpstr>
      <vt:lpstr>PowerPoint Presentation</vt:lpstr>
      <vt:lpstr>The Litigation</vt:lpstr>
      <vt:lpstr>The Rationale</vt:lpstr>
      <vt:lpstr>Reading Central Green</vt:lpstr>
      <vt:lpstr>MRGO</vt:lpstr>
      <vt:lpstr>What did the Corps Know?</vt:lpstr>
      <vt:lpstr>The Erosion of MRGO</vt:lpstr>
      <vt:lpstr>Armoring MRGO</vt:lpstr>
      <vt:lpstr>Is this a Discretionary Function?</vt:lpstr>
      <vt:lpstr>The Effect on the Flood Control Levee</vt:lpstr>
      <vt:lpstr>Causation</vt:lpstr>
      <vt:lpstr>The Navy Vessel Metaphor</vt:lpstr>
      <vt:lpstr>The Navy Vessel and Central Green</vt:lpstr>
      <vt:lpstr>FTCA and MRGO</vt:lpstr>
      <vt:lpstr>5th Circuit</vt:lpstr>
      <vt:lpstr>The Aftermath</vt:lpstr>
    </vt:vector>
  </TitlesOfParts>
  <Company>LSU 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Re Katrina Canal Breaches Consolidated Litigation</dc:title>
  <dc:creator>edward</dc:creator>
  <cp:lastModifiedBy>Edward P Richards</cp:lastModifiedBy>
  <cp:revision>46</cp:revision>
  <dcterms:created xsi:type="dcterms:W3CDTF">2010-11-22T20:40:41Z</dcterms:created>
  <dcterms:modified xsi:type="dcterms:W3CDTF">2012-04-19T14:31:31Z</dcterms:modified>
</cp:coreProperties>
</file>