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3"/>
  </p:notesMasterIdLst>
  <p:sldIdLst>
    <p:sldId id="282"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409" autoAdjust="0"/>
  </p:normalViewPr>
  <p:slideViewPr>
    <p:cSldViewPr>
      <p:cViewPr varScale="1">
        <p:scale>
          <a:sx n="45" d="100"/>
          <a:sy n="45" d="100"/>
        </p:scale>
        <p:origin x="-56" y="-1132"/>
      </p:cViewPr>
      <p:guideLst>
        <p:guide orient="horz" pos="2160"/>
        <p:guide pos="2880"/>
      </p:guideLst>
    </p:cSldViewPr>
  </p:slideViewPr>
  <p:outlineViewPr>
    <p:cViewPr>
      <p:scale>
        <a:sx n="33" d="100"/>
        <a:sy n="33" d="100"/>
      </p:scale>
      <p:origin x="0" y="93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78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41780C5-573F-45CC-9964-85BB088905B7}" type="slidenum">
              <a:rPr lang="en-US"/>
              <a:pPr>
                <a:defRPr/>
              </a:pPr>
              <a:t>‹#›</a:t>
            </a:fld>
            <a:endParaRPr lang="en-US"/>
          </a:p>
        </p:txBody>
      </p:sp>
    </p:spTree>
    <p:extLst>
      <p:ext uri="{BB962C8B-B14F-4D97-AF65-F5344CB8AC3E}">
        <p14:creationId xmlns:p14="http://schemas.microsoft.com/office/powerpoint/2010/main" val="4214058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0A726CE-5F03-42BE-B1AC-00B409DC7190}" type="slidenum">
              <a:rPr lang="en-US"/>
              <a:pPr>
                <a:defRPr/>
              </a:pPr>
              <a:t>‹#›</a:t>
            </a:fld>
            <a:endParaRPr lang="en-US"/>
          </a:p>
        </p:txBody>
      </p:sp>
    </p:spTree>
    <p:extLst>
      <p:ext uri="{BB962C8B-B14F-4D97-AF65-F5344CB8AC3E}">
        <p14:creationId xmlns:p14="http://schemas.microsoft.com/office/powerpoint/2010/main" val="213780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E6C630-821F-4FFE-96A4-7B0434BC0B94}" type="slidenum">
              <a:rPr lang="en-US"/>
              <a:pPr>
                <a:defRPr/>
              </a:pPr>
              <a:t>‹#›</a:t>
            </a:fld>
            <a:endParaRPr lang="en-US"/>
          </a:p>
        </p:txBody>
      </p:sp>
    </p:spTree>
    <p:extLst>
      <p:ext uri="{BB962C8B-B14F-4D97-AF65-F5344CB8AC3E}">
        <p14:creationId xmlns:p14="http://schemas.microsoft.com/office/powerpoint/2010/main" val="176025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9262222-1B6E-46AF-B29D-D4D2F4D4F07A}" type="slidenum">
              <a:rPr lang="en-US"/>
              <a:pPr>
                <a:defRPr/>
              </a:pPr>
              <a:t>‹#›</a:t>
            </a:fld>
            <a:endParaRPr lang="en-US"/>
          </a:p>
        </p:txBody>
      </p:sp>
    </p:spTree>
    <p:extLst>
      <p:ext uri="{BB962C8B-B14F-4D97-AF65-F5344CB8AC3E}">
        <p14:creationId xmlns:p14="http://schemas.microsoft.com/office/powerpoint/2010/main" val="191402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9B7E43-B6DE-4483-9512-07620D4A7F20}" type="slidenum">
              <a:rPr lang="en-US"/>
              <a:pPr>
                <a:defRPr/>
              </a:pPr>
              <a:t>‹#›</a:t>
            </a:fld>
            <a:endParaRPr lang="en-US"/>
          </a:p>
        </p:txBody>
      </p:sp>
    </p:spTree>
    <p:extLst>
      <p:ext uri="{BB962C8B-B14F-4D97-AF65-F5344CB8AC3E}">
        <p14:creationId xmlns:p14="http://schemas.microsoft.com/office/powerpoint/2010/main" val="148902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1FAFCC8-F549-45BB-98A7-759E2B2DB764}" type="slidenum">
              <a:rPr lang="en-US"/>
              <a:pPr>
                <a:defRPr/>
              </a:pPr>
              <a:t>‹#›</a:t>
            </a:fld>
            <a:endParaRPr lang="en-US"/>
          </a:p>
        </p:txBody>
      </p:sp>
    </p:spTree>
    <p:extLst>
      <p:ext uri="{BB962C8B-B14F-4D97-AF65-F5344CB8AC3E}">
        <p14:creationId xmlns:p14="http://schemas.microsoft.com/office/powerpoint/2010/main" val="154501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C7A8FCD-45EC-4FA6-B2AC-C579451DA978}" type="slidenum">
              <a:rPr lang="en-US"/>
              <a:pPr>
                <a:defRPr/>
              </a:pPr>
              <a:t>‹#›</a:t>
            </a:fld>
            <a:endParaRPr lang="en-US"/>
          </a:p>
        </p:txBody>
      </p:sp>
    </p:spTree>
    <p:extLst>
      <p:ext uri="{BB962C8B-B14F-4D97-AF65-F5344CB8AC3E}">
        <p14:creationId xmlns:p14="http://schemas.microsoft.com/office/powerpoint/2010/main" val="396540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38328D6-3851-4E25-A0ED-ABFE7D4B0B51}" type="slidenum">
              <a:rPr lang="en-US"/>
              <a:pPr>
                <a:defRPr/>
              </a:pPr>
              <a:t>‹#›</a:t>
            </a:fld>
            <a:endParaRPr lang="en-US"/>
          </a:p>
        </p:txBody>
      </p:sp>
    </p:spTree>
    <p:extLst>
      <p:ext uri="{BB962C8B-B14F-4D97-AF65-F5344CB8AC3E}">
        <p14:creationId xmlns:p14="http://schemas.microsoft.com/office/powerpoint/2010/main" val="255903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5352BFC-3C59-4CED-8F04-901157DCC96E}" type="slidenum">
              <a:rPr lang="en-US"/>
              <a:pPr>
                <a:defRPr/>
              </a:pPr>
              <a:t>‹#›</a:t>
            </a:fld>
            <a:endParaRPr lang="en-US"/>
          </a:p>
        </p:txBody>
      </p:sp>
    </p:spTree>
    <p:extLst>
      <p:ext uri="{BB962C8B-B14F-4D97-AF65-F5344CB8AC3E}">
        <p14:creationId xmlns:p14="http://schemas.microsoft.com/office/powerpoint/2010/main" val="326523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0D19985-8BE2-4059-A8A8-8B4A60B87C20}" type="slidenum">
              <a:rPr lang="en-US"/>
              <a:pPr>
                <a:defRPr/>
              </a:pPr>
              <a:t>‹#›</a:t>
            </a:fld>
            <a:endParaRPr lang="en-US"/>
          </a:p>
        </p:txBody>
      </p:sp>
    </p:spTree>
    <p:extLst>
      <p:ext uri="{BB962C8B-B14F-4D97-AF65-F5344CB8AC3E}">
        <p14:creationId xmlns:p14="http://schemas.microsoft.com/office/powerpoint/2010/main" val="401177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0303268-60AC-4525-B212-9D84A58BCB8E}" type="slidenum">
              <a:rPr lang="en-US"/>
              <a:pPr>
                <a:defRPr/>
              </a:pPr>
              <a:t>‹#›</a:t>
            </a:fld>
            <a:endParaRPr lang="en-US"/>
          </a:p>
        </p:txBody>
      </p:sp>
    </p:spTree>
    <p:extLst>
      <p:ext uri="{BB962C8B-B14F-4D97-AF65-F5344CB8AC3E}">
        <p14:creationId xmlns:p14="http://schemas.microsoft.com/office/powerpoint/2010/main" val="139447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013F753-CABD-4566-9727-9F1C12FB0679}" type="slidenum">
              <a:rPr lang="en-US"/>
              <a:pPr>
                <a:defRPr/>
              </a:pPr>
              <a:t>‹#›</a:t>
            </a:fld>
            <a:endParaRPr lang="en-US"/>
          </a:p>
        </p:txBody>
      </p:sp>
    </p:spTree>
    <p:extLst>
      <p:ext uri="{BB962C8B-B14F-4D97-AF65-F5344CB8AC3E}">
        <p14:creationId xmlns:p14="http://schemas.microsoft.com/office/powerpoint/2010/main" val="188363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0D12B0A8-7602-420E-8ADB-E9521E0ADD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biotech.law.lsu.edu/cases/searches/city_of_seattle_v_mccready.htm" TargetMode="External"/><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8</a:t>
            </a:r>
          </a:p>
        </p:txBody>
      </p:sp>
      <p:sp>
        <p:nvSpPr>
          <p:cNvPr id="3075" name="Rectangle 3"/>
          <p:cNvSpPr>
            <a:spLocks noGrp="1" noChangeArrowheads="1"/>
          </p:cNvSpPr>
          <p:nvPr>
            <p:ph type="subTitle" idx="1"/>
          </p:nvPr>
        </p:nvSpPr>
        <p:spPr>
          <a:xfrm>
            <a:off x="1295400" y="3810000"/>
            <a:ext cx="6400800" cy="1752600"/>
          </a:xfrm>
        </p:spPr>
        <p:txBody>
          <a:bodyPr/>
          <a:lstStyle/>
          <a:p>
            <a:pPr eaLnBrk="1" hangingPunct="1"/>
            <a:r>
              <a:rPr lang="en-US" dirty="0" smtClean="0"/>
              <a:t>Part 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AED956-3ABB-4DD9-9C7E-601BEC9CCE89}"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pt-BR" smtClean="0">
                <a:hlinkClick r:id="rId2"/>
              </a:rPr>
              <a:t>Camara v. Municipal Court, 387 U.S. 523 (1967)</a:t>
            </a:r>
            <a:endParaRPr lang="pt-BR" smtClean="0"/>
          </a:p>
        </p:txBody>
      </p:sp>
      <p:sp>
        <p:nvSpPr>
          <p:cNvPr id="12292" name="Rectangle 3"/>
          <p:cNvSpPr>
            <a:spLocks noGrp="1" noChangeArrowheads="1"/>
          </p:cNvSpPr>
          <p:nvPr>
            <p:ph type="body" idx="1"/>
          </p:nvPr>
        </p:nvSpPr>
        <p:spPr/>
        <p:txBody>
          <a:bodyPr/>
          <a:lstStyle/>
          <a:p>
            <a:pPr eaLnBrk="1" hangingPunct="1"/>
            <a:r>
              <a:rPr lang="en-US" smtClean="0"/>
              <a:t>Where did this happen?</a:t>
            </a:r>
          </a:p>
          <a:p>
            <a:pPr lvl="1" eaLnBrk="1" hangingPunct="1"/>
            <a:r>
              <a:rPr lang="en-US" smtClean="0"/>
              <a:t>San Francisco</a:t>
            </a:r>
          </a:p>
          <a:p>
            <a:pPr eaLnBrk="1" hangingPunct="1"/>
            <a:r>
              <a:rPr lang="en-US" smtClean="0"/>
              <a:t>What violations were the housing inspectors looking for?</a:t>
            </a:r>
          </a:p>
          <a:p>
            <a:pPr lvl="1" eaLnBrk="1" hangingPunct="1"/>
            <a:r>
              <a:rPr lang="en-US" smtClean="0"/>
              <a:t>Violation of the occupancy permit</a:t>
            </a:r>
          </a:p>
          <a:p>
            <a:pPr eaLnBrk="1" hangingPunct="1"/>
            <a:r>
              <a:rPr lang="en-US" smtClean="0"/>
              <a:t>What crime was defendant charged with?</a:t>
            </a:r>
          </a:p>
          <a:p>
            <a:pPr lvl="1" eaLnBrk="1" hangingPunct="1"/>
            <a:r>
              <a:rPr lang="en-US" smtClean="0"/>
              <a:t>Not allowing the inspection</a:t>
            </a:r>
          </a:p>
        </p:txBody>
      </p:sp>
    </p:spTree>
  </p:cSld>
  <p:clrMapOvr>
    <a:masterClrMapping/>
  </p:clrMapOvr>
  <p:transition advTm="320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965F1B-BE84-422F-BD13-5E2E6383BE5A}"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The Municipal Ordinance</a:t>
            </a:r>
          </a:p>
        </p:txBody>
      </p:sp>
      <p:sp>
        <p:nvSpPr>
          <p:cNvPr id="13316"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B11A013-9F35-4445-B040-5248FD4208CD}"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The Writ of Prohibition</a:t>
            </a:r>
          </a:p>
        </p:txBody>
      </p:sp>
      <p:sp>
        <p:nvSpPr>
          <p:cNvPr id="14340"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12F8F3-CDEA-44CA-A887-9ED3EE4030BF}"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Why is the Intent of the Search Critical?</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(Camara)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A33A6F7-4FDE-4C99-87DF-75F3D5838621}"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Criminal Law Nexus</a:t>
            </a:r>
          </a:p>
        </p:txBody>
      </p:sp>
      <p:sp>
        <p:nvSpPr>
          <p:cNvPr id="1536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What else is going on at the court and in country in the late 1960s?</a:t>
            </a:r>
          </a:p>
          <a:p>
            <a:pPr eaLnBrk="1" hangingPunct="1">
              <a:lnSpc>
                <a:spcPct val="90000"/>
              </a:lnSpc>
              <a:defRPr/>
            </a:pPr>
            <a:r>
              <a:rPr lang="en-US" dirty="0" smtClean="0"/>
              <a:t>Can administrative violations lead to criminal prosecution?</a:t>
            </a:r>
          </a:p>
          <a:p>
            <a:pPr lvl="1" eaLnBrk="1" hangingPunct="1">
              <a:lnSpc>
                <a:spcPct val="90000"/>
              </a:lnSpc>
              <a:defRPr/>
            </a:pPr>
            <a:r>
              <a:rPr lang="en-US" dirty="0" smtClean="0"/>
              <a:t>What bind does this put a property owner in who wants to challenge the authority of the inspector?</a:t>
            </a:r>
          </a:p>
          <a:p>
            <a:pPr lvl="1" eaLnBrk="1" hangingPunct="1">
              <a:lnSpc>
                <a:spcPct val="90000"/>
              </a:lnSpc>
              <a:defRPr/>
            </a:pPr>
            <a:r>
              <a:rPr lang="en-US" dirty="0" smtClean="0"/>
              <a:t>How does the Camara court think this changes the Frank balancing factors?</a:t>
            </a:r>
          </a:p>
          <a:p>
            <a:pPr eaLnBrk="1" hangingPunct="1">
              <a:lnSpc>
                <a:spcPct val="90000"/>
              </a:lnSpc>
              <a:defRPr/>
            </a:pPr>
            <a:r>
              <a:rPr lang="en-US" dirty="0" smtClean="0"/>
              <a:t>Could administrative searches be abused?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D340B7-EBCE-4E37-83B8-B15FF8E47D45}"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hlinkClick r:id="rId2"/>
              </a:rPr>
              <a:t>Does a Warrant Requirement Mean No Searches Without a Warrant?</a:t>
            </a:r>
            <a:endParaRPr lang="en-US" smtClean="0"/>
          </a:p>
        </p:txBody>
      </p:sp>
      <p:sp>
        <p:nvSpPr>
          <p:cNvPr id="17412" name="Rectangle 3"/>
          <p:cNvSpPr>
            <a:spLocks noGrp="1" noChangeArrowheads="1"/>
          </p:cNvSpPr>
          <p:nvPr>
            <p:ph type="body" idx="1"/>
          </p:nvPr>
        </p:nvSpPr>
        <p:spPr/>
        <p:txBody>
          <a:bodyPr/>
          <a:lstStyle/>
          <a:p>
            <a:pPr eaLnBrk="1" hangingPunct="1"/>
            <a:r>
              <a:rPr lang="en-US" sz="280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smtClean="0"/>
              <a:t>whether the burden of obtaining a warrant is likely to frustrate the governmental purpose behind the search</a:t>
            </a:r>
            <a:r>
              <a:rPr lang="en-US" sz="2800" smtClean="0"/>
              <a:t>. (Camara)</a:t>
            </a:r>
          </a:p>
          <a:p>
            <a:pPr eaLnBrk="1" hangingPunct="1"/>
            <a:r>
              <a:rPr lang="en-US" sz="2800" smtClean="0"/>
              <a:t>A precedent for </a:t>
            </a:r>
            <a:r>
              <a:rPr lang="en-US" sz="2800" i="1" smtClean="0"/>
              <a:t>Matthews</a:t>
            </a:r>
            <a:r>
              <a:rPr lang="en-US" sz="280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5435006-E027-4ED9-BA71-AFF1A14292A4}"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Standards for </a:t>
            </a:r>
            <a:r>
              <a:rPr lang="en-US" smtClean="0">
                <a:hlinkClick r:id="rId2"/>
              </a:rPr>
              <a:t>Criminal Probable Cause</a:t>
            </a:r>
            <a:endParaRPr lang="en-US" smtClean="0"/>
          </a:p>
        </p:txBody>
      </p:sp>
      <p:sp>
        <p:nvSpPr>
          <p:cNvPr id="18436"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BC791A-DC1E-48D3-BF0A-D779F3EA3012}"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hlinkClick r:id="rId2"/>
              </a:rPr>
              <a:t>Government Interest in Public Health Searches</a:t>
            </a:r>
            <a:endParaRPr lang="en-US" smtClean="0"/>
          </a:p>
        </p:txBody>
      </p:sp>
      <p:sp>
        <p:nvSpPr>
          <p:cNvPr id="19460"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7B54B0-AE77-4B02-ACE2-A1278BCCD6B3}"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General Versus Specific Probable Cause</a:t>
            </a:r>
          </a:p>
        </p:txBody>
      </p:sp>
      <p:sp>
        <p:nvSpPr>
          <p:cNvPr id="20484" name="Rectangle 3"/>
          <p:cNvSpPr>
            <a:spLocks noGrp="1" noChangeArrowheads="1"/>
          </p:cNvSpPr>
          <p:nvPr>
            <p:ph type="body" idx="1"/>
          </p:nvPr>
        </p:nvSpPr>
        <p:spPr/>
        <p:txBody>
          <a:bodyPr/>
          <a:lstStyle/>
          <a:p>
            <a:pPr eaLnBrk="1" hangingPunct="1">
              <a:lnSpc>
                <a:spcPct val="80000"/>
              </a:lnSpc>
            </a:pPr>
            <a:r>
              <a:rPr lang="en-US"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smtClean="0"/>
              <a:t>It is here that the probable cause debate is focused, for the agency's decision to conduct an area inspection is unavoidably based on its appraisal of conditions in the area as a whole, </a:t>
            </a:r>
            <a:r>
              <a:rPr lang="en-US" smtClean="0">
                <a:hlinkClick r:id="rId2"/>
              </a:rPr>
              <a:t>not on its knowledge of conditions in each particular building. </a:t>
            </a: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FC15A9-0F70-4292-92FD-556168C36D0F}"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hlinkClick r:id="rId2"/>
              </a:rPr>
              <a:t>Factors Supporting General Probable Cause</a:t>
            </a:r>
            <a:endParaRPr lang="en-US" smtClean="0"/>
          </a:p>
        </p:txBody>
      </p:sp>
      <p:sp>
        <p:nvSpPr>
          <p:cNvPr id="21508"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t>Administrative Searches</a:t>
            </a:r>
          </a:p>
        </p:txBody>
      </p:sp>
      <p:sp>
        <p:nvSpPr>
          <p:cNvPr id="4099" name="Rectangle 3"/>
          <p:cNvSpPr>
            <a:spLocks noGrp="1" noChangeArrowheads="1"/>
          </p:cNvSpPr>
          <p:nvPr>
            <p:ph type="subTitle" idx="1"/>
          </p:nvPr>
        </p:nvSpPr>
        <p:spPr/>
        <p:txBody>
          <a:bodyPr/>
          <a:lstStyle/>
          <a:p>
            <a:pPr eaLnBrk="1" hangingPunct="1"/>
            <a:r>
              <a:rPr lang="en-US" sz="3600" smtClean="0"/>
              <a:t>From Frank to the Patriot Act</a:t>
            </a:r>
          </a:p>
          <a:p>
            <a:pPr eaLnBrk="1" hangingPunct="1"/>
            <a:r>
              <a:rPr lang="en-US" sz="2800" smtClean="0">
                <a:hlinkClick r:id="rId2"/>
              </a:rPr>
              <a:t>More Information on Administrative Searches</a:t>
            </a:r>
            <a:endParaRPr lang="en-US" sz="2800" smtClean="0"/>
          </a:p>
        </p:txBody>
      </p:sp>
    </p:spTree>
  </p:cSld>
  <p:clrMapOvr>
    <a:masterClrMapping/>
  </p:clrMapOvr>
  <p:transition advTm="109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4D8EB6-FD6F-4815-88B1-4B280685AF9D}"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hlinkClick r:id="rId2"/>
              </a:rPr>
              <a:t>The Frank Consensus</a:t>
            </a:r>
            <a:endParaRPr lang="en-US" smtClean="0"/>
          </a:p>
        </p:txBody>
      </p:sp>
      <p:sp>
        <p:nvSpPr>
          <p:cNvPr id="22532"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E1FC4E1-7D7A-4226-939E-495758667433}" type="slidenum">
              <a:rPr lang="en-US" smtClean="0"/>
              <a:pPr/>
              <a:t>21</a:t>
            </a:fld>
            <a:endParaRPr lang="en-US" smtClean="0"/>
          </a:p>
        </p:txBody>
      </p:sp>
      <p:sp>
        <p:nvSpPr>
          <p:cNvPr id="23555" name="Rectangle 2"/>
          <p:cNvSpPr>
            <a:spLocks noGrp="1" noChangeArrowheads="1"/>
          </p:cNvSpPr>
          <p:nvPr>
            <p:ph type="title"/>
          </p:nvPr>
        </p:nvSpPr>
        <p:spPr/>
        <p:txBody>
          <a:bodyPr/>
          <a:lstStyle/>
          <a:p>
            <a:pPr eaLnBrk="1" hangingPunct="1"/>
            <a:r>
              <a:rPr lang="en-US" smtClean="0"/>
              <a:t>Prevention v. Punishment</a:t>
            </a:r>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04517BE-4B06-4DC0-A081-455C75C57D61}"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hlinkClick r:id="rId2"/>
              </a:rPr>
              <a:t>Standards for an Area Warrant</a:t>
            </a:r>
            <a:endParaRPr lang="en-US" smtClean="0"/>
          </a:p>
        </p:txBody>
      </p:sp>
      <p:sp>
        <p:nvSpPr>
          <p:cNvPr id="24580"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52ED63-1991-421A-8140-91D5821EC1AB}"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mtClean="0">
                <a:hlinkClick r:id="rId2"/>
              </a:rPr>
              <a:t>Emergency Exceptions</a:t>
            </a:r>
            <a:endParaRPr lang="en-US" smtClean="0"/>
          </a:p>
        </p:txBody>
      </p:sp>
      <p:sp>
        <p:nvSpPr>
          <p:cNvPr id="25604"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1ADF762-AC5E-4D74-8102-3F084373E565}"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hlinkClick r:id="rId2"/>
              </a:rPr>
              <a:t>See v. Seattle, 387 U.S. 541 (1967) </a:t>
            </a:r>
            <a:endParaRPr lang="en-US" smtClean="0"/>
          </a:p>
        </p:txBody>
      </p:sp>
      <p:sp>
        <p:nvSpPr>
          <p:cNvPr id="26628"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08C1CA-8092-4A1F-8AEE-DD77C119A00F}" type="slidenum">
              <a:rPr lang="en-US" smtClean="0"/>
              <a:pPr/>
              <a:t>25</a:t>
            </a:fld>
            <a:endParaRPr lang="en-US" smtClean="0"/>
          </a:p>
        </p:txBody>
      </p:sp>
      <p:sp>
        <p:nvSpPr>
          <p:cNvPr id="27651" name="Rectangle 2"/>
          <p:cNvSpPr>
            <a:spLocks noGrp="1" noChangeArrowheads="1"/>
          </p:cNvSpPr>
          <p:nvPr>
            <p:ph type="title"/>
          </p:nvPr>
        </p:nvSpPr>
        <p:spPr/>
        <p:txBody>
          <a:bodyPr/>
          <a:lstStyle/>
          <a:p>
            <a:pPr eaLnBrk="1" hangingPunct="1"/>
            <a:r>
              <a:rPr lang="en-US" smtClean="0"/>
              <a:t>Key Question</a:t>
            </a:r>
          </a:p>
        </p:txBody>
      </p:sp>
      <p:sp>
        <p:nvSpPr>
          <p:cNvPr id="27652"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D742BB-8B13-4761-81CD-B048547DBCF9}" type="slidenum">
              <a:rPr lang="en-US" smtClean="0"/>
              <a:pPr/>
              <a:t>26</a:t>
            </a:fld>
            <a:endParaRPr lang="en-US" smtClean="0"/>
          </a:p>
        </p:txBody>
      </p:sp>
      <p:sp>
        <p:nvSpPr>
          <p:cNvPr id="28675" name="Rectangle 2"/>
          <p:cNvSpPr>
            <a:spLocks noGrp="1" noChangeArrowheads="1"/>
          </p:cNvSpPr>
          <p:nvPr>
            <p:ph type="title"/>
          </p:nvPr>
        </p:nvSpPr>
        <p:spPr/>
        <p:txBody>
          <a:bodyPr/>
          <a:lstStyle/>
          <a:p>
            <a:pPr eaLnBrk="1" hangingPunct="1"/>
            <a:r>
              <a:rPr lang="en-US" smtClean="0"/>
              <a:t>Further Gloss on Area Warrant</a:t>
            </a:r>
          </a:p>
        </p:txBody>
      </p:sp>
      <p:sp>
        <p:nvSpPr>
          <p:cNvPr id="28676"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4C792B-B1CF-405D-979F-0B709680B9EF}" type="slidenum">
              <a:rPr lang="en-US" smtClean="0"/>
              <a:pPr/>
              <a:t>27</a:t>
            </a:fld>
            <a:endParaRPr lang="en-US" smtClean="0"/>
          </a:p>
        </p:txBody>
      </p:sp>
      <p:sp>
        <p:nvSpPr>
          <p:cNvPr id="29699" name="Rectangle 2"/>
          <p:cNvSpPr>
            <a:spLocks noGrp="1" noChangeArrowheads="1"/>
          </p:cNvSpPr>
          <p:nvPr>
            <p:ph type="title"/>
          </p:nvPr>
        </p:nvSpPr>
        <p:spPr/>
        <p:txBody>
          <a:bodyPr/>
          <a:lstStyle/>
          <a:p>
            <a:pPr eaLnBrk="1" hangingPunct="1"/>
            <a:r>
              <a:rPr lang="en-US" smtClean="0">
                <a:hlinkClick r:id="rId2"/>
              </a:rPr>
              <a:t>The Dissent</a:t>
            </a:r>
            <a:endParaRPr lang="en-US" smtClean="0"/>
          </a:p>
        </p:txBody>
      </p:sp>
      <p:sp>
        <p:nvSpPr>
          <p:cNvPr id="29700" name="Rectangle 3"/>
          <p:cNvSpPr>
            <a:spLocks noGrp="1" noChangeArrowheads="1"/>
          </p:cNvSpPr>
          <p:nvPr>
            <p:ph type="body" idx="1"/>
          </p:nvPr>
        </p:nvSpPr>
        <p:spPr/>
        <p:txBody>
          <a:bodyPr/>
          <a:lstStyle/>
          <a:p>
            <a:pPr eaLnBrk="1" hangingPunct="1"/>
            <a:r>
              <a:rPr lang="en-US" smtClean="0"/>
              <a:t>Today the Court renders this municipal experience, which dates back to Colonial days, for naught by overruling Frank v. Maryland and by striking down hundreds of city ordinances throughout the country and jeopardizing thereby the health, welfare, and safety of literally millions of people.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0BBB3D8-7D59-4313-91E6-F1C33BAA44D4}" type="slidenum">
              <a:rPr lang="en-US" smtClean="0"/>
              <a:pPr/>
              <a:t>28</a:t>
            </a:fld>
            <a:endParaRPr lang="en-US" smtClean="0"/>
          </a:p>
        </p:txBody>
      </p:sp>
      <p:sp>
        <p:nvSpPr>
          <p:cNvPr id="30723" name="Rectangle 2"/>
          <p:cNvSpPr>
            <a:spLocks noGrp="1" noChangeArrowheads="1"/>
          </p:cNvSpPr>
          <p:nvPr>
            <p:ph type="title"/>
          </p:nvPr>
        </p:nvSpPr>
        <p:spPr/>
        <p:txBody>
          <a:bodyPr/>
          <a:lstStyle/>
          <a:p>
            <a:pPr eaLnBrk="1" hangingPunct="1"/>
            <a:r>
              <a:rPr lang="en-US" smtClean="0"/>
              <a:t>Predicted Impact</a:t>
            </a:r>
          </a:p>
        </p:txBody>
      </p:sp>
      <p:sp>
        <p:nvSpPr>
          <p:cNvPr id="30724"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DCFA3-253D-479D-B7DB-F8F3D59E6F99}" type="slidenum">
              <a:rPr lang="en-US" smtClean="0"/>
              <a:pPr/>
              <a:t>29</a:t>
            </a:fld>
            <a:endParaRPr lang="en-US" smtClean="0"/>
          </a:p>
        </p:txBody>
      </p:sp>
      <p:sp>
        <p:nvSpPr>
          <p:cNvPr id="31747" name="Rectangle 2"/>
          <p:cNvSpPr>
            <a:spLocks noGrp="1" noChangeArrowheads="1"/>
          </p:cNvSpPr>
          <p:nvPr>
            <p:ph type="title"/>
          </p:nvPr>
        </p:nvSpPr>
        <p:spPr/>
        <p:txBody>
          <a:bodyPr/>
          <a:lstStyle/>
          <a:p>
            <a:pPr eaLnBrk="1" hangingPunct="1"/>
            <a:r>
              <a:rPr lang="en-US" smtClean="0"/>
              <a:t>Practical Considerations</a:t>
            </a:r>
          </a:p>
        </p:txBody>
      </p:sp>
      <p:sp>
        <p:nvSpPr>
          <p:cNvPr id="31748" name="Rectangle 3"/>
          <p:cNvSpPr>
            <a:spLocks noGrp="1" noChangeArrowheads="1"/>
          </p:cNvSpPr>
          <p:nvPr>
            <p:ph type="body" idx="1"/>
          </p:nvPr>
        </p:nvSpPr>
        <p:spPr/>
        <p:txBody>
          <a:bodyPr/>
          <a:lstStyle/>
          <a:p>
            <a:pPr eaLnBrk="1" hangingPunct="1"/>
            <a:r>
              <a:rPr lang="en-US" smtClean="0"/>
              <a:t>When does the Court say is the time to get an area warrant?</a:t>
            </a:r>
          </a:p>
          <a:p>
            <a:pPr eaLnBrk="1" hangingPunct="1"/>
            <a:r>
              <a:rPr lang="en-US" smtClean="0"/>
              <a:t>Why would this be burdensome to the agency?</a:t>
            </a:r>
          </a:p>
          <a:p>
            <a:pPr eaLnBrk="1" hangingPunct="1"/>
            <a:r>
              <a:rPr lang="en-US" smtClean="0"/>
              <a:t>What would you suggest as an alternative?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2784377-8D5B-448F-B3D4-E205294CE040}"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Where do we learn about searches?</a:t>
            </a:r>
          </a:p>
        </p:txBody>
      </p:sp>
      <p:sp>
        <p:nvSpPr>
          <p:cNvPr id="5124" name="Rectangle 3"/>
          <p:cNvSpPr>
            <a:spLocks noGrp="1" noChangeArrowheads="1"/>
          </p:cNvSpPr>
          <p:nvPr>
            <p:ph type="body" idx="1"/>
          </p:nvPr>
        </p:nvSpPr>
        <p:spPr/>
        <p:txBody>
          <a:bodyPr/>
          <a:lstStyle/>
          <a:p>
            <a:pPr eaLnBrk="1" hangingPunct="1">
              <a:lnSpc>
                <a:spcPct val="90000"/>
              </a:lnSpc>
            </a:pPr>
            <a:r>
              <a:rPr lang="en-US" smtClean="0"/>
              <a:t>Most laypersons, and many lawyer's perceptions of search law are created by the popular media</a:t>
            </a:r>
          </a:p>
          <a:p>
            <a:pPr lvl="1" eaLnBrk="1" hangingPunct="1">
              <a:lnSpc>
                <a:spcPct val="90000"/>
              </a:lnSpc>
            </a:pPr>
            <a:r>
              <a:rPr lang="en-US" smtClean="0"/>
              <a:t>Every police show has a recurring plot line about the evidence obtained with the questionable warrant or without a warrant</a:t>
            </a:r>
          </a:p>
          <a:p>
            <a:pPr lvl="1" eaLnBrk="1" hangingPunct="1">
              <a:lnSpc>
                <a:spcPct val="90000"/>
              </a:lnSpc>
            </a:pPr>
            <a:r>
              <a:rPr lang="en-US" smtClean="0"/>
              <a:t>Every courtroom drama has its fights over the exclusion of improperly obtained evidence</a:t>
            </a:r>
          </a:p>
          <a:p>
            <a:pPr eaLnBrk="1" hangingPunct="1">
              <a:lnSpc>
                <a:spcPct val="90000"/>
              </a:lnSpc>
            </a:pPr>
            <a:r>
              <a:rPr lang="en-US" smtClean="0"/>
              <a:t>These are criminal law searches, but they are all that most people know about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9FCF76D-1928-4C61-84FC-04C2928A6261}" type="slidenum">
              <a:rPr lang="en-US" smtClean="0"/>
              <a:pPr/>
              <a:t>30</a:t>
            </a:fld>
            <a:endParaRPr lang="en-US" smtClean="0"/>
          </a:p>
        </p:txBody>
      </p:sp>
      <p:sp>
        <p:nvSpPr>
          <p:cNvPr id="32771" name="Rectangle 2"/>
          <p:cNvSpPr>
            <a:spLocks noGrp="1" noChangeArrowheads="1"/>
          </p:cNvSpPr>
          <p:nvPr>
            <p:ph type="title"/>
          </p:nvPr>
        </p:nvSpPr>
        <p:spPr/>
        <p:txBody>
          <a:bodyPr/>
          <a:lstStyle/>
          <a:p>
            <a:pPr eaLnBrk="1" hangingPunct="1"/>
            <a:r>
              <a:rPr lang="en-US" smtClean="0"/>
              <a:t>State Law Limitations</a:t>
            </a:r>
          </a:p>
        </p:txBody>
      </p:sp>
      <p:sp>
        <p:nvSpPr>
          <p:cNvPr id="32772" name="Rectangle 3"/>
          <p:cNvSpPr>
            <a:spLocks noGrp="1" noChangeArrowheads="1"/>
          </p:cNvSpPr>
          <p:nvPr>
            <p:ph type="body" idx="1"/>
          </p:nvPr>
        </p:nvSpPr>
        <p:spPr/>
        <p:txBody>
          <a:bodyPr/>
          <a:lstStyle/>
          <a:p>
            <a:pPr eaLnBrk="1" hangingPunct="1"/>
            <a:r>
              <a:rPr lang="en-US" i="1" smtClean="0"/>
              <a:t>See</a:t>
            </a:r>
            <a:r>
              <a:rPr lang="en-US" smtClean="0"/>
              <a:t> and </a:t>
            </a:r>
            <a:r>
              <a:rPr lang="en-US" i="1" smtClean="0"/>
              <a:t>Camara</a:t>
            </a:r>
            <a:r>
              <a:rPr lang="en-US" smtClean="0"/>
              <a:t> only deal with the US Constitutional Issues</a:t>
            </a:r>
          </a:p>
          <a:p>
            <a:pPr eaLnBrk="1" hangingPunct="1"/>
            <a:r>
              <a:rPr lang="en-US" smtClean="0">
                <a:hlinkClick r:id="rId2"/>
              </a:rPr>
              <a:t>Some state constitutions  have greater protections and the legislatures can enact greater protections</a:t>
            </a:r>
            <a:endParaRPr lang="en-US" smtClean="0"/>
          </a:p>
          <a:p>
            <a:pPr eaLnBrk="1" hangingPunct="1"/>
            <a:r>
              <a:rPr lang="en-US" smtClean="0"/>
              <a:t> </a:t>
            </a:r>
            <a:r>
              <a:rPr lang="en-US" smtClean="0">
                <a:hlinkClick r:id="rId3"/>
              </a:rPr>
              <a:t>City of Seattle v. McCready, 123 Wash. 2d 260, 868 P.2d 134 (Wa. 1994)</a:t>
            </a:r>
            <a:endParaRPr lang="en-US" smtClean="0"/>
          </a:p>
          <a:p>
            <a:pPr lvl="1" eaLnBrk="1" hangingPunct="1"/>
            <a:r>
              <a:rPr lang="en-US" smtClean="0"/>
              <a:t>Rejects general area warrants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8EF5B-31BA-4986-B2FE-F75A83D315F0}"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i="1" smtClean="0"/>
              <a:t>Marshall v. Barlow's</a:t>
            </a:r>
            <a:r>
              <a:rPr lang="en-US" smtClean="0"/>
              <a:t>, 98 S. Ct. 1816, 436 U.S. 307 (1978)</a:t>
            </a:r>
          </a:p>
        </p:txBody>
      </p:sp>
      <p:sp>
        <p:nvSpPr>
          <p:cNvPr id="33796" name="Rectangle 3"/>
          <p:cNvSpPr>
            <a:spLocks noGrp="1" noChangeArrowheads="1"/>
          </p:cNvSpPr>
          <p:nvPr>
            <p:ph type="body" idx="1"/>
          </p:nvPr>
        </p:nvSpPr>
        <p:spPr/>
        <p:txBody>
          <a:bodyPr/>
          <a:lstStyle/>
          <a:p>
            <a:pPr eaLnBrk="1" hangingPunct="1">
              <a:lnSpc>
                <a:spcPct val="80000"/>
              </a:lnSpc>
            </a:pPr>
            <a:r>
              <a:rPr lang="en-US" sz="2800" smtClean="0"/>
              <a:t>OSHA conducts searches of OSHA regulated businesses to assure compliance with worker health and safety laws</a:t>
            </a:r>
          </a:p>
          <a:p>
            <a:pPr eaLnBrk="1" hangingPunct="1">
              <a:lnSpc>
                <a:spcPct val="80000"/>
              </a:lnSpc>
            </a:pPr>
            <a:r>
              <a:rPr lang="en-US" sz="2800" smtClean="0"/>
              <a:t>Employer refused entry to an OSHA inspector who did not have a warrant to inspect the business</a:t>
            </a:r>
          </a:p>
          <a:p>
            <a:pPr eaLnBrk="1" hangingPunct="1">
              <a:lnSpc>
                <a:spcPct val="80000"/>
              </a:lnSpc>
            </a:pPr>
            <a:r>
              <a:rPr lang="en-US" sz="2800" smtClean="0"/>
              <a:t>United States Supreme Court found that merely being subject to Interstate Commerce Clause regulation does not make a business pervasively regulated</a:t>
            </a:r>
          </a:p>
          <a:p>
            <a:pPr eaLnBrk="1" hangingPunct="1">
              <a:lnSpc>
                <a:spcPct val="80000"/>
              </a:lnSpc>
            </a:pPr>
            <a:r>
              <a:rPr lang="en-US" sz="2800" smtClean="0"/>
              <a:t>OSHA inspector must get an area warrant if refused entry.</a:t>
            </a:r>
          </a:p>
          <a:p>
            <a:pPr lvl="1" eaLnBrk="1" hangingPunct="1">
              <a:lnSpc>
                <a:spcPct val="80000"/>
              </a:lnSpc>
            </a:pPr>
            <a:r>
              <a:rPr lang="en-US" sz="2800" smtClean="0"/>
              <a:t>No probable cause is necessary</a:t>
            </a:r>
          </a:p>
          <a:p>
            <a:pPr lvl="1" eaLnBrk="1" hangingPunct="1">
              <a:lnSpc>
                <a:spcPct val="80000"/>
              </a:lnSpc>
            </a:pPr>
            <a:r>
              <a:rPr lang="en-US" sz="2800" smtClean="0"/>
              <a:t>Congress could probably give OSHA the authority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6588D60-722F-47F8-BAE5-043EA73C2D39}"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What is the norm for searches?</a:t>
            </a:r>
          </a:p>
        </p:txBody>
      </p:sp>
      <p:sp>
        <p:nvSpPr>
          <p:cNvPr id="6148" name="Rectangle 3"/>
          <p:cNvSpPr>
            <a:spLocks noGrp="1" noChangeArrowheads="1"/>
          </p:cNvSpPr>
          <p:nvPr>
            <p:ph type="body" idx="1"/>
          </p:nvPr>
        </p:nvSpPr>
        <p:spPr/>
        <p:txBody>
          <a:bodyPr/>
          <a:lstStyle/>
          <a:p>
            <a:pPr eaLnBrk="1" hangingPunct="1"/>
            <a:r>
              <a:rPr lang="en-US" sz="2800" smtClean="0"/>
              <a:t>Law students typically learn about administrative searches in criminal law</a:t>
            </a:r>
          </a:p>
          <a:p>
            <a:pPr lvl="1" eaLnBrk="1" hangingPunct="1"/>
            <a:r>
              <a:rPr lang="en-US" sz="2800" smtClean="0"/>
              <a:t>Burger and the doctrine of pervasively regulated industries</a:t>
            </a:r>
          </a:p>
          <a:p>
            <a:pPr lvl="1" eaLnBrk="1" hangingPunct="1"/>
            <a:r>
              <a:rPr lang="en-US" sz="2800" smtClean="0"/>
              <a:t>Seen as an exception to the general rule that a search must be based on a 4th Amendment warrant</a:t>
            </a:r>
          </a:p>
          <a:p>
            <a:pPr eaLnBrk="1" hangingPunct="1"/>
            <a:r>
              <a:rPr lang="en-US" sz="2800" smtClean="0"/>
              <a:t>In reality, the 4th Amendment warrant requirement is better seen as a fairly narrow exception to the right to search on a general warrant or no warrant at all.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01091D-1112-40D0-AFCF-4459105C06A5}"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E87408-65A7-4102-9F61-37E313F5D9FE}"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Criminal Law</a:t>
            </a:r>
          </a:p>
        </p:txBody>
      </p:sp>
      <p:sp>
        <p:nvSpPr>
          <p:cNvPr id="8196" name="Rectangle 3"/>
          <p:cNvSpPr>
            <a:spLocks noGrp="1" noChangeArrowheads="1"/>
          </p:cNvSpPr>
          <p:nvPr>
            <p:ph type="body" idx="1"/>
          </p:nvPr>
        </p:nvSpPr>
        <p:spPr/>
        <p:txBody>
          <a:bodyPr/>
          <a:lstStyle/>
          <a:p>
            <a:pPr eaLnBrk="1" hangingPunct="1"/>
            <a:r>
              <a:rPr lang="en-US" smtClean="0"/>
              <a:t>What does the 4th Amendment require for searches to find evidence in criminal prosecutions?</a:t>
            </a:r>
          </a:p>
          <a:p>
            <a:pPr lvl="1" eaLnBrk="1" hangingPunct="1"/>
            <a:r>
              <a:rPr lang="en-US" smtClean="0"/>
              <a:t>Warrant that specifically describes the premises to be searched and what is being sought</a:t>
            </a:r>
          </a:p>
          <a:p>
            <a:pPr lvl="1" eaLnBrk="1" hangingPunct="1"/>
            <a:r>
              <a:rPr lang="en-US" smtClean="0"/>
              <a:t>Probable cause based on reliable information</a:t>
            </a:r>
          </a:p>
          <a:p>
            <a:pPr lvl="1" eaLnBrk="1" hangingPunct="1"/>
            <a:r>
              <a:rPr lang="en-US" smtClean="0"/>
              <a:t>Judicial approval</a:t>
            </a:r>
          </a:p>
        </p:txBody>
      </p:sp>
    </p:spTree>
  </p:cSld>
  <p:clrMapOvr>
    <a:masterClrMapping/>
  </p:clrMapOvr>
  <p:transition advTm="29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2F2F6A-3F84-411D-9699-EF28692D9B73}"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hlinkClick r:id="rId2"/>
              </a:rPr>
              <a:t>Frank v. Maryland, 359 U.S. 360 (1959)</a:t>
            </a:r>
            <a:r>
              <a:rPr lang="en-US" smtClean="0"/>
              <a:t/>
            </a:r>
            <a:br>
              <a:rPr lang="en-US" smtClean="0"/>
            </a:br>
            <a:r>
              <a:rPr lang="en-US" smtClean="0"/>
              <a:t>The First 158 Years of Admin Searches</a:t>
            </a:r>
          </a:p>
        </p:txBody>
      </p:sp>
      <p:sp>
        <p:nvSpPr>
          <p:cNvPr id="9220" name="Rectangle 3"/>
          <p:cNvSpPr>
            <a:spLocks noGrp="1" noChangeArrowheads="1"/>
          </p:cNvSpPr>
          <p:nvPr>
            <p:ph type="body" idx="1"/>
          </p:nvPr>
        </p:nvSpPr>
        <p:spPr/>
        <p:txBody>
          <a:bodyPr/>
          <a:lstStyle/>
          <a:p>
            <a:pPr eaLnBrk="1" hangingPunct="1"/>
            <a:r>
              <a:rPr lang="en-US" smtClean="0"/>
              <a:t>"In Frank v. Maryland, this Court upheld the conviction of one who refused to permit a warrantless inspection of private premises for the purposes of locating and abating a suspected public nuisance." (Camara)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FE1AA3-DAB3-4978-BFBC-337488180717}"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hlinkClick r:id="rId2"/>
              </a:rPr>
              <a:t>The Frank Rule</a:t>
            </a:r>
            <a:endParaRPr lang="en-US" smtClean="0"/>
          </a:p>
        </p:txBody>
      </p:sp>
      <p:sp>
        <p:nvSpPr>
          <p:cNvPr id="10244" name="Rectangle 3"/>
          <p:cNvSpPr>
            <a:spLocks noGrp="1" noChangeArrowheads="1"/>
          </p:cNvSpPr>
          <p:nvPr>
            <p:ph type="body" idx="1"/>
          </p:nvPr>
        </p:nvSpPr>
        <p:spPr/>
        <p:txBody>
          <a:bodyPr/>
          <a:lstStyle/>
          <a:p>
            <a:pPr eaLnBrk="1" hangingPunct="1">
              <a:lnSpc>
                <a:spcPct val="90000"/>
              </a:lnSpc>
            </a:pPr>
            <a:r>
              <a:rPr lang="en-US" smtClean="0"/>
              <a:t>...municipal fire, health, and housing inspection programs "touch at most upon the periphery of the important interests safeguarded by the Fourteenth Amendment's protection against official intrusion," because the inspections are merely to determine whether physical conditions exist which do not comply with minimum standards prescribed in local regulatory ordinances. </a:t>
            </a:r>
          </a:p>
        </p:txBody>
      </p:sp>
    </p:spTree>
  </p:cSld>
  <p:clrMapOvr>
    <a:masterClrMapping/>
  </p:clrMapOvr>
  <p:transition advTm="617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6778F6-8683-4301-AEF0-88A2D0783E74}"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 The Fourth Amendment</a:t>
            </a:r>
          </a:p>
        </p:txBody>
      </p:sp>
      <p:sp>
        <p:nvSpPr>
          <p:cNvPr id="11268" name="Rectangle 3"/>
          <p:cNvSpPr>
            <a:spLocks noGrp="1" noChangeArrowheads="1"/>
          </p:cNvSpPr>
          <p:nvPr>
            <p:ph type="body" idx="1"/>
          </p:nvPr>
        </p:nvSpPr>
        <p:spPr/>
        <p:txBody>
          <a:bodyPr/>
          <a:lstStyle/>
          <a:p>
            <a:pPr eaLnBrk="1" hangingPunct="1"/>
            <a:r>
              <a:rPr lang="en-US" smtClean="0"/>
              <a:t>Does the text of the Fourth Amendment distinguish between criminal and administrative searches?</a:t>
            </a:r>
          </a:p>
          <a:p>
            <a:pPr eaLnBrk="1" hangingPunct="1"/>
            <a:r>
              <a:rPr lang="en-US" smtClean="0"/>
              <a:t>Were the Drafters of the Constitution familiar with administrative searches?</a:t>
            </a:r>
          </a:p>
          <a:p>
            <a:pPr lvl="1" eaLnBrk="1" hangingPunct="1"/>
            <a:r>
              <a:rPr lang="en-US" smtClean="0"/>
              <a:t>Can you think of examples of colonial administrative law?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683</TotalTime>
  <Words>1864</Words>
  <Application>Microsoft Office PowerPoint</Application>
  <PresentationFormat>On-screen Show (4:3)</PresentationFormat>
  <Paragraphs>135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Blends</vt:lpstr>
      <vt:lpstr>Chapter 8</vt:lpstr>
      <vt:lpstr>Administrative Searches</vt:lpstr>
      <vt:lpstr>Where do we learn about searches?</vt:lpstr>
      <vt:lpstr>What is the norm for searches?</vt:lpstr>
      <vt:lpstr>Fourth Amendment</vt:lpstr>
      <vt:lpstr>Criminal Law</vt:lpstr>
      <vt:lpstr>Frank v. Maryland, 359 U.S. 360 (1959) The First 158 Years of Admin Searches</vt:lpstr>
      <vt:lpstr>The Frank Rule</vt:lpstr>
      <vt:lpstr> The Fourth Amendment</vt:lpstr>
      <vt:lpstr>Camara v. Municipal Court, 387 U.S. 523 (1967)</vt:lpstr>
      <vt:lpstr>The Municipal Ordinance</vt:lpstr>
      <vt:lpstr>The Writ of Prohibition</vt:lpstr>
      <vt:lpstr>Why is the Intent of the Search Critical?</vt:lpstr>
      <vt:lpstr>Criminal Law Nexus</vt:lpstr>
      <vt:lpstr>Does a Warrant Requirement Mean No Searches Without a Warrant?</vt:lpstr>
      <vt:lpstr>Standards for Criminal Probable Cause</vt:lpstr>
      <vt:lpstr>Government Interest in Public Health Searches</vt:lpstr>
      <vt:lpstr>General Versus Specific Probable Cause</vt:lpstr>
      <vt:lpstr>Factors Supporting General Probable Cause</vt:lpstr>
      <vt:lpstr>The Frank Consensus</vt:lpstr>
      <vt:lpstr>Prevention v. Punishment</vt:lpstr>
      <vt:lpstr>Standards for an Area Warrant</vt:lpstr>
      <vt:lpstr>Emergency Exceptions</vt:lpstr>
      <vt:lpstr>See v. Seattle, 387 U.S. 541 (1967) </vt:lpstr>
      <vt:lpstr>Key Question</vt:lpstr>
      <vt:lpstr>Further Gloss on Area Warrant</vt:lpstr>
      <vt:lpstr>The Dissent</vt:lpstr>
      <vt:lpstr>Predicted Impact</vt:lpstr>
      <vt:lpstr>Practical Considerations</vt:lpstr>
      <vt:lpstr>State Law Limitations</vt:lpstr>
      <vt:lpstr>Marshall v. Barlow's, 98 S. Ct. 1816, 436 U.S. 307 (1978)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Reports and Subpoenas</dc:title>
  <dc:creator>edward</dc:creator>
  <cp:lastModifiedBy>Edward Richards</cp:lastModifiedBy>
  <cp:revision>101</cp:revision>
  <dcterms:created xsi:type="dcterms:W3CDTF">2005-11-14T13:32:04Z</dcterms:created>
  <dcterms:modified xsi:type="dcterms:W3CDTF">2012-10-31T00:25:20Z</dcterms:modified>
</cp:coreProperties>
</file>