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21"/>
  </p:notesMasterIdLst>
  <p:sldIdLst>
    <p:sldId id="256" r:id="rId2"/>
    <p:sldId id="478" r:id="rId3"/>
    <p:sldId id="484" r:id="rId4"/>
    <p:sldId id="485" r:id="rId5"/>
    <p:sldId id="486" r:id="rId6"/>
    <p:sldId id="487" r:id="rId7"/>
    <p:sldId id="490" r:id="rId8"/>
    <p:sldId id="491" r:id="rId9"/>
    <p:sldId id="488" r:id="rId10"/>
    <p:sldId id="480" r:id="rId11"/>
    <p:sldId id="481" r:id="rId12"/>
    <p:sldId id="473" r:id="rId13"/>
    <p:sldId id="467" r:id="rId14"/>
    <p:sldId id="468" r:id="rId15"/>
    <p:sldId id="462" r:id="rId16"/>
    <p:sldId id="492" r:id="rId17"/>
    <p:sldId id="463" r:id="rId18"/>
    <p:sldId id="465" r:id="rId19"/>
    <p:sldId id="466"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93" autoAdjust="0"/>
    <p:restoredTop sz="86403" autoAdjust="0"/>
  </p:normalViewPr>
  <p:slideViewPr>
    <p:cSldViewPr>
      <p:cViewPr varScale="1">
        <p:scale>
          <a:sx n="60" d="100"/>
          <a:sy n="60" d="100"/>
        </p:scale>
        <p:origin x="-68" y="-820"/>
      </p:cViewPr>
      <p:guideLst>
        <p:guide orient="horz" pos="2160"/>
        <p:guide pos="2880"/>
      </p:guideLst>
    </p:cSldViewPr>
  </p:slideViewPr>
  <p:outlineViewPr>
    <p:cViewPr>
      <p:scale>
        <a:sx n="33" d="100"/>
        <a:sy n="33" d="100"/>
      </p:scale>
      <p:origin x="0" y="11448"/>
    </p:cViewPr>
    <p:sldLst>
      <p:sld r:id="rId1" collapse="1"/>
      <p:sld r:id="rId2" collapse="1"/>
      <p:sld r:id="rId3" collapse="1"/>
      <p:sld r:id="rId4"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slide" Target="slides/slide15.xml"/><Relationship Id="rId1" Type="http://schemas.openxmlformats.org/officeDocument/2006/relationships/slide" Target="slides/slide1.xml"/><Relationship Id="rId4"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04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04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04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CBEA6C4-C8E9-4B83-B1B6-B2D0823D41B3}" type="slidenum">
              <a:rPr lang="en-US"/>
              <a:pPr>
                <a:defRPr/>
              </a:pPr>
              <a:t>‹#›</a:t>
            </a:fld>
            <a:endParaRPr lang="en-US"/>
          </a:p>
        </p:txBody>
      </p:sp>
    </p:spTree>
    <p:extLst>
      <p:ext uri="{BB962C8B-B14F-4D97-AF65-F5344CB8AC3E}">
        <p14:creationId xmlns:p14="http://schemas.microsoft.com/office/powerpoint/2010/main" val="114231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83308"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1833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27865E02-99A0-40A1-A388-7A91369B2B57}" type="slidenum">
              <a:rPr lang="en-US"/>
              <a:pPr>
                <a:defRPr/>
              </a:pPr>
              <a:t>‹#›</a:t>
            </a:fld>
            <a:endParaRPr lang="en-US"/>
          </a:p>
        </p:txBody>
      </p:sp>
    </p:spTree>
    <p:extLst>
      <p:ext uri="{BB962C8B-B14F-4D97-AF65-F5344CB8AC3E}">
        <p14:creationId xmlns:p14="http://schemas.microsoft.com/office/powerpoint/2010/main" val="403526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471DA56-BFB3-4C8E-8958-B204D321428E}" type="slidenum">
              <a:rPr lang="en-US"/>
              <a:pPr>
                <a:defRPr/>
              </a:pPr>
              <a:t>‹#›</a:t>
            </a:fld>
            <a:endParaRPr lang="en-US"/>
          </a:p>
        </p:txBody>
      </p:sp>
    </p:spTree>
    <p:extLst>
      <p:ext uri="{BB962C8B-B14F-4D97-AF65-F5344CB8AC3E}">
        <p14:creationId xmlns:p14="http://schemas.microsoft.com/office/powerpoint/2010/main" val="1540862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1AC962B-A7D5-46C1-B381-B19E67BDA781}" type="slidenum">
              <a:rPr lang="en-US"/>
              <a:pPr>
                <a:defRPr/>
              </a:pPr>
              <a:t>‹#›</a:t>
            </a:fld>
            <a:endParaRPr lang="en-US"/>
          </a:p>
        </p:txBody>
      </p:sp>
    </p:spTree>
    <p:extLst>
      <p:ext uri="{BB962C8B-B14F-4D97-AF65-F5344CB8AC3E}">
        <p14:creationId xmlns:p14="http://schemas.microsoft.com/office/powerpoint/2010/main" val="22651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F5F077-D39F-4532-89B6-114E9FCDFBE8}" type="slidenum">
              <a:rPr lang="en-US"/>
              <a:pPr>
                <a:defRPr/>
              </a:pPr>
              <a:t>‹#›</a:t>
            </a:fld>
            <a:endParaRPr lang="en-US"/>
          </a:p>
        </p:txBody>
      </p:sp>
    </p:spTree>
    <p:extLst>
      <p:ext uri="{BB962C8B-B14F-4D97-AF65-F5344CB8AC3E}">
        <p14:creationId xmlns:p14="http://schemas.microsoft.com/office/powerpoint/2010/main" val="14129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A1599A0-27F0-4296-976F-12410616B8FC}" type="slidenum">
              <a:rPr lang="en-US"/>
              <a:pPr>
                <a:defRPr/>
              </a:pPr>
              <a:t>‹#›</a:t>
            </a:fld>
            <a:endParaRPr lang="en-US"/>
          </a:p>
        </p:txBody>
      </p:sp>
    </p:spTree>
    <p:extLst>
      <p:ext uri="{BB962C8B-B14F-4D97-AF65-F5344CB8AC3E}">
        <p14:creationId xmlns:p14="http://schemas.microsoft.com/office/powerpoint/2010/main" val="31464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642397E7-523D-4B29-B031-1ED12A637CE7}" type="slidenum">
              <a:rPr lang="en-US"/>
              <a:pPr>
                <a:defRPr/>
              </a:pPr>
              <a:t>‹#›</a:t>
            </a:fld>
            <a:endParaRPr lang="en-US"/>
          </a:p>
        </p:txBody>
      </p:sp>
    </p:spTree>
    <p:extLst>
      <p:ext uri="{BB962C8B-B14F-4D97-AF65-F5344CB8AC3E}">
        <p14:creationId xmlns:p14="http://schemas.microsoft.com/office/powerpoint/2010/main" val="126346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10AD2EE3-C20F-489E-B35D-FD5ECCDE4D04}" type="slidenum">
              <a:rPr lang="en-US"/>
              <a:pPr>
                <a:defRPr/>
              </a:pPr>
              <a:t>‹#›</a:t>
            </a:fld>
            <a:endParaRPr lang="en-US"/>
          </a:p>
        </p:txBody>
      </p:sp>
    </p:spTree>
    <p:extLst>
      <p:ext uri="{BB962C8B-B14F-4D97-AF65-F5344CB8AC3E}">
        <p14:creationId xmlns:p14="http://schemas.microsoft.com/office/powerpoint/2010/main" val="1707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07709D86-EC53-432D-ABCF-9E16AD71E3BF}" type="slidenum">
              <a:rPr lang="en-US"/>
              <a:pPr>
                <a:defRPr/>
              </a:pPr>
              <a:t>‹#›</a:t>
            </a:fld>
            <a:endParaRPr lang="en-US"/>
          </a:p>
        </p:txBody>
      </p:sp>
    </p:spTree>
    <p:extLst>
      <p:ext uri="{BB962C8B-B14F-4D97-AF65-F5344CB8AC3E}">
        <p14:creationId xmlns:p14="http://schemas.microsoft.com/office/powerpoint/2010/main" val="144819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0F070F8-0721-4978-A9C6-553285E92F12}" type="slidenum">
              <a:rPr lang="en-US"/>
              <a:pPr>
                <a:defRPr/>
              </a:pPr>
              <a:t>‹#›</a:t>
            </a:fld>
            <a:endParaRPr lang="en-US"/>
          </a:p>
        </p:txBody>
      </p:sp>
    </p:spTree>
    <p:extLst>
      <p:ext uri="{BB962C8B-B14F-4D97-AF65-F5344CB8AC3E}">
        <p14:creationId xmlns:p14="http://schemas.microsoft.com/office/powerpoint/2010/main" val="296801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C915B23-5639-4C8B-87C6-58B0D92B92D0}" type="slidenum">
              <a:rPr lang="en-US"/>
              <a:pPr>
                <a:defRPr/>
              </a:pPr>
              <a:t>‹#›</a:t>
            </a:fld>
            <a:endParaRPr lang="en-US"/>
          </a:p>
        </p:txBody>
      </p:sp>
    </p:spTree>
    <p:extLst>
      <p:ext uri="{BB962C8B-B14F-4D97-AF65-F5344CB8AC3E}">
        <p14:creationId xmlns:p14="http://schemas.microsoft.com/office/powerpoint/2010/main" val="29902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2526C31-7B6B-4452-9FBE-C71DFBC940EB}" type="slidenum">
              <a:rPr lang="en-US"/>
              <a:pPr>
                <a:defRPr/>
              </a:pPr>
              <a:t>‹#›</a:t>
            </a:fld>
            <a:endParaRPr lang="en-US"/>
          </a:p>
        </p:txBody>
      </p:sp>
    </p:spTree>
    <p:extLst>
      <p:ext uri="{BB962C8B-B14F-4D97-AF65-F5344CB8AC3E}">
        <p14:creationId xmlns:p14="http://schemas.microsoft.com/office/powerpoint/2010/main" val="13462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228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18228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18228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135B9FBF-625D-4543-91C5-91DCAA89C7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biotech.law.lsu.edu/Courses/study_aids/adlaw/552_update.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oa.louisiana.gov/osr/emr/emr.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Rulemaking</a:t>
            </a:r>
          </a:p>
        </p:txBody>
      </p:sp>
      <p:sp>
        <p:nvSpPr>
          <p:cNvPr id="3075" name="Rectangle 3"/>
          <p:cNvSpPr>
            <a:spLocks noGrp="1" noChangeArrowheads="1"/>
          </p:cNvSpPr>
          <p:nvPr>
            <p:ph type="subTitle" idx="1"/>
          </p:nvPr>
        </p:nvSpPr>
        <p:spPr/>
        <p:txBody>
          <a:bodyPr/>
          <a:lstStyle/>
          <a:p>
            <a:pPr eaLnBrk="1" hangingPunct="1"/>
            <a:r>
              <a:rPr lang="en-US" smtClean="0"/>
              <a:t>Part III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812913-AE5C-4959-A0A9-361467C9668A}" type="slidenum">
              <a:rPr lang="en-US" smtClean="0"/>
              <a:pPr/>
              <a:t>10</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Why avoid formal rulemaking?</a:t>
            </a:r>
          </a:p>
        </p:txBody>
      </p:sp>
      <p:sp>
        <p:nvSpPr>
          <p:cNvPr id="31748" name="Rectangle 3"/>
          <p:cNvSpPr>
            <a:spLocks noGrp="1" noChangeArrowheads="1"/>
          </p:cNvSpPr>
          <p:nvPr>
            <p:ph type="body" idx="1"/>
          </p:nvPr>
        </p:nvSpPr>
        <p:spPr/>
        <p:txBody>
          <a:bodyPr/>
          <a:lstStyle/>
          <a:p>
            <a:pPr eaLnBrk="1" hangingPunct="1">
              <a:lnSpc>
                <a:spcPct val="80000"/>
              </a:lnSpc>
            </a:pPr>
            <a:r>
              <a:rPr lang="en-US" dirty="0" smtClean="0"/>
              <a:t>The peanut hearings (FDA must do formal rulemaking in some situations)</a:t>
            </a:r>
          </a:p>
          <a:p>
            <a:pPr lvl="1" eaLnBrk="1" hangingPunct="1">
              <a:lnSpc>
                <a:spcPct val="80000"/>
              </a:lnSpc>
            </a:pPr>
            <a:r>
              <a:rPr lang="en-US" dirty="0" smtClean="0"/>
              <a:t>Should peanut butter have 87 or 90% peanuts?</a:t>
            </a:r>
          </a:p>
          <a:p>
            <a:pPr lvl="1" eaLnBrk="1" hangingPunct="1">
              <a:lnSpc>
                <a:spcPct val="80000"/>
              </a:lnSpc>
            </a:pPr>
            <a:r>
              <a:rPr lang="en-US" dirty="0" smtClean="0"/>
              <a:t>10 years and 7,736 pages of transcript</a:t>
            </a:r>
          </a:p>
          <a:p>
            <a:pPr eaLnBrk="1" hangingPunct="1">
              <a:lnSpc>
                <a:spcPct val="80000"/>
              </a:lnSpc>
            </a:pPr>
            <a:r>
              <a:rPr lang="en-US" dirty="0" smtClean="0"/>
              <a:t>What was the concern in Shell Oil v. FPC?</a:t>
            </a:r>
          </a:p>
          <a:p>
            <a:pPr lvl="1" eaLnBrk="1" hangingPunct="1">
              <a:lnSpc>
                <a:spcPct val="80000"/>
              </a:lnSpc>
            </a:pPr>
            <a:r>
              <a:rPr lang="en-US" dirty="0" smtClean="0"/>
              <a:t>Formal rulemaking was impossibly time consuming to use for regulating something changeable such as natural gas rates.</a:t>
            </a:r>
          </a:p>
          <a:p>
            <a:pPr eaLnBrk="1" hangingPunct="1">
              <a:lnSpc>
                <a:spcPct val="80000"/>
              </a:lnSpc>
            </a:pPr>
            <a:r>
              <a:rPr lang="en-US" dirty="0" smtClean="0"/>
              <a:t>Why does just getting the right to be heard at a formal hearing benefit parties that oppose a rule?</a:t>
            </a:r>
          </a:p>
        </p:txBody>
      </p:sp>
    </p:spTree>
    <p:extLst>
      <p:ext uri="{BB962C8B-B14F-4D97-AF65-F5344CB8AC3E}">
        <p14:creationId xmlns:p14="http://schemas.microsoft.com/office/powerpoint/2010/main" val="1571623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24BD6F1-7B6F-4202-A9F0-91714ABF5448}" type="slidenum">
              <a:rPr lang="en-US" smtClean="0"/>
              <a:pPr/>
              <a:t>11</a:t>
            </a:fld>
            <a:endParaRPr lang="en-US" smtClean="0"/>
          </a:p>
        </p:txBody>
      </p:sp>
      <p:sp>
        <p:nvSpPr>
          <p:cNvPr id="32771" name="Rectangle 2"/>
          <p:cNvSpPr>
            <a:spLocks noGrp="1" noChangeArrowheads="1"/>
          </p:cNvSpPr>
          <p:nvPr>
            <p:ph type="title"/>
          </p:nvPr>
        </p:nvSpPr>
        <p:spPr/>
        <p:txBody>
          <a:bodyPr/>
          <a:lstStyle/>
          <a:p>
            <a:pPr eaLnBrk="1" hangingPunct="1"/>
            <a:r>
              <a:rPr lang="en-US" dirty="0" smtClean="0"/>
              <a:t>When is Formal Rulemaking Required?</a:t>
            </a:r>
          </a:p>
        </p:txBody>
      </p:sp>
      <p:sp>
        <p:nvSpPr>
          <p:cNvPr id="32772" name="Rectangle 3"/>
          <p:cNvSpPr>
            <a:spLocks noGrp="1" noChangeArrowheads="1"/>
          </p:cNvSpPr>
          <p:nvPr>
            <p:ph type="body" idx="1"/>
          </p:nvPr>
        </p:nvSpPr>
        <p:spPr/>
        <p:txBody>
          <a:bodyPr/>
          <a:lstStyle/>
          <a:p>
            <a:pPr eaLnBrk="1" hangingPunct="1"/>
            <a:r>
              <a:rPr lang="en-US" sz="2800" dirty="0" smtClean="0"/>
              <a:t>Disfavored by the modern courts</a:t>
            </a:r>
          </a:p>
          <a:p>
            <a:pPr eaLnBrk="1" hangingPunct="1"/>
            <a:r>
              <a:rPr lang="en-US" sz="2800" dirty="0" smtClean="0"/>
              <a:t>Must have magic statutory language or be required by the agency's on rules</a:t>
            </a:r>
          </a:p>
          <a:p>
            <a:pPr lvl="1" eaLnBrk="1" hangingPunct="1"/>
            <a:r>
              <a:rPr lang="en-US" sz="2800" dirty="0" smtClean="0"/>
              <a:t>Only when rules are required by statute to be "made on the record after opportunity for an agency hearing"</a:t>
            </a:r>
          </a:p>
          <a:p>
            <a:pPr eaLnBrk="1" hangingPunct="1"/>
            <a:r>
              <a:rPr lang="en-US" sz="2800" dirty="0" smtClean="0"/>
              <a:t>Lawyering tip</a:t>
            </a:r>
          </a:p>
          <a:p>
            <a:pPr lvl="1" eaLnBrk="1" hangingPunct="1"/>
            <a:r>
              <a:rPr lang="en-US" sz="2800" dirty="0" smtClean="0"/>
              <a:t>When would you want to argue that formal rulemaking is required?</a:t>
            </a:r>
          </a:p>
          <a:p>
            <a:pPr lvl="1" eaLnBrk="1" hangingPunct="1"/>
            <a:r>
              <a:rPr lang="en-US" sz="2800" dirty="0" smtClean="0"/>
              <a:t>What do you have to do to support you request?</a:t>
            </a:r>
          </a:p>
        </p:txBody>
      </p:sp>
    </p:spTree>
    <p:extLst>
      <p:ext uri="{BB962C8B-B14F-4D97-AF65-F5344CB8AC3E}">
        <p14:creationId xmlns:p14="http://schemas.microsoft.com/office/powerpoint/2010/main" val="3581685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Procedures of Notice-and-Comment Rulemaking</a:t>
            </a:r>
            <a:endParaRPr lang="en-US" dirty="0"/>
          </a:p>
        </p:txBody>
      </p:sp>
      <p:sp>
        <p:nvSpPr>
          <p:cNvPr id="5" name="Subtitle 4"/>
          <p:cNvSpPr>
            <a:spLocks noGrp="1"/>
          </p:cNvSpPr>
          <p:nvPr>
            <p:ph type="subTitle" idx="1"/>
          </p:nvPr>
        </p:nvSpPr>
        <p:spPr/>
        <p:txBody>
          <a:bodyPr/>
          <a:lstStyle/>
          <a:p>
            <a:r>
              <a:rPr lang="en-US" dirty="0" smtClean="0"/>
              <a:t>Continued from the first and second classes</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12</a:t>
            </a:fld>
            <a:endParaRPr lang="en-US"/>
          </a:p>
        </p:txBody>
      </p:sp>
    </p:spTree>
    <p:extLst>
      <p:ext uri="{BB962C8B-B14F-4D97-AF65-F5344CB8AC3E}">
        <p14:creationId xmlns:p14="http://schemas.microsoft.com/office/powerpoint/2010/main" val="9348914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B402CA-41FB-463B-BD05-454B960543CA}" type="slidenum">
              <a:rPr lang="en-US" smtClean="0"/>
              <a:pPr/>
              <a:t>13</a:t>
            </a:fld>
            <a:endParaRPr lang="en-US" smtClean="0"/>
          </a:p>
        </p:txBody>
      </p:sp>
      <p:sp>
        <p:nvSpPr>
          <p:cNvPr id="35843" name="Rectangle 2"/>
          <p:cNvSpPr>
            <a:spLocks noGrp="1" noChangeArrowheads="1"/>
          </p:cNvSpPr>
          <p:nvPr>
            <p:ph type="title"/>
          </p:nvPr>
        </p:nvSpPr>
        <p:spPr/>
        <p:txBody>
          <a:bodyPr/>
          <a:lstStyle/>
          <a:p>
            <a:pPr eaLnBrk="1" hangingPunct="1"/>
            <a:r>
              <a:rPr lang="en-US" dirty="0" smtClean="0"/>
              <a:t>The</a:t>
            </a:r>
            <a:r>
              <a:rPr lang="en-US" baseline="0" dirty="0" smtClean="0"/>
              <a:t> Logical Outgrowth Test: </a:t>
            </a:r>
            <a:r>
              <a:rPr lang="en-US" dirty="0" smtClean="0"/>
              <a:t>Chocolate Manufacturers </a:t>
            </a:r>
            <a:r>
              <a:rPr lang="en-US" dirty="0" err="1" smtClean="0"/>
              <a:t>Ass’n</a:t>
            </a:r>
            <a:r>
              <a:rPr lang="en-US" dirty="0" smtClean="0"/>
              <a:t> v. Block</a:t>
            </a:r>
          </a:p>
        </p:txBody>
      </p:sp>
      <p:sp>
        <p:nvSpPr>
          <p:cNvPr id="35844" name="Rectangle 3"/>
          <p:cNvSpPr>
            <a:spLocks noGrp="1" noChangeArrowheads="1"/>
          </p:cNvSpPr>
          <p:nvPr>
            <p:ph type="body" idx="1"/>
          </p:nvPr>
        </p:nvSpPr>
        <p:spPr/>
        <p:txBody>
          <a:bodyPr/>
          <a:lstStyle/>
          <a:p>
            <a:pPr eaLnBrk="1" hangingPunct="1">
              <a:lnSpc>
                <a:spcPct val="80000"/>
              </a:lnSpc>
            </a:pPr>
            <a:r>
              <a:rPr lang="en-US" dirty="0" smtClean="0"/>
              <a:t>What is WIC?</a:t>
            </a:r>
          </a:p>
          <a:p>
            <a:pPr eaLnBrk="1" hangingPunct="1">
              <a:lnSpc>
                <a:spcPct val="80000"/>
              </a:lnSpc>
            </a:pPr>
            <a:r>
              <a:rPr lang="en-US" dirty="0" smtClean="0"/>
              <a:t>What evil substance in what food did the proposed rules propose to regulate?</a:t>
            </a:r>
          </a:p>
          <a:p>
            <a:pPr eaLnBrk="1" hangingPunct="1">
              <a:lnSpc>
                <a:spcPct val="80000"/>
              </a:lnSpc>
            </a:pPr>
            <a:r>
              <a:rPr lang="en-US" dirty="0" smtClean="0"/>
              <a:t>How was the final rule different from the proposed rule?</a:t>
            </a:r>
          </a:p>
        </p:txBody>
      </p:sp>
    </p:spTree>
    <p:extLst>
      <p:ext uri="{BB962C8B-B14F-4D97-AF65-F5344CB8AC3E}">
        <p14:creationId xmlns:p14="http://schemas.microsoft.com/office/powerpoint/2010/main" val="877792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3D4ECF-093D-4226-97A9-8D3A2433570D}" type="slidenum">
              <a:rPr lang="en-US" smtClean="0"/>
              <a:pPr/>
              <a:t>14</a:t>
            </a:fld>
            <a:endParaRPr lang="en-US" smtClean="0"/>
          </a:p>
        </p:txBody>
      </p:sp>
      <p:sp>
        <p:nvSpPr>
          <p:cNvPr id="36867" name="Rectangle 2"/>
          <p:cNvSpPr>
            <a:spLocks noGrp="1" noChangeArrowheads="1"/>
          </p:cNvSpPr>
          <p:nvPr>
            <p:ph type="title"/>
          </p:nvPr>
        </p:nvSpPr>
        <p:spPr/>
        <p:txBody>
          <a:bodyPr/>
          <a:lstStyle/>
          <a:p>
            <a:pPr eaLnBrk="1" hangingPunct="1"/>
            <a:r>
              <a:rPr lang="en-US" dirty="0" smtClean="0"/>
              <a:t>The Notice Problem</a:t>
            </a:r>
          </a:p>
        </p:txBody>
      </p:sp>
      <p:sp>
        <p:nvSpPr>
          <p:cNvPr id="3686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What was the CMA's claim?</a:t>
            </a:r>
          </a:p>
          <a:p>
            <a:pPr eaLnBrk="1" hangingPunct="1">
              <a:lnSpc>
                <a:spcPct val="90000"/>
              </a:lnSpc>
            </a:pPr>
            <a:r>
              <a:rPr lang="en-US" dirty="0" smtClean="0"/>
              <a:t>What was the agency defense?</a:t>
            </a:r>
          </a:p>
          <a:p>
            <a:pPr eaLnBrk="1" hangingPunct="1">
              <a:lnSpc>
                <a:spcPct val="90000"/>
              </a:lnSpc>
            </a:pPr>
            <a:r>
              <a:rPr lang="en-US" dirty="0" smtClean="0"/>
              <a:t>Does the rule have to be the same?</a:t>
            </a:r>
          </a:p>
          <a:p>
            <a:pPr lvl="1" eaLnBrk="1" hangingPunct="1">
              <a:lnSpc>
                <a:spcPct val="90000"/>
              </a:lnSpc>
            </a:pPr>
            <a:r>
              <a:rPr lang="en-US" dirty="0" smtClean="0"/>
              <a:t>Why have notice and comment then?</a:t>
            </a:r>
          </a:p>
          <a:p>
            <a:pPr lvl="1" eaLnBrk="1" hangingPunct="1">
              <a:lnSpc>
                <a:spcPct val="90000"/>
              </a:lnSpc>
            </a:pPr>
            <a:r>
              <a:rPr lang="en-US" dirty="0" smtClean="0"/>
              <a:t>What is the logical outgrowth test?</a:t>
            </a:r>
          </a:p>
          <a:p>
            <a:pPr lvl="1" eaLnBrk="1" hangingPunct="1">
              <a:lnSpc>
                <a:spcPct val="90000"/>
              </a:lnSpc>
            </a:pPr>
            <a:r>
              <a:rPr lang="en-US" dirty="0" smtClean="0"/>
              <a:t>How would you use it in this case?</a:t>
            </a:r>
          </a:p>
          <a:p>
            <a:pPr eaLnBrk="1" hangingPunct="1">
              <a:lnSpc>
                <a:spcPct val="90000"/>
              </a:lnSpc>
            </a:pPr>
            <a:r>
              <a:rPr lang="en-US" dirty="0" smtClean="0"/>
              <a:t>What did the court order in this case?</a:t>
            </a:r>
          </a:p>
          <a:p>
            <a:pPr eaLnBrk="1" hangingPunct="1">
              <a:lnSpc>
                <a:spcPct val="90000"/>
              </a:lnSpc>
            </a:pPr>
            <a:r>
              <a:rPr lang="en-US" dirty="0" smtClean="0"/>
              <a:t>What will the CMA do if a new proposed rule includes them?</a:t>
            </a:r>
          </a:p>
        </p:txBody>
      </p:sp>
    </p:spTree>
    <p:extLst>
      <p:ext uri="{BB962C8B-B14F-4D97-AF65-F5344CB8AC3E}">
        <p14:creationId xmlns:p14="http://schemas.microsoft.com/office/powerpoint/2010/main" val="3590996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72090A-4356-4F9C-BFF1-B23EA09B9E36}" type="slidenum">
              <a:rPr lang="en-US" smtClean="0"/>
              <a:pPr/>
              <a:t>15</a:t>
            </a:fld>
            <a:endParaRPr lang="en-US" smtClean="0"/>
          </a:p>
        </p:txBody>
      </p:sp>
      <p:sp>
        <p:nvSpPr>
          <p:cNvPr id="37891" name="Rectangle 2"/>
          <p:cNvSpPr>
            <a:spLocks noGrp="1" noChangeArrowheads="1"/>
          </p:cNvSpPr>
          <p:nvPr>
            <p:ph type="title"/>
          </p:nvPr>
        </p:nvSpPr>
        <p:spPr/>
        <p:txBody>
          <a:bodyPr/>
          <a:lstStyle/>
          <a:p>
            <a:pPr eaLnBrk="1" hangingPunct="1"/>
            <a:r>
              <a:rPr lang="en-US" dirty="0" smtClean="0"/>
              <a:t>Limits on Logical Outgrowth - </a:t>
            </a:r>
            <a:r>
              <a:rPr lang="en-US" i="1" dirty="0" smtClean="0"/>
              <a:t>Arizona Public Service Co. v. E.P.A.</a:t>
            </a:r>
            <a:r>
              <a:rPr lang="en-US" dirty="0" smtClean="0"/>
              <a:t> </a:t>
            </a:r>
          </a:p>
        </p:txBody>
      </p:sp>
      <p:sp>
        <p:nvSpPr>
          <p:cNvPr id="37892" name="Rectangle 3"/>
          <p:cNvSpPr>
            <a:spLocks noGrp="1" noChangeArrowheads="1"/>
          </p:cNvSpPr>
          <p:nvPr>
            <p:ph type="body" idx="1"/>
          </p:nvPr>
        </p:nvSpPr>
        <p:spPr/>
        <p:txBody>
          <a:bodyPr>
            <a:normAutofit lnSpcReduction="10000"/>
          </a:bodyPr>
          <a:lstStyle/>
          <a:p>
            <a:pPr eaLnBrk="1" hangingPunct="1"/>
            <a:r>
              <a:rPr lang="en-US" dirty="0" smtClean="0"/>
              <a:t>What did the EPA propose that Indian Tribes be allowed to do that states were doing?</a:t>
            </a:r>
          </a:p>
          <a:p>
            <a:pPr eaLnBrk="1" hangingPunct="1"/>
            <a:r>
              <a:rPr lang="en-US" dirty="0" smtClean="0"/>
              <a:t>State plans are subject to judicial review</a:t>
            </a:r>
          </a:p>
          <a:p>
            <a:pPr lvl="1" eaLnBrk="1" hangingPunct="1"/>
            <a:r>
              <a:rPr lang="en-US" dirty="0" smtClean="0"/>
              <a:t>Why did the tribes object to this in comments?</a:t>
            </a:r>
          </a:p>
          <a:p>
            <a:pPr eaLnBrk="1" hangingPunct="1"/>
            <a:r>
              <a:rPr lang="en-US" dirty="0" smtClean="0"/>
              <a:t>How was the rule changed?</a:t>
            </a:r>
          </a:p>
          <a:p>
            <a:pPr eaLnBrk="1" hangingPunct="1"/>
            <a:r>
              <a:rPr lang="en-US" dirty="0" smtClean="0"/>
              <a:t>What was the claim by plaintiffs?</a:t>
            </a:r>
          </a:p>
          <a:p>
            <a:pPr eaLnBrk="1" hangingPunct="1"/>
            <a:r>
              <a:rPr lang="en-US" dirty="0" smtClean="0"/>
              <a:t>How did the court analyze the problem?</a:t>
            </a:r>
          </a:p>
          <a:p>
            <a:pPr lvl="1" eaLnBrk="1" hangingPunct="1"/>
            <a:r>
              <a:rPr lang="en-US" dirty="0" smtClean="0"/>
              <a:t>Why shouldn't have been a surprise?</a:t>
            </a:r>
          </a:p>
        </p:txBody>
      </p:sp>
    </p:spTree>
    <p:extLst>
      <p:ext uri="{BB962C8B-B14F-4D97-AF65-F5344CB8AC3E}">
        <p14:creationId xmlns:p14="http://schemas.microsoft.com/office/powerpoint/2010/main" val="40728628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for Rules that do not need Notice and Comment</a:t>
            </a:r>
            <a:endParaRPr lang="en-US" dirty="0"/>
          </a:p>
        </p:txBody>
      </p:sp>
      <p:sp>
        <p:nvSpPr>
          <p:cNvPr id="3" name="Content Placeholder 2"/>
          <p:cNvSpPr>
            <a:spLocks noGrp="1"/>
          </p:cNvSpPr>
          <p:nvPr>
            <p:ph idx="1"/>
          </p:nvPr>
        </p:nvSpPr>
        <p:spPr/>
        <p:txBody>
          <a:bodyPr/>
          <a:lstStyle/>
          <a:p>
            <a:r>
              <a:rPr lang="en-US" dirty="0" smtClean="0">
                <a:hlinkClick r:id="rId2"/>
              </a:rPr>
              <a:t>http://biotech.law.lsu.edu/Courses/study_aids/adlaw/552_update.HTM</a:t>
            </a:r>
            <a:endParaRPr lang="en-US" dirty="0" smtClean="0"/>
          </a:p>
          <a:p>
            <a:r>
              <a:rPr lang="en-US" dirty="0" smtClean="0"/>
              <a:t>What if the agency does not publish the document in the FR, but puts it on the Internet?</a:t>
            </a:r>
          </a:p>
          <a:p>
            <a:pPr lvl="1"/>
            <a:r>
              <a:rPr lang="en-US" dirty="0"/>
              <a:t>Except to the extent that a person has actual and timely notice of the terms </a:t>
            </a:r>
            <a:r>
              <a:rPr lang="en-US" dirty="0" smtClean="0"/>
              <a:t>thereof...</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16</a:t>
            </a:fld>
            <a:endParaRPr lang="en-US"/>
          </a:p>
        </p:txBody>
      </p:sp>
    </p:spTree>
    <p:extLst>
      <p:ext uri="{BB962C8B-B14F-4D97-AF65-F5344CB8AC3E}">
        <p14:creationId xmlns:p14="http://schemas.microsoft.com/office/powerpoint/2010/main" val="1612054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AE9FB2C-36F8-4FA0-BFD4-580A7B826AAE}" type="slidenum">
              <a:rPr lang="en-US" smtClean="0"/>
              <a:pPr/>
              <a:t>17</a:t>
            </a:fld>
            <a:endParaRPr lang="en-US" smtClean="0"/>
          </a:p>
        </p:txBody>
      </p:sp>
      <p:sp>
        <p:nvSpPr>
          <p:cNvPr id="38915" name="Rectangle 2"/>
          <p:cNvSpPr>
            <a:spLocks noGrp="1" noChangeArrowheads="1"/>
          </p:cNvSpPr>
          <p:nvPr>
            <p:ph type="title"/>
          </p:nvPr>
        </p:nvSpPr>
        <p:spPr/>
        <p:txBody>
          <a:bodyPr/>
          <a:lstStyle/>
          <a:p>
            <a:pPr eaLnBrk="1" hangingPunct="1"/>
            <a:r>
              <a:rPr lang="en-US" dirty="0" smtClean="0"/>
              <a:t>What about Technical Information Underlying the Rule? (not in book)</a:t>
            </a:r>
          </a:p>
        </p:txBody>
      </p:sp>
      <p:sp>
        <p:nvSpPr>
          <p:cNvPr id="38916" name="Rectangle 3"/>
          <p:cNvSpPr>
            <a:spLocks noGrp="1" noChangeArrowheads="1"/>
          </p:cNvSpPr>
          <p:nvPr>
            <p:ph type="body" idx="1"/>
          </p:nvPr>
        </p:nvSpPr>
        <p:spPr/>
        <p:txBody>
          <a:bodyPr/>
          <a:lstStyle/>
          <a:p>
            <a:pPr eaLnBrk="1" hangingPunct="1">
              <a:lnSpc>
                <a:spcPct val="90000"/>
              </a:lnSpc>
            </a:pPr>
            <a:r>
              <a:rPr lang="en-US" sz="2800" smtClean="0"/>
              <a:t>Portland Cement v. Ruckelshaus, 486 F2d 375 (1973)</a:t>
            </a:r>
          </a:p>
          <a:p>
            <a:pPr lvl="1" eaLnBrk="1" hangingPunct="1">
              <a:lnSpc>
                <a:spcPct val="90000"/>
              </a:lnSpc>
            </a:pPr>
            <a:r>
              <a:rPr lang="en-US" sz="2800" smtClean="0"/>
              <a:t>The agency must disclose the factual basis for the proposed rule, if it relied on scientific studies or other collections of information </a:t>
            </a:r>
          </a:p>
          <a:p>
            <a:pPr eaLnBrk="1" hangingPunct="1">
              <a:lnSpc>
                <a:spcPct val="90000"/>
              </a:lnSpc>
            </a:pPr>
            <a:r>
              <a:rPr lang="en-US" sz="2800" smtClean="0"/>
              <a:t>Connecticut Light and Power v. NRC, 673 F2d 525 (1982)?</a:t>
            </a:r>
          </a:p>
          <a:p>
            <a:pPr lvl="1" eaLnBrk="1" hangingPunct="1">
              <a:lnSpc>
                <a:spcPct val="90000"/>
              </a:lnSpc>
            </a:pPr>
            <a:r>
              <a:rPr lang="en-US" sz="2800" smtClean="0"/>
              <a:t>The agency cannot  hide technical information.</a:t>
            </a:r>
          </a:p>
          <a:p>
            <a:pPr eaLnBrk="1" hangingPunct="1">
              <a:lnSpc>
                <a:spcPct val="90000"/>
              </a:lnSpc>
            </a:pPr>
            <a:r>
              <a:rPr lang="en-US" sz="2800" smtClean="0"/>
              <a:t>Why is this a big deal in environmental regs?</a:t>
            </a:r>
          </a:p>
          <a:p>
            <a:pPr eaLnBrk="1" hangingPunct="1">
              <a:lnSpc>
                <a:spcPct val="90000"/>
              </a:lnSpc>
            </a:pPr>
            <a:r>
              <a:rPr lang="en-US" sz="2800" smtClean="0"/>
              <a:t>What are the potential downsides of this policy?</a:t>
            </a:r>
          </a:p>
        </p:txBody>
      </p:sp>
    </p:spTree>
    <p:extLst>
      <p:ext uri="{BB962C8B-B14F-4D97-AF65-F5344CB8AC3E}">
        <p14:creationId xmlns:p14="http://schemas.microsoft.com/office/powerpoint/2010/main" val="3850280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6CA8E4-6A44-47B9-B474-8503F6714280}" type="slidenum">
              <a:rPr lang="en-US" smtClean="0"/>
              <a:pPr/>
              <a:t>18</a:t>
            </a:fld>
            <a:endParaRPr lang="en-US" smtClean="0"/>
          </a:p>
        </p:txBody>
      </p:sp>
      <p:sp>
        <p:nvSpPr>
          <p:cNvPr id="40963" name="Rectangle 2"/>
          <p:cNvSpPr>
            <a:spLocks noGrp="1" noChangeArrowheads="1"/>
          </p:cNvSpPr>
          <p:nvPr>
            <p:ph type="title"/>
          </p:nvPr>
        </p:nvSpPr>
        <p:spPr/>
        <p:txBody>
          <a:bodyPr/>
          <a:lstStyle/>
          <a:p>
            <a:pPr eaLnBrk="1" hangingPunct="1"/>
            <a:r>
              <a:rPr lang="en-US" dirty="0" smtClean="0"/>
              <a:t>Additions to the Published Record (not in book)</a:t>
            </a:r>
          </a:p>
        </p:txBody>
      </p:sp>
      <p:sp>
        <p:nvSpPr>
          <p:cNvPr id="40964" name="Rectangle 3"/>
          <p:cNvSpPr>
            <a:spLocks noGrp="1" noChangeArrowheads="1"/>
          </p:cNvSpPr>
          <p:nvPr>
            <p:ph type="body" idx="1"/>
          </p:nvPr>
        </p:nvSpPr>
        <p:spPr/>
        <p:txBody>
          <a:bodyPr/>
          <a:lstStyle/>
          <a:p>
            <a:pPr eaLnBrk="1" hangingPunct="1">
              <a:lnSpc>
                <a:spcPct val="80000"/>
              </a:lnSpc>
            </a:pPr>
            <a:r>
              <a:rPr lang="en-US" sz="2800" smtClean="0"/>
              <a:t>Rybachek v EPA</a:t>
            </a:r>
          </a:p>
          <a:p>
            <a:pPr lvl="1" eaLnBrk="1" hangingPunct="1">
              <a:lnSpc>
                <a:spcPct val="80000"/>
              </a:lnSpc>
            </a:pPr>
            <a:r>
              <a:rPr lang="en-US" sz="2800" smtClean="0"/>
              <a:t>EPA added 6000 pages of supporting info when responding to comments</a:t>
            </a:r>
          </a:p>
          <a:p>
            <a:pPr lvl="1" eaLnBrk="1" hangingPunct="1">
              <a:lnSpc>
                <a:spcPct val="80000"/>
              </a:lnSpc>
            </a:pPr>
            <a:r>
              <a:rPr lang="en-US" sz="2800" smtClean="0"/>
              <a:t>Court said the agency may supplement the rulemaking record in response to comments asking for explanation</a:t>
            </a:r>
          </a:p>
          <a:p>
            <a:pPr eaLnBrk="1" hangingPunct="1">
              <a:lnSpc>
                <a:spcPct val="80000"/>
              </a:lnSpc>
            </a:pPr>
            <a:r>
              <a:rPr lang="en-US" sz="2800" smtClean="0"/>
              <a:t>Idaho Farm</a:t>
            </a:r>
          </a:p>
          <a:p>
            <a:pPr lvl="1" eaLnBrk="1" hangingPunct="1">
              <a:lnSpc>
                <a:spcPct val="80000"/>
              </a:lnSpc>
            </a:pPr>
            <a:r>
              <a:rPr lang="en-US" sz="2800" smtClean="0"/>
              <a:t>Agency added a report to the record, then relied on it in the final rule.</a:t>
            </a:r>
          </a:p>
          <a:p>
            <a:pPr lvl="1" eaLnBrk="1" hangingPunct="1">
              <a:lnSpc>
                <a:spcPct val="80000"/>
              </a:lnSpc>
            </a:pPr>
            <a:r>
              <a:rPr lang="en-US" sz="2800" smtClean="0"/>
              <a:t>The agency may not add new material and then rely on it without given an opportunity to comment on it.</a:t>
            </a:r>
          </a:p>
        </p:txBody>
      </p:sp>
    </p:spTree>
    <p:extLst>
      <p:ext uri="{BB962C8B-B14F-4D97-AF65-F5344CB8AC3E}">
        <p14:creationId xmlns:p14="http://schemas.microsoft.com/office/powerpoint/2010/main" val="3617722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7B4316-7A28-48DD-BF0F-5401EEA1E50F}" type="slidenum">
              <a:rPr lang="en-US" smtClean="0"/>
              <a:pPr/>
              <a:t>19</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Negotiated Rulemaking </a:t>
            </a:r>
          </a:p>
        </p:txBody>
      </p:sp>
      <p:sp>
        <p:nvSpPr>
          <p:cNvPr id="41988" name="Rectangle 3"/>
          <p:cNvSpPr>
            <a:spLocks noGrp="1" noChangeArrowheads="1"/>
          </p:cNvSpPr>
          <p:nvPr>
            <p:ph type="body" idx="1"/>
          </p:nvPr>
        </p:nvSpPr>
        <p:spPr/>
        <p:txBody>
          <a:bodyPr/>
          <a:lstStyle/>
          <a:p>
            <a:pPr eaLnBrk="1" hangingPunct="1"/>
            <a:r>
              <a:rPr lang="en-US" dirty="0" smtClean="0"/>
              <a:t>What is this?</a:t>
            </a:r>
          </a:p>
          <a:p>
            <a:pPr eaLnBrk="1" hangingPunct="1"/>
            <a:r>
              <a:rPr lang="en-US" dirty="0" smtClean="0"/>
              <a:t>Why is often used in environmental rulemaking?</a:t>
            </a:r>
          </a:p>
          <a:p>
            <a:pPr eaLnBrk="1" hangingPunct="1"/>
            <a:r>
              <a:rPr lang="en-US" dirty="0" smtClean="0"/>
              <a:t>What are the advantages?</a:t>
            </a:r>
          </a:p>
          <a:p>
            <a:pPr eaLnBrk="1" hangingPunct="1"/>
            <a:r>
              <a:rPr lang="en-US" dirty="0" smtClean="0"/>
              <a:t>What are the public participation issues?</a:t>
            </a:r>
          </a:p>
        </p:txBody>
      </p:sp>
    </p:spTree>
    <p:extLst>
      <p:ext uri="{BB962C8B-B14F-4D97-AF65-F5344CB8AC3E}">
        <p14:creationId xmlns:p14="http://schemas.microsoft.com/office/powerpoint/2010/main" val="13635482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75FD78A-99FA-4D24-911D-48EC2881EAD2}" type="slidenum">
              <a:rPr lang="en-US" smtClean="0"/>
              <a:pPr/>
              <a:t>2</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Procedural Rules</a:t>
            </a:r>
          </a:p>
        </p:txBody>
      </p:sp>
      <p:sp>
        <p:nvSpPr>
          <p:cNvPr id="29700" name="Rectangle 3"/>
          <p:cNvSpPr>
            <a:spLocks noGrp="1" noChangeArrowheads="1"/>
          </p:cNvSpPr>
          <p:nvPr>
            <p:ph type="body" idx="1"/>
          </p:nvPr>
        </p:nvSpPr>
        <p:spPr/>
        <p:txBody>
          <a:bodyPr/>
          <a:lstStyle/>
          <a:p>
            <a:pPr eaLnBrk="1" hangingPunct="1"/>
            <a:r>
              <a:rPr lang="en-US" sz="2800" dirty="0" smtClean="0"/>
              <a:t>Procedural rules are exempt from notice and comment</a:t>
            </a:r>
          </a:p>
          <a:p>
            <a:pPr lvl="1" eaLnBrk="1" hangingPunct="1"/>
            <a:r>
              <a:rPr lang="en-US" sz="2800" dirty="0" smtClean="0"/>
              <a:t>The form of an application for benefits is procedural</a:t>
            </a:r>
          </a:p>
          <a:p>
            <a:pPr lvl="1" eaLnBrk="1" hangingPunct="1"/>
            <a:r>
              <a:rPr lang="en-US" sz="2800" dirty="0" smtClean="0"/>
              <a:t>The facts that the claimant has to establish to get the benefits are substantive</a:t>
            </a:r>
          </a:p>
          <a:p>
            <a:pPr eaLnBrk="1" hangingPunct="1"/>
            <a:r>
              <a:rPr lang="en-US" sz="2800" dirty="0" smtClean="0"/>
              <a:t>A procedural rule can become substantive if the change in procedure has a substantial impact on the regulated parties.</a:t>
            </a:r>
          </a:p>
        </p:txBody>
      </p:sp>
    </p:spTree>
    <p:extLst>
      <p:ext uri="{BB962C8B-B14F-4D97-AF65-F5344CB8AC3E}">
        <p14:creationId xmlns:p14="http://schemas.microsoft.com/office/powerpoint/2010/main" val="3620247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Substantial Impact</a:t>
            </a:r>
            <a:r>
              <a:rPr lang="en-US" baseline="0" dirty="0" smtClean="0"/>
              <a:t> Test for Procedural Rules</a:t>
            </a:r>
            <a:endParaRPr lang="en-US" dirty="0"/>
          </a:p>
        </p:txBody>
      </p:sp>
      <p:sp>
        <p:nvSpPr>
          <p:cNvPr id="3" name="Content Placeholder 2"/>
          <p:cNvSpPr>
            <a:spLocks noGrp="1"/>
          </p:cNvSpPr>
          <p:nvPr>
            <p:ph idx="1"/>
          </p:nvPr>
        </p:nvSpPr>
        <p:spPr/>
        <p:txBody>
          <a:bodyPr>
            <a:normAutofit lnSpcReduction="10000"/>
          </a:bodyPr>
          <a:lstStyle/>
          <a:p>
            <a:r>
              <a:rPr lang="en-US" dirty="0"/>
              <a:t>The Department of Health and Human Services changed the method by which home health providers could obtain reimbursement for expenses under the Medicare Program. In particular it required that they submit their requests in a new format and to regional intermediaries, rather than to HHS directly</a:t>
            </a:r>
            <a:r>
              <a:rPr lang="en-US" dirty="0" smtClean="0"/>
              <a:t>.</a:t>
            </a:r>
          </a:p>
          <a:p>
            <a:r>
              <a:rPr lang="en-US" dirty="0" smtClean="0"/>
              <a:t>How did plaintiffs argue that this was a legislative rule, rather than a procedural rule?</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3</a:t>
            </a:fld>
            <a:endParaRPr lang="en-US"/>
          </a:p>
        </p:txBody>
      </p:sp>
    </p:spTree>
    <p:extLst>
      <p:ext uri="{BB962C8B-B14F-4D97-AF65-F5344CB8AC3E}">
        <p14:creationId xmlns:p14="http://schemas.microsoft.com/office/powerpoint/2010/main" val="102690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r>
              <a:rPr lang="en-US" baseline="0" dirty="0" smtClean="0"/>
              <a:t> or Prosecution Guidelines</a:t>
            </a:r>
            <a:endParaRPr lang="en-US" dirty="0"/>
          </a:p>
        </p:txBody>
      </p:sp>
      <p:sp>
        <p:nvSpPr>
          <p:cNvPr id="3" name="Content Placeholder 2"/>
          <p:cNvSpPr>
            <a:spLocks noGrp="1"/>
          </p:cNvSpPr>
          <p:nvPr>
            <p:ph idx="1"/>
          </p:nvPr>
        </p:nvSpPr>
        <p:spPr/>
        <p:txBody>
          <a:bodyPr/>
          <a:lstStyle/>
          <a:p>
            <a:r>
              <a:rPr lang="en-US" dirty="0" smtClean="0"/>
              <a:t>OSHA adopts a plan for deciding which employers</a:t>
            </a:r>
            <a:r>
              <a:rPr lang="en-US" baseline="0" dirty="0" smtClean="0"/>
              <a:t> to inspect.</a:t>
            </a:r>
          </a:p>
          <a:p>
            <a:r>
              <a:rPr lang="en-US" baseline="0" dirty="0" smtClean="0"/>
              <a:t>A selected employer contests the rule, saying that OSHA inspections are expensive and time consuming, thus this has a substantial impact.</a:t>
            </a:r>
          </a:p>
          <a:p>
            <a:r>
              <a:rPr lang="en-US" baseline="0" dirty="0" smtClean="0"/>
              <a:t>Is this a successful argument?</a:t>
            </a:r>
          </a:p>
          <a:p>
            <a:pPr lvl="1"/>
            <a:r>
              <a:rPr lang="en-US" dirty="0" smtClean="0"/>
              <a:t>Why, or why not?</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4</a:t>
            </a:fld>
            <a:endParaRPr lang="en-US"/>
          </a:p>
        </p:txBody>
      </p:sp>
    </p:spTree>
    <p:extLst>
      <p:ext uri="{BB962C8B-B14F-4D97-AF65-F5344CB8AC3E}">
        <p14:creationId xmlns:p14="http://schemas.microsoft.com/office/powerpoint/2010/main" val="367985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a Substantive Value Judgment’’ Test.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 D.C. Circuit uses what it described as asking whether an agency’s rule ‘‘encodes a substantive value judgment or puts a stamp of approval or disapproval on a given type of behavior.’’</a:t>
            </a:r>
          </a:p>
          <a:p>
            <a:pPr lvl="1"/>
            <a:r>
              <a:rPr lang="en-US" dirty="0" smtClean="0"/>
              <a:t>Is</a:t>
            </a:r>
            <a:r>
              <a:rPr lang="en-US" baseline="0" dirty="0" smtClean="0"/>
              <a:t> this really a different standard than substantial effect?</a:t>
            </a:r>
          </a:p>
          <a:p>
            <a:pPr lvl="1"/>
            <a:r>
              <a:rPr lang="en-US" dirty="0" smtClean="0"/>
              <a:t>Does</a:t>
            </a:r>
            <a:r>
              <a:rPr lang="en-US" baseline="0" dirty="0" smtClean="0"/>
              <a:t> this look like the standard for guidelines, such as in the </a:t>
            </a:r>
            <a:r>
              <a:rPr lang="en-US" baseline="0" dirty="0" err="1" smtClean="0"/>
              <a:t>Hoctor</a:t>
            </a:r>
            <a:r>
              <a:rPr lang="en-US" baseline="0" dirty="0" smtClean="0"/>
              <a:t> case?</a:t>
            </a:r>
          </a:p>
          <a:p>
            <a:r>
              <a:rPr lang="en-US" dirty="0" smtClean="0"/>
              <a:t>Limited to the DC Cir. and does not seem to make much difference.</a:t>
            </a:r>
            <a:endParaRPr lang="en-US" dirty="0"/>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5</a:t>
            </a:fld>
            <a:endParaRPr lang="en-US"/>
          </a:p>
        </p:txBody>
      </p:sp>
    </p:spTree>
    <p:extLst>
      <p:ext uri="{BB962C8B-B14F-4D97-AF65-F5344CB8AC3E}">
        <p14:creationId xmlns:p14="http://schemas.microsoft.com/office/powerpoint/2010/main" val="352801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Notice and Public Procedures Are Impracticable, Unnecessary, or Contrary to the Public Interest</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6</a:t>
            </a:fld>
            <a:endParaRPr lang="en-US"/>
          </a:p>
        </p:txBody>
      </p:sp>
    </p:spTree>
    <p:extLst>
      <p:ext uri="{BB962C8B-B14F-4D97-AF65-F5344CB8AC3E}">
        <p14:creationId xmlns:p14="http://schemas.microsoft.com/office/powerpoint/2010/main" val="3716355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CB50509-B10D-488B-A976-A9842ECF97A9}" type="slidenum">
              <a:rPr lang="en-US" smtClean="0"/>
              <a:pPr/>
              <a:t>7</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Actions where Secrecy is Important</a:t>
            </a:r>
          </a:p>
        </p:txBody>
      </p:sp>
      <p:sp>
        <p:nvSpPr>
          <p:cNvPr id="7172" name="Rectangle 3"/>
          <p:cNvSpPr>
            <a:spLocks noGrp="1" noChangeArrowheads="1"/>
          </p:cNvSpPr>
          <p:nvPr>
            <p:ph type="body" idx="1"/>
          </p:nvPr>
        </p:nvSpPr>
        <p:spPr/>
        <p:txBody>
          <a:bodyPr/>
          <a:lstStyle/>
          <a:p>
            <a:pPr eaLnBrk="1" hangingPunct="1"/>
            <a:r>
              <a:rPr lang="en-US" dirty="0" smtClean="0"/>
              <a:t>Wage and price controls</a:t>
            </a:r>
          </a:p>
          <a:p>
            <a:pPr eaLnBrk="1" hangingPunct="1"/>
            <a:r>
              <a:rPr lang="en-US" dirty="0" smtClean="0"/>
              <a:t>Bidding on contracts</a:t>
            </a:r>
          </a:p>
          <a:p>
            <a:pPr eaLnBrk="1" hangingPunct="1"/>
            <a:r>
              <a:rPr lang="en-US" dirty="0" smtClean="0"/>
              <a:t>Negotiations on land purchases and sales</a:t>
            </a:r>
          </a:p>
        </p:txBody>
      </p:sp>
    </p:spTree>
    <p:extLst>
      <p:ext uri="{BB962C8B-B14F-4D97-AF65-F5344CB8AC3E}">
        <p14:creationId xmlns:p14="http://schemas.microsoft.com/office/powerpoint/2010/main" val="2599789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15906C-666E-4448-9D2C-951100795A0B}" type="slidenum">
              <a:rPr lang="en-US" smtClean="0"/>
              <a:pPr/>
              <a:t>8</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Emergency Proceedings</a:t>
            </a:r>
          </a:p>
        </p:txBody>
      </p:sp>
      <p:sp>
        <p:nvSpPr>
          <p:cNvPr id="210947"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Emergency Rules</a:t>
            </a:r>
          </a:p>
          <a:p>
            <a:pPr lvl="1" eaLnBrk="1" hangingPunct="1">
              <a:defRPr/>
            </a:pPr>
            <a:r>
              <a:rPr lang="en-US" sz="2800" dirty="0">
                <a:hlinkClick r:id="rId2"/>
              </a:rPr>
              <a:t>http://</a:t>
            </a:r>
            <a:r>
              <a:rPr lang="en-US" sz="2800" dirty="0" smtClean="0">
                <a:hlinkClick r:id="rId2"/>
              </a:rPr>
              <a:t>doa.louisiana.gov/osr/emr/emr.htm</a:t>
            </a:r>
            <a:endParaRPr lang="en-US" sz="2800" dirty="0" smtClean="0"/>
          </a:p>
          <a:p>
            <a:pPr lvl="1" eaLnBrk="1" hangingPunct="1">
              <a:defRPr/>
            </a:pPr>
            <a:r>
              <a:rPr lang="en-US" sz="2800" dirty="0" smtClean="0"/>
              <a:t>Misused in LA</a:t>
            </a:r>
          </a:p>
          <a:p>
            <a:pPr eaLnBrk="1" hangingPunct="1">
              <a:defRPr/>
            </a:pPr>
            <a:r>
              <a:rPr lang="en-US" sz="2800" dirty="0" smtClean="0"/>
              <a:t>Interim Final Rules</a:t>
            </a:r>
          </a:p>
          <a:p>
            <a:pPr lvl="1" eaLnBrk="1" hangingPunct="1">
              <a:defRPr/>
            </a:pPr>
            <a:r>
              <a:rPr lang="en-US" sz="2800" dirty="0" smtClean="0"/>
              <a:t>Published and in effect, but will be modified after comments are in.</a:t>
            </a:r>
          </a:p>
          <a:p>
            <a:pPr eaLnBrk="1" hangingPunct="1">
              <a:defRPr/>
            </a:pPr>
            <a:r>
              <a:rPr lang="en-US" sz="2800" dirty="0" smtClean="0"/>
              <a:t>Calculations and other non-discretionary rules</a:t>
            </a:r>
          </a:p>
          <a:p>
            <a:pPr eaLnBrk="1" hangingPunct="1">
              <a:defRPr/>
            </a:pPr>
            <a:r>
              <a:rPr lang="en-US" sz="2800" dirty="0" smtClean="0"/>
              <a:t>Technical corrections</a:t>
            </a:r>
          </a:p>
          <a:p>
            <a:pPr lvl="1" eaLnBrk="1" hangingPunct="1">
              <a:defRPr/>
            </a:pPr>
            <a:r>
              <a:rPr lang="en-US" sz="2800" dirty="0" smtClean="0"/>
              <a:t>Can require notice and comment if the correction causes a different result</a:t>
            </a:r>
          </a:p>
        </p:txBody>
      </p:sp>
    </p:spTree>
    <p:extLst>
      <p:ext uri="{BB962C8B-B14F-4D97-AF65-F5344CB8AC3E}">
        <p14:creationId xmlns:p14="http://schemas.microsoft.com/office/powerpoint/2010/main" val="21717747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Formal Rulemaking?</a:t>
            </a:r>
            <a:endParaRPr lang="en-US" dirty="0"/>
          </a:p>
        </p:txBody>
      </p:sp>
      <p:sp>
        <p:nvSpPr>
          <p:cNvPr id="3" name="Content Placeholder 2"/>
          <p:cNvSpPr>
            <a:spLocks noGrp="1"/>
          </p:cNvSpPr>
          <p:nvPr>
            <p:ph idx="1"/>
          </p:nvPr>
        </p:nvSpPr>
        <p:spPr/>
        <p:txBody>
          <a:bodyPr/>
          <a:lstStyle/>
          <a:p>
            <a:pPr eaLnBrk="1" hangingPunct="1"/>
            <a:r>
              <a:rPr lang="en-US" sz="2800" smtClean="0"/>
              <a:t>A rulemaking conducted as a trial type hearing</a:t>
            </a:r>
          </a:p>
          <a:p>
            <a:pPr lvl="1" eaLnBrk="1" hangingPunct="1"/>
            <a:r>
              <a:rPr lang="en-US" sz="2800" smtClean="0"/>
              <a:t>The agency support for the rule must be presented at the hearing</a:t>
            </a:r>
          </a:p>
          <a:p>
            <a:pPr lvl="1" eaLnBrk="1" hangingPunct="1"/>
            <a:r>
              <a:rPr lang="en-US" sz="2800" smtClean="0"/>
              <a:t>Interested parties may present and cross-examine evidence</a:t>
            </a:r>
          </a:p>
          <a:p>
            <a:pPr eaLnBrk="1" hangingPunct="1"/>
            <a:r>
              <a:rPr lang="en-US" sz="2800" smtClean="0"/>
              <a:t>History - grew out of rate making</a:t>
            </a:r>
          </a:p>
          <a:p>
            <a:pPr lvl="1" eaLnBrk="1" hangingPunct="1"/>
            <a:r>
              <a:rPr lang="en-US" sz="2800" smtClean="0"/>
              <a:t>Rate making affects a small number of parties</a:t>
            </a:r>
          </a:p>
          <a:p>
            <a:pPr lvl="1" eaLnBrk="1" hangingPunct="1"/>
            <a:r>
              <a:rPr lang="en-US" sz="2800" smtClean="0"/>
              <a:t>The courts thought they should get due process</a:t>
            </a:r>
          </a:p>
        </p:txBody>
      </p:sp>
      <p:sp>
        <p:nvSpPr>
          <p:cNvPr id="4" name="Slide Number Placeholder 3"/>
          <p:cNvSpPr>
            <a:spLocks noGrp="1"/>
          </p:cNvSpPr>
          <p:nvPr>
            <p:ph type="sldNum" sz="quarter" idx="12"/>
          </p:nvPr>
        </p:nvSpPr>
        <p:spPr/>
        <p:txBody>
          <a:bodyPr/>
          <a:lstStyle/>
          <a:p>
            <a:pPr>
              <a:defRPr/>
            </a:pPr>
            <a:fld id="{D6F5F077-D39F-4532-89B6-114E9FCDFBE8}" type="slidenum">
              <a:rPr lang="en-US" smtClean="0"/>
              <a:pPr>
                <a:defRPr/>
              </a:pPr>
              <a:t>9</a:t>
            </a:fld>
            <a:endParaRPr lang="en-US"/>
          </a:p>
        </p:txBody>
      </p:sp>
    </p:spTree>
    <p:extLst>
      <p:ext uri="{BB962C8B-B14F-4D97-AF65-F5344CB8AC3E}">
        <p14:creationId xmlns:p14="http://schemas.microsoft.com/office/powerpoint/2010/main" val="4010021448"/>
      </p:ext>
    </p:extLst>
  </p:cSld>
  <p:clrMapOvr>
    <a:masterClrMapping/>
  </p:clrMapOvr>
</p:sld>
</file>

<file path=ppt/theme/theme1.xml><?xml version="1.0" encoding="utf-8"?>
<a:theme xmlns:a="http://schemas.openxmlformats.org/drawingml/2006/main" name="1_Blends">
  <a:themeElements>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1341</TotalTime>
  <Words>1011</Words>
  <Application>Microsoft Office PowerPoint</Application>
  <PresentationFormat>On-screen Show (4:3)</PresentationFormat>
  <Paragraphs>119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1_Blends</vt:lpstr>
      <vt:lpstr>Rulemaking</vt:lpstr>
      <vt:lpstr>Procedural Rules</vt:lpstr>
      <vt:lpstr>Substantial Impact Test for Procedural Rules</vt:lpstr>
      <vt:lpstr>Inspection or Prosecution Guidelines</vt:lpstr>
      <vt:lpstr>‘‘Encoding a Substantive Value Judgment’’ Test. </vt:lpstr>
      <vt:lpstr>Notice and Public Procedures Are Impracticable, Unnecessary, or Contrary to the Public Interest</vt:lpstr>
      <vt:lpstr>Actions where Secrecy is Important</vt:lpstr>
      <vt:lpstr>Emergency Proceedings</vt:lpstr>
      <vt:lpstr>What is Formal Rulemaking?</vt:lpstr>
      <vt:lpstr>Why avoid formal rulemaking?</vt:lpstr>
      <vt:lpstr>When is Formal Rulemaking Required?</vt:lpstr>
      <vt:lpstr>The Procedures of Notice-and-Comment Rulemaking</vt:lpstr>
      <vt:lpstr>The Logical Outgrowth Test: Chocolate Manufacturers Ass’n v. Block</vt:lpstr>
      <vt:lpstr>The Notice Problem</vt:lpstr>
      <vt:lpstr>Limits on Logical Outgrowth - Arizona Public Service Co. v. E.P.A. </vt:lpstr>
      <vt:lpstr>Procedures for Rules that do not need Notice and Comment</vt:lpstr>
      <vt:lpstr>What about Technical Information Underlying the Rule? (not in book)</vt:lpstr>
      <vt:lpstr>Additions to the Published Record (not in book)</vt:lpstr>
      <vt:lpstr>Negotiated Rulemaking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Richards</dc:creator>
  <cp:lastModifiedBy>Edward Richards</cp:lastModifiedBy>
  <cp:revision>298</cp:revision>
  <dcterms:created xsi:type="dcterms:W3CDTF">2003-02-18T14:06:11Z</dcterms:created>
  <dcterms:modified xsi:type="dcterms:W3CDTF">2012-10-27T00:11:58Z</dcterms:modified>
</cp:coreProperties>
</file>