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8"/>
  </p:notesMasterIdLst>
  <p:sldIdLst>
    <p:sldId id="354" r:id="rId2"/>
    <p:sldId id="411" r:id="rId3"/>
    <p:sldId id="412" r:id="rId4"/>
    <p:sldId id="413" r:id="rId5"/>
    <p:sldId id="414" r:id="rId6"/>
    <p:sldId id="415" r:id="rId7"/>
    <p:sldId id="416" r:id="rId8"/>
    <p:sldId id="417" r:id="rId9"/>
    <p:sldId id="418" r:id="rId10"/>
    <p:sldId id="419" r:id="rId11"/>
    <p:sldId id="420" r:id="rId12"/>
    <p:sldId id="421" r:id="rId13"/>
    <p:sldId id="422" r:id="rId14"/>
    <p:sldId id="423" r:id="rId15"/>
    <p:sldId id="424" r:id="rId16"/>
    <p:sldId id="425"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439" autoAdjust="0"/>
  </p:normalViewPr>
  <p:slideViewPr>
    <p:cSldViewPr>
      <p:cViewPr varScale="1">
        <p:scale>
          <a:sx n="141" d="100"/>
          <a:sy n="141" d="100"/>
        </p:scale>
        <p:origin x="1012" y="88"/>
      </p:cViewPr>
      <p:guideLst>
        <p:guide orient="horz" pos="2160"/>
        <p:guide pos="2880"/>
      </p:guideLst>
    </p:cSldViewPr>
  </p:slideViewPr>
  <p:outlineViewPr>
    <p:cViewPr>
      <p:scale>
        <a:sx n="33" d="100"/>
        <a:sy n="33" d="100"/>
      </p:scale>
      <p:origin x="0" y="5238"/>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52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52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52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52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E9EB312F-8A2F-44E7-97CF-5E34CD3134EC}" type="slidenum">
              <a:rPr lang="en-US"/>
              <a:pPr>
                <a:defRPr/>
              </a:pPr>
              <a:t>‹#›</a:t>
            </a:fld>
            <a:endParaRPr lang="en-US"/>
          </a:p>
        </p:txBody>
      </p:sp>
    </p:spTree>
    <p:extLst>
      <p:ext uri="{BB962C8B-B14F-4D97-AF65-F5344CB8AC3E}">
        <p14:creationId xmlns:p14="http://schemas.microsoft.com/office/powerpoint/2010/main" val="31444000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76238C15-675A-418C-8549-EDFF68BBA7DD}" type="slidenum">
              <a:rPr lang="en-US"/>
              <a:pPr>
                <a:defRPr/>
              </a:pPr>
              <a:t>‹#›</a:t>
            </a:fld>
            <a:endParaRPr lang="en-US"/>
          </a:p>
        </p:txBody>
      </p:sp>
    </p:spTree>
    <p:extLst>
      <p:ext uri="{BB962C8B-B14F-4D97-AF65-F5344CB8AC3E}">
        <p14:creationId xmlns:p14="http://schemas.microsoft.com/office/powerpoint/2010/main" val="207938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F002570-B0C2-4043-B65D-1924BBDDEAB2}" type="slidenum">
              <a:rPr lang="en-US"/>
              <a:pPr>
                <a:defRPr/>
              </a:pPr>
              <a:t>‹#›</a:t>
            </a:fld>
            <a:endParaRPr lang="en-US"/>
          </a:p>
        </p:txBody>
      </p:sp>
    </p:spTree>
    <p:extLst>
      <p:ext uri="{BB962C8B-B14F-4D97-AF65-F5344CB8AC3E}">
        <p14:creationId xmlns:p14="http://schemas.microsoft.com/office/powerpoint/2010/main" val="785158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20BAD819-74C3-4929-B960-D394EB91F785}" type="slidenum">
              <a:rPr lang="en-US"/>
              <a:pPr>
                <a:defRPr/>
              </a:pPr>
              <a:t>‹#›</a:t>
            </a:fld>
            <a:endParaRPr lang="en-US"/>
          </a:p>
        </p:txBody>
      </p:sp>
    </p:spTree>
    <p:extLst>
      <p:ext uri="{BB962C8B-B14F-4D97-AF65-F5344CB8AC3E}">
        <p14:creationId xmlns:p14="http://schemas.microsoft.com/office/powerpoint/2010/main" val="2526894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97175867-0D49-4291-BBD3-ED66DB5CB512}" type="slidenum">
              <a:rPr lang="en-US"/>
              <a:pPr>
                <a:defRPr/>
              </a:pPr>
              <a:t>‹#›</a:t>
            </a:fld>
            <a:endParaRPr lang="en-US"/>
          </a:p>
        </p:txBody>
      </p:sp>
    </p:spTree>
    <p:extLst>
      <p:ext uri="{BB962C8B-B14F-4D97-AF65-F5344CB8AC3E}">
        <p14:creationId xmlns:p14="http://schemas.microsoft.com/office/powerpoint/2010/main" val="2654911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9B95ACE-5369-4781-9D01-6B3FCE1E5E88}" type="slidenum">
              <a:rPr lang="en-US"/>
              <a:pPr>
                <a:defRPr/>
              </a:pPr>
              <a:t>‹#›</a:t>
            </a:fld>
            <a:endParaRPr lang="en-US"/>
          </a:p>
        </p:txBody>
      </p:sp>
    </p:spTree>
    <p:extLst>
      <p:ext uri="{BB962C8B-B14F-4D97-AF65-F5344CB8AC3E}">
        <p14:creationId xmlns:p14="http://schemas.microsoft.com/office/powerpoint/2010/main" val="1547325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6809C79-2EE0-4FE3-A85D-66A1913190E8}" type="slidenum">
              <a:rPr lang="en-US"/>
              <a:pPr>
                <a:defRPr/>
              </a:pPr>
              <a:t>‹#›</a:t>
            </a:fld>
            <a:endParaRPr lang="en-US"/>
          </a:p>
        </p:txBody>
      </p:sp>
    </p:spTree>
    <p:extLst>
      <p:ext uri="{BB962C8B-B14F-4D97-AF65-F5344CB8AC3E}">
        <p14:creationId xmlns:p14="http://schemas.microsoft.com/office/powerpoint/2010/main" val="2986972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ED7A8090-1240-4FD1-9998-59B25C261EC8}" type="slidenum">
              <a:rPr lang="en-US"/>
              <a:pPr>
                <a:defRPr/>
              </a:pPr>
              <a:t>‹#›</a:t>
            </a:fld>
            <a:endParaRPr lang="en-US"/>
          </a:p>
        </p:txBody>
      </p:sp>
    </p:spTree>
    <p:extLst>
      <p:ext uri="{BB962C8B-B14F-4D97-AF65-F5344CB8AC3E}">
        <p14:creationId xmlns:p14="http://schemas.microsoft.com/office/powerpoint/2010/main" val="1735418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4524D6FB-D000-4469-B47C-1238D60BB3DD}" type="slidenum">
              <a:rPr lang="en-US"/>
              <a:pPr>
                <a:defRPr/>
              </a:pPr>
              <a:t>‹#›</a:t>
            </a:fld>
            <a:endParaRPr lang="en-US"/>
          </a:p>
        </p:txBody>
      </p:sp>
    </p:spTree>
    <p:extLst>
      <p:ext uri="{BB962C8B-B14F-4D97-AF65-F5344CB8AC3E}">
        <p14:creationId xmlns:p14="http://schemas.microsoft.com/office/powerpoint/2010/main" val="3217798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7CD26E77-8383-44DB-BB8E-89994A0B2619}" type="slidenum">
              <a:rPr lang="en-US"/>
              <a:pPr>
                <a:defRPr/>
              </a:pPr>
              <a:t>‹#›</a:t>
            </a:fld>
            <a:endParaRPr lang="en-US"/>
          </a:p>
        </p:txBody>
      </p:sp>
    </p:spTree>
    <p:extLst>
      <p:ext uri="{BB962C8B-B14F-4D97-AF65-F5344CB8AC3E}">
        <p14:creationId xmlns:p14="http://schemas.microsoft.com/office/powerpoint/2010/main" val="3205199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58D52CF3-BD07-4363-AA17-A8F3941214F2}" type="slidenum">
              <a:rPr lang="en-US"/>
              <a:pPr>
                <a:defRPr/>
              </a:pPr>
              <a:t>‹#›</a:t>
            </a:fld>
            <a:endParaRPr lang="en-US"/>
          </a:p>
        </p:txBody>
      </p:sp>
    </p:spTree>
    <p:extLst>
      <p:ext uri="{BB962C8B-B14F-4D97-AF65-F5344CB8AC3E}">
        <p14:creationId xmlns:p14="http://schemas.microsoft.com/office/powerpoint/2010/main" val="2436822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EF6EBBA-DEA9-449B-A22A-FE4B6865B745}" type="slidenum">
              <a:rPr lang="en-US"/>
              <a:pPr>
                <a:defRPr/>
              </a:pPr>
              <a:t>‹#›</a:t>
            </a:fld>
            <a:endParaRPr lang="en-US"/>
          </a:p>
        </p:txBody>
      </p:sp>
    </p:spTree>
    <p:extLst>
      <p:ext uri="{BB962C8B-B14F-4D97-AF65-F5344CB8AC3E}">
        <p14:creationId xmlns:p14="http://schemas.microsoft.com/office/powerpoint/2010/main" val="4089886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71338284-10C5-4054-B23B-620993BFF00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16"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Chapter 7</a:t>
            </a:r>
          </a:p>
        </p:txBody>
      </p:sp>
      <p:sp>
        <p:nvSpPr>
          <p:cNvPr id="3075" name="Rectangle 3"/>
          <p:cNvSpPr>
            <a:spLocks noGrp="1" noChangeArrowheads="1"/>
          </p:cNvSpPr>
          <p:nvPr>
            <p:ph type="subTitle" idx="1"/>
          </p:nvPr>
        </p:nvSpPr>
        <p:spPr/>
        <p:txBody>
          <a:bodyPr/>
          <a:lstStyle/>
          <a:p>
            <a:pPr eaLnBrk="1" hangingPunct="1"/>
            <a:r>
              <a:rPr lang="en-US" dirty="0"/>
              <a:t>Judicial Review of </a:t>
            </a:r>
            <a:r>
              <a:rPr lang="en-US" dirty="0" smtClean="0"/>
              <a:t>Facts Determined by the Agency</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A166353-5260-4002-A3E3-45374C792FAB}" type="slidenum">
              <a:rPr lang="en-US" smtClean="0"/>
              <a:pPr/>
              <a:t>10</a:t>
            </a:fld>
            <a:endParaRPr lang="en-US" smtClean="0"/>
          </a:p>
        </p:txBody>
      </p:sp>
      <p:sp>
        <p:nvSpPr>
          <p:cNvPr id="28675" name="Rectangle 2"/>
          <p:cNvSpPr>
            <a:spLocks noGrp="1" noChangeArrowheads="1"/>
          </p:cNvSpPr>
          <p:nvPr>
            <p:ph type="title"/>
          </p:nvPr>
        </p:nvSpPr>
        <p:spPr/>
        <p:txBody>
          <a:bodyPr/>
          <a:lstStyle/>
          <a:p>
            <a:pPr eaLnBrk="1" hangingPunct="1"/>
            <a:r>
              <a:rPr lang="en-US" dirty="0" smtClean="0"/>
              <a:t>Facts Not Reviewable At All</a:t>
            </a:r>
          </a:p>
        </p:txBody>
      </p:sp>
      <p:sp>
        <p:nvSpPr>
          <p:cNvPr id="28676" name="Rectangle 3"/>
          <p:cNvSpPr>
            <a:spLocks noGrp="1" noChangeArrowheads="1"/>
          </p:cNvSpPr>
          <p:nvPr>
            <p:ph type="body" idx="1"/>
          </p:nvPr>
        </p:nvSpPr>
        <p:spPr/>
        <p:txBody>
          <a:bodyPr/>
          <a:lstStyle/>
          <a:p>
            <a:pPr eaLnBrk="1" hangingPunct="1"/>
            <a:r>
              <a:rPr lang="en-US" dirty="0" smtClean="0"/>
              <a:t>Congress can prevent certain types of judicial review</a:t>
            </a:r>
          </a:p>
          <a:p>
            <a:pPr lvl="1" eaLnBrk="1" hangingPunct="1"/>
            <a:r>
              <a:rPr lang="en-US" dirty="0" smtClean="0"/>
              <a:t>Compensation decisions under the Smallpox Vaccine Compensation Act are not reviewable</a:t>
            </a:r>
          </a:p>
          <a:p>
            <a:pPr eaLnBrk="1" hangingPunct="1"/>
            <a:r>
              <a:rPr lang="en-US" dirty="0" smtClean="0"/>
              <a:t>Enabling law is always reviewable unless Congress has taken away the court's subject matter jurisdiction.</a:t>
            </a:r>
          </a:p>
        </p:txBody>
      </p:sp>
    </p:spTree>
    <p:extLst>
      <p:ext uri="{BB962C8B-B14F-4D97-AF65-F5344CB8AC3E}">
        <p14:creationId xmlns:p14="http://schemas.microsoft.com/office/powerpoint/2010/main" val="9845875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8FC2B84-04E2-4833-A197-5272459AEE41}" type="slidenum">
              <a:rPr lang="en-US" smtClean="0"/>
              <a:pPr/>
              <a:t>11</a:t>
            </a:fld>
            <a:endParaRPr lang="en-US" smtClean="0"/>
          </a:p>
        </p:txBody>
      </p:sp>
      <p:sp>
        <p:nvSpPr>
          <p:cNvPr id="29699" name="Rectangle 2"/>
          <p:cNvSpPr>
            <a:spLocks noGrp="1" noChangeArrowheads="1"/>
          </p:cNvSpPr>
          <p:nvPr>
            <p:ph type="title"/>
          </p:nvPr>
        </p:nvSpPr>
        <p:spPr/>
        <p:txBody>
          <a:bodyPr/>
          <a:lstStyle/>
          <a:p>
            <a:pPr eaLnBrk="1" hangingPunct="1"/>
            <a:r>
              <a:rPr lang="en-US" dirty="0" smtClean="0"/>
              <a:t>What if the Court thinks the Agency's Policy Choice is Wrong?</a:t>
            </a:r>
          </a:p>
        </p:txBody>
      </p:sp>
      <p:sp>
        <p:nvSpPr>
          <p:cNvPr id="29700" name="Rectangle 3"/>
          <p:cNvSpPr>
            <a:spLocks noGrp="1" noChangeArrowheads="1"/>
          </p:cNvSpPr>
          <p:nvPr>
            <p:ph type="body" idx="1"/>
          </p:nvPr>
        </p:nvSpPr>
        <p:spPr/>
        <p:txBody>
          <a:bodyPr/>
          <a:lstStyle/>
          <a:p>
            <a:pPr eaLnBrk="1" hangingPunct="1">
              <a:lnSpc>
                <a:spcPct val="80000"/>
              </a:lnSpc>
            </a:pPr>
            <a:r>
              <a:rPr lang="en-US" sz="2800" smtClean="0"/>
              <a:t>Should the court defer to findings which it believes are clearly erroneous, but are supported by substantial evidence?</a:t>
            </a:r>
          </a:p>
          <a:p>
            <a:pPr lvl="1" eaLnBrk="1" hangingPunct="1">
              <a:lnSpc>
                <a:spcPct val="80000"/>
              </a:lnSpc>
            </a:pPr>
            <a:r>
              <a:rPr lang="en-US" sz="2800" smtClean="0"/>
              <a:t>Why is this consistent with the political control of agencies?</a:t>
            </a:r>
          </a:p>
          <a:p>
            <a:pPr lvl="1" eaLnBrk="1" hangingPunct="1">
              <a:lnSpc>
                <a:spcPct val="80000"/>
              </a:lnSpc>
            </a:pPr>
            <a:r>
              <a:rPr lang="en-US" sz="2800" smtClean="0"/>
              <a:t>When the legislature gives the agency the power, it is also saying that it only wants agency decisions overturned in the most serious cases</a:t>
            </a:r>
          </a:p>
          <a:p>
            <a:pPr eaLnBrk="1" hangingPunct="1">
              <a:lnSpc>
                <a:spcPct val="80000"/>
              </a:lnSpc>
            </a:pPr>
            <a:r>
              <a:rPr lang="en-US" sz="2800" smtClean="0"/>
              <a:t>Courts have different political views than agencies and thus they should be esp. careful about reversing agency decisions.</a:t>
            </a:r>
          </a:p>
        </p:txBody>
      </p:sp>
    </p:spTree>
    <p:extLst>
      <p:ext uri="{BB962C8B-B14F-4D97-AF65-F5344CB8AC3E}">
        <p14:creationId xmlns:p14="http://schemas.microsoft.com/office/powerpoint/2010/main" val="41942632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Agency/ALJ</a:t>
            </a:r>
            <a:r>
              <a:rPr lang="en-US" baseline="0" dirty="0" smtClean="0"/>
              <a:t> </a:t>
            </a:r>
            <a:r>
              <a:rPr lang="en-US" baseline="0" dirty="0" smtClean="0"/>
              <a:t>Conflicts/Outside</a:t>
            </a:r>
            <a:r>
              <a:rPr lang="en-US" dirty="0" smtClean="0"/>
              <a:t> LA</a:t>
            </a:r>
            <a:endParaRPr lang="en-US" dirty="0"/>
          </a:p>
        </p:txBody>
      </p:sp>
      <p:sp>
        <p:nvSpPr>
          <p:cNvPr id="3" name="Content Placeholder 2"/>
          <p:cNvSpPr>
            <a:spLocks noGrp="1"/>
          </p:cNvSpPr>
          <p:nvPr>
            <p:ph idx="1"/>
          </p:nvPr>
        </p:nvSpPr>
        <p:spPr/>
        <p:txBody>
          <a:bodyPr>
            <a:normAutofit lnSpcReduction="10000"/>
          </a:bodyPr>
          <a:lstStyle/>
          <a:p>
            <a:r>
              <a:rPr lang="en-US" dirty="0" smtClean="0"/>
              <a:t>Assume there is a hearing before an ALJ, the ALJ prepares a recommended opinion, and the agency wants to overrule the ALJ.</a:t>
            </a:r>
          </a:p>
          <a:p>
            <a:r>
              <a:rPr lang="en-US" dirty="0" smtClean="0"/>
              <a:t>May the agency substitute its decision for that of the ALJ?</a:t>
            </a:r>
          </a:p>
          <a:p>
            <a:pPr lvl="1"/>
            <a:r>
              <a:rPr lang="en-US" dirty="0" smtClean="0"/>
              <a:t>Why is the agency in a different position than the court when reconsidering an ALJ decision?</a:t>
            </a:r>
          </a:p>
          <a:p>
            <a:r>
              <a:rPr lang="en-US" dirty="0" smtClean="0"/>
              <a:t>What</a:t>
            </a:r>
            <a:r>
              <a:rPr lang="en-US" baseline="0" dirty="0" smtClean="0"/>
              <a:t> must the agency do when it wants to overrule an ALJ?</a:t>
            </a:r>
          </a:p>
          <a:p>
            <a:pPr lvl="1"/>
            <a:endParaRPr lang="en-US" dirty="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12</a:t>
            </a:fld>
            <a:endParaRPr lang="en-US"/>
          </a:p>
        </p:txBody>
      </p:sp>
    </p:spTree>
    <p:extLst>
      <p:ext uri="{BB962C8B-B14F-4D97-AF65-F5344CB8AC3E}">
        <p14:creationId xmlns:p14="http://schemas.microsoft.com/office/powerpoint/2010/main" val="13631086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ALJ Expertise</a:t>
            </a:r>
            <a:endParaRPr lang="en-US" dirty="0"/>
          </a:p>
        </p:txBody>
      </p:sp>
      <p:sp>
        <p:nvSpPr>
          <p:cNvPr id="3" name="Content Placeholder 2"/>
          <p:cNvSpPr>
            <a:spLocks noGrp="1"/>
          </p:cNvSpPr>
          <p:nvPr>
            <p:ph idx="1"/>
          </p:nvPr>
        </p:nvSpPr>
        <p:spPr/>
        <p:txBody>
          <a:bodyPr>
            <a:normAutofit fontScale="92500" lnSpcReduction="10000"/>
          </a:bodyPr>
          <a:lstStyle/>
          <a:p>
            <a:r>
              <a:rPr lang="en-US" baseline="0" dirty="0" smtClean="0"/>
              <a:t>Which ALJ decisions are entitled to the most deference?</a:t>
            </a:r>
          </a:p>
          <a:p>
            <a:pPr lvl="1"/>
            <a:r>
              <a:rPr lang="en-US" dirty="0" smtClean="0"/>
              <a:t>Can the agency really reevaluate witness credibility decisions by the ALJ? </a:t>
            </a:r>
            <a:endParaRPr lang="en-US" baseline="0" dirty="0" smtClean="0"/>
          </a:p>
          <a:p>
            <a:r>
              <a:rPr lang="en-US" baseline="0" dirty="0" smtClean="0"/>
              <a:t>What ALJ decisions are entitled to the least deference?</a:t>
            </a:r>
          </a:p>
          <a:p>
            <a:r>
              <a:rPr lang="en-US" dirty="0" smtClean="0"/>
              <a:t>In the firing of the union organizer caught smoking, why would evidence of an anti-smoking policy and enforcement reduce the deference to the ALJ’s determination of credibility of the witnesses?</a:t>
            </a:r>
            <a:endParaRPr lang="en-US" baseline="0" dirty="0" smtClean="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13</a:t>
            </a:fld>
            <a:endParaRPr lang="en-US"/>
          </a:p>
        </p:txBody>
      </p:sp>
    </p:spTree>
    <p:extLst>
      <p:ext uri="{BB962C8B-B14F-4D97-AF65-F5344CB8AC3E}">
        <p14:creationId xmlns:p14="http://schemas.microsoft.com/office/powerpoint/2010/main" val="8555444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O’Leary v. Brown-Pacific-</a:t>
            </a:r>
            <a:r>
              <a:rPr lang="en-US" i="1" dirty="0" err="1" smtClean="0"/>
              <a:t>Maxon</a:t>
            </a:r>
            <a:r>
              <a:rPr lang="en-US" i="1" dirty="0" smtClean="0"/>
              <a:t>,</a:t>
            </a:r>
            <a:r>
              <a:rPr lang="en-US" dirty="0" smtClean="0"/>
              <a:t> 340 U.S. 504 (1951)</a:t>
            </a:r>
            <a:endParaRPr lang="en-US" dirty="0"/>
          </a:p>
        </p:txBody>
      </p:sp>
      <p:sp>
        <p:nvSpPr>
          <p:cNvPr id="3" name="Content Placeholder 2"/>
          <p:cNvSpPr>
            <a:spLocks noGrp="1"/>
          </p:cNvSpPr>
          <p:nvPr>
            <p:ph idx="1"/>
          </p:nvPr>
        </p:nvSpPr>
        <p:spPr/>
        <p:txBody>
          <a:bodyPr>
            <a:normAutofit/>
          </a:bodyPr>
          <a:lstStyle/>
          <a:p>
            <a:r>
              <a:rPr lang="en-US" dirty="0" smtClean="0"/>
              <a:t>Was a worker within course and scope of employment when he drowned trying to save a foundering swimmer?</a:t>
            </a:r>
          </a:p>
          <a:p>
            <a:r>
              <a:rPr lang="en-US" dirty="0" smtClean="0"/>
              <a:t>Were there any disputed facts?</a:t>
            </a:r>
          </a:p>
          <a:p>
            <a:r>
              <a:rPr lang="en-US" dirty="0" smtClean="0"/>
              <a:t>Is this a legal question, entitled to less deference, or a factual one, entitled to more deference?</a:t>
            </a:r>
          </a:p>
          <a:p>
            <a:endParaRPr lang="en-US" dirty="0" smtClean="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14</a:t>
            </a:fld>
            <a:endParaRPr lang="en-US"/>
          </a:p>
        </p:txBody>
      </p:sp>
    </p:spTree>
    <p:extLst>
      <p:ext uri="{BB962C8B-B14F-4D97-AF65-F5344CB8AC3E}">
        <p14:creationId xmlns:p14="http://schemas.microsoft.com/office/powerpoint/2010/main" val="40591753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Frankfurter’s Hybrid</a:t>
            </a:r>
            <a:r>
              <a:rPr lang="en-US" baseline="0" dirty="0" smtClean="0"/>
              <a:t> Decision Analysis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[This] only serves to illustrate once more the variety of ascertainments covered by the blanket term ‘‘fact.’’ Here of course it does not connote a simple, external, physical event as to which there is conflicting testimony. The conclusion concerns a combination of happenings and the inferences drawn from them. In part at least, the inferences presuppose applicable standards for assessing the simple, external facts. Yet the standards are not so severable from the experience of industry nor of such a nature as to be peculiarly appropriate for independent judicial ascertainment as ‘‘questions of law.’’</a:t>
            </a:r>
            <a:endParaRPr lang="en-US" dirty="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15</a:t>
            </a:fld>
            <a:endParaRPr lang="en-US"/>
          </a:p>
        </p:txBody>
      </p:sp>
    </p:spTree>
    <p:extLst>
      <p:ext uri="{BB962C8B-B14F-4D97-AF65-F5344CB8AC3E}">
        <p14:creationId xmlns:p14="http://schemas.microsoft.com/office/powerpoint/2010/main" val="12916490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NLRB v. Bell Aerospace Co.</a:t>
            </a:r>
            <a:r>
              <a:rPr lang="en-US" dirty="0" smtClean="0"/>
              <a:t>, 416 U.S. 267 (1974)</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Company refuses to collectively bargain with buyers, saying they are managers.</a:t>
            </a:r>
          </a:p>
          <a:p>
            <a:r>
              <a:rPr lang="en-US" dirty="0" smtClean="0"/>
              <a:t>Agency</a:t>
            </a:r>
            <a:r>
              <a:rPr lang="en-US" baseline="0" dirty="0" smtClean="0"/>
              <a:t> finds that only managers whose interests align with the company are exempted from unionization.</a:t>
            </a:r>
          </a:p>
          <a:p>
            <a:r>
              <a:rPr lang="en-US" dirty="0" smtClean="0"/>
              <a:t>The court overruled the agency, holding that the law exempted all managers.</a:t>
            </a:r>
          </a:p>
          <a:p>
            <a:pPr lvl="1"/>
            <a:r>
              <a:rPr lang="en-US" dirty="0" smtClean="0"/>
              <a:t>Why no substantial evidence review and </a:t>
            </a:r>
            <a:r>
              <a:rPr lang="en-US" i="1" dirty="0" smtClean="0"/>
              <a:t>Hearst/</a:t>
            </a:r>
            <a:r>
              <a:rPr lang="en-US" dirty="0" smtClean="0"/>
              <a:t> </a:t>
            </a:r>
            <a:r>
              <a:rPr lang="en-US" i="1" dirty="0" smtClean="0"/>
              <a:t>Chevron</a:t>
            </a:r>
            <a:r>
              <a:rPr lang="en-US" dirty="0" smtClean="0"/>
              <a:t> deference?</a:t>
            </a:r>
          </a:p>
          <a:p>
            <a:pPr lvl="1"/>
            <a:r>
              <a:rPr lang="en-US" dirty="0" smtClean="0"/>
              <a:t>How might the agency still get deference on the remand to determine whether buyers are managers?</a:t>
            </a:r>
            <a:endParaRPr lang="en-US" dirty="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16</a:t>
            </a:fld>
            <a:endParaRPr lang="en-US"/>
          </a:p>
        </p:txBody>
      </p:sp>
    </p:spTree>
    <p:extLst>
      <p:ext uri="{BB962C8B-B14F-4D97-AF65-F5344CB8AC3E}">
        <p14:creationId xmlns:p14="http://schemas.microsoft.com/office/powerpoint/2010/main" val="15489775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378A458-75DC-44A1-AA62-50E07019D1F3}" type="slidenum">
              <a:rPr lang="en-US" smtClean="0"/>
              <a:pPr/>
              <a:t>2</a:t>
            </a:fld>
            <a:endParaRPr lang="en-US" smtClean="0"/>
          </a:p>
        </p:txBody>
      </p:sp>
      <p:sp>
        <p:nvSpPr>
          <p:cNvPr id="21507" name="Rectangle 2"/>
          <p:cNvSpPr>
            <a:spLocks noGrp="1" noChangeArrowheads="1"/>
          </p:cNvSpPr>
          <p:nvPr>
            <p:ph type="title"/>
          </p:nvPr>
        </p:nvSpPr>
        <p:spPr/>
        <p:txBody>
          <a:bodyPr/>
          <a:lstStyle/>
          <a:p>
            <a:pPr eaLnBrk="1" hangingPunct="1"/>
            <a:r>
              <a:rPr lang="en-US" dirty="0" smtClean="0"/>
              <a:t>Scope of Judicial Review of Facts</a:t>
            </a:r>
          </a:p>
        </p:txBody>
      </p:sp>
      <p:sp>
        <p:nvSpPr>
          <p:cNvPr id="21508" name="Rectangle 3"/>
          <p:cNvSpPr>
            <a:spLocks noGrp="1" noChangeArrowheads="1"/>
          </p:cNvSpPr>
          <p:nvPr>
            <p:ph type="body" idx="1"/>
          </p:nvPr>
        </p:nvSpPr>
        <p:spPr/>
        <p:txBody>
          <a:bodyPr/>
          <a:lstStyle/>
          <a:p>
            <a:pPr eaLnBrk="1" hangingPunct="1">
              <a:lnSpc>
                <a:spcPct val="90000"/>
              </a:lnSpc>
            </a:pPr>
            <a:r>
              <a:rPr lang="en-US" dirty="0" smtClean="0"/>
              <a:t>Congress sets scope of review, within constitutional boundaries.</a:t>
            </a:r>
          </a:p>
          <a:p>
            <a:pPr eaLnBrk="1" hangingPunct="1">
              <a:lnSpc>
                <a:spcPct val="90000"/>
              </a:lnSpc>
            </a:pPr>
            <a:r>
              <a:rPr lang="en-US" dirty="0" smtClean="0"/>
              <a:t>Since the Constitution is silent on agencies, Congress has a pretty free hand.</a:t>
            </a:r>
          </a:p>
          <a:p>
            <a:pPr eaLnBrk="1" hangingPunct="1">
              <a:lnSpc>
                <a:spcPct val="90000"/>
              </a:lnSpc>
            </a:pPr>
            <a:r>
              <a:rPr lang="en-US" dirty="0" smtClean="0"/>
              <a:t>Congress can allow anything from a trial de novo to no review, unless such an action otherwise runs afoul of the constitution.</a:t>
            </a:r>
          </a:p>
        </p:txBody>
      </p:sp>
    </p:spTree>
    <p:extLst>
      <p:ext uri="{BB962C8B-B14F-4D97-AF65-F5344CB8AC3E}">
        <p14:creationId xmlns:p14="http://schemas.microsoft.com/office/powerpoint/2010/main" val="129373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1A7ADCE-1676-4F93-A636-F615C5541DC4}" type="slidenum">
              <a:rPr lang="en-US" smtClean="0"/>
              <a:pPr/>
              <a:t>3</a:t>
            </a:fld>
            <a:endParaRPr lang="en-US" smtClean="0"/>
          </a:p>
        </p:txBody>
      </p:sp>
      <p:sp>
        <p:nvSpPr>
          <p:cNvPr id="22531" name="Rectangle 2"/>
          <p:cNvSpPr>
            <a:spLocks noGrp="1" noChangeArrowheads="1"/>
          </p:cNvSpPr>
          <p:nvPr>
            <p:ph type="title"/>
          </p:nvPr>
        </p:nvSpPr>
        <p:spPr/>
        <p:txBody>
          <a:bodyPr/>
          <a:lstStyle/>
          <a:p>
            <a:pPr eaLnBrk="1" hangingPunct="1"/>
            <a:r>
              <a:rPr lang="en-US" dirty="0" smtClean="0"/>
              <a:t>Trial De Novo</a:t>
            </a:r>
          </a:p>
        </p:txBody>
      </p:sp>
      <p:sp>
        <p:nvSpPr>
          <p:cNvPr id="22532" name="Rectangle 3"/>
          <p:cNvSpPr>
            <a:spLocks noGrp="1" noChangeArrowheads="1"/>
          </p:cNvSpPr>
          <p:nvPr>
            <p:ph type="body" idx="1"/>
          </p:nvPr>
        </p:nvSpPr>
        <p:spPr/>
        <p:txBody>
          <a:bodyPr/>
          <a:lstStyle/>
          <a:p>
            <a:pPr eaLnBrk="1" hangingPunct="1"/>
            <a:r>
              <a:rPr lang="en-US" smtClean="0"/>
              <a:t>You start over at the trial court</a:t>
            </a:r>
          </a:p>
          <a:p>
            <a:pPr eaLnBrk="1" hangingPunct="1"/>
            <a:r>
              <a:rPr lang="en-US" smtClean="0"/>
              <a:t>Agency findings can be used as evidence, but there is no deference to the agency</a:t>
            </a:r>
          </a:p>
          <a:p>
            <a:pPr eaLnBrk="1" hangingPunct="1"/>
            <a:r>
              <a:rPr lang="en-US" smtClean="0"/>
              <a:t>FOIA</a:t>
            </a:r>
          </a:p>
          <a:p>
            <a:pPr eaLnBrk="1" hangingPunct="1"/>
            <a:r>
              <a:rPr lang="en-US" smtClean="0"/>
              <a:t>Used more by the states than the feds</a:t>
            </a:r>
          </a:p>
        </p:txBody>
      </p:sp>
    </p:spTree>
    <p:extLst>
      <p:ext uri="{BB962C8B-B14F-4D97-AF65-F5344CB8AC3E}">
        <p14:creationId xmlns:p14="http://schemas.microsoft.com/office/powerpoint/2010/main" val="18646723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FB09B8C-82D1-405F-804D-8D81A396F34C}" type="slidenum">
              <a:rPr lang="en-US" smtClean="0"/>
              <a:pPr/>
              <a:t>4</a:t>
            </a:fld>
            <a:endParaRPr lang="en-US" smtClean="0"/>
          </a:p>
        </p:txBody>
      </p:sp>
      <p:sp>
        <p:nvSpPr>
          <p:cNvPr id="23555" name="Rectangle 2"/>
          <p:cNvSpPr>
            <a:spLocks noGrp="1" noChangeArrowheads="1"/>
          </p:cNvSpPr>
          <p:nvPr>
            <p:ph type="title"/>
          </p:nvPr>
        </p:nvSpPr>
        <p:spPr/>
        <p:txBody>
          <a:bodyPr/>
          <a:lstStyle/>
          <a:p>
            <a:pPr eaLnBrk="1" hangingPunct="1"/>
            <a:r>
              <a:rPr lang="en-US" dirty="0" smtClean="0"/>
              <a:t>Independent Judgment on the Evidence</a:t>
            </a:r>
          </a:p>
        </p:txBody>
      </p:sp>
      <p:sp>
        <p:nvSpPr>
          <p:cNvPr id="23556" name="Rectangle 3"/>
          <p:cNvSpPr>
            <a:spLocks noGrp="1" noChangeArrowheads="1"/>
          </p:cNvSpPr>
          <p:nvPr>
            <p:ph type="body" idx="1"/>
          </p:nvPr>
        </p:nvSpPr>
        <p:spPr/>
        <p:txBody>
          <a:bodyPr/>
          <a:lstStyle/>
          <a:p>
            <a:pPr eaLnBrk="1" hangingPunct="1"/>
            <a:r>
              <a:rPr lang="en-US" smtClean="0"/>
              <a:t>Decide on the agency record, but do not defer to the agency's interpretation of the record.</a:t>
            </a:r>
          </a:p>
        </p:txBody>
      </p:sp>
    </p:spTree>
    <p:extLst>
      <p:ext uri="{BB962C8B-B14F-4D97-AF65-F5344CB8AC3E}">
        <p14:creationId xmlns:p14="http://schemas.microsoft.com/office/powerpoint/2010/main" val="7743562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643C13E-1AF5-494A-A3E3-630304974725}" type="slidenum">
              <a:rPr lang="en-US" smtClean="0"/>
              <a:pPr/>
              <a:t>5</a:t>
            </a:fld>
            <a:endParaRPr lang="en-US" smtClean="0"/>
          </a:p>
        </p:txBody>
      </p:sp>
      <p:sp>
        <p:nvSpPr>
          <p:cNvPr id="24579" name="Rectangle 2"/>
          <p:cNvSpPr>
            <a:spLocks noGrp="1" noChangeArrowheads="1"/>
          </p:cNvSpPr>
          <p:nvPr>
            <p:ph type="title"/>
          </p:nvPr>
        </p:nvSpPr>
        <p:spPr/>
        <p:txBody>
          <a:bodyPr/>
          <a:lstStyle/>
          <a:p>
            <a:pPr eaLnBrk="1" hangingPunct="1"/>
            <a:r>
              <a:rPr lang="en-US" dirty="0" smtClean="0"/>
              <a:t>Clearly Erroneous</a:t>
            </a:r>
          </a:p>
        </p:txBody>
      </p:sp>
      <p:sp>
        <p:nvSpPr>
          <p:cNvPr id="24580" name="Rectangle 3"/>
          <p:cNvSpPr>
            <a:spLocks noGrp="1" noChangeArrowheads="1"/>
          </p:cNvSpPr>
          <p:nvPr>
            <p:ph type="body" idx="1"/>
          </p:nvPr>
        </p:nvSpPr>
        <p:spPr/>
        <p:txBody>
          <a:bodyPr/>
          <a:lstStyle/>
          <a:p>
            <a:pPr eaLnBrk="1" hangingPunct="1"/>
            <a:r>
              <a:rPr lang="en-US" smtClean="0"/>
              <a:t>Definite and firm conviction that a mistake has been made on the facts or policy</a:t>
            </a:r>
          </a:p>
          <a:p>
            <a:pPr eaLnBrk="1" hangingPunct="1"/>
            <a:r>
              <a:rPr lang="en-US" smtClean="0"/>
              <a:t>Same as reviewing a verdict by a trial judge without a jury</a:t>
            </a:r>
          </a:p>
        </p:txBody>
      </p:sp>
    </p:spTree>
    <p:extLst>
      <p:ext uri="{BB962C8B-B14F-4D97-AF65-F5344CB8AC3E}">
        <p14:creationId xmlns:p14="http://schemas.microsoft.com/office/powerpoint/2010/main" val="988760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E4618B6-4F9A-4F3B-B826-E551295CE887}" type="slidenum">
              <a:rPr lang="en-US" smtClean="0"/>
              <a:pPr/>
              <a:t>6</a:t>
            </a:fld>
            <a:endParaRPr lang="en-US" smtClean="0"/>
          </a:p>
        </p:txBody>
      </p:sp>
      <p:sp>
        <p:nvSpPr>
          <p:cNvPr id="25603" name="Rectangle 2"/>
          <p:cNvSpPr>
            <a:spLocks noGrp="1" noChangeArrowheads="1"/>
          </p:cNvSpPr>
          <p:nvPr>
            <p:ph type="title"/>
          </p:nvPr>
        </p:nvSpPr>
        <p:spPr/>
        <p:txBody>
          <a:bodyPr/>
          <a:lstStyle/>
          <a:p>
            <a:pPr eaLnBrk="1" hangingPunct="1"/>
            <a:r>
              <a:rPr lang="en-US" dirty="0" smtClean="0"/>
              <a:t>Substantial Evidence - Formal Adjudications</a:t>
            </a:r>
          </a:p>
        </p:txBody>
      </p:sp>
      <p:sp>
        <p:nvSpPr>
          <p:cNvPr id="25604" name="Rectangle 3"/>
          <p:cNvSpPr>
            <a:spLocks noGrp="1" noChangeArrowheads="1"/>
          </p:cNvSpPr>
          <p:nvPr>
            <p:ph type="body" idx="1"/>
          </p:nvPr>
        </p:nvSpPr>
        <p:spPr/>
        <p:txBody>
          <a:bodyPr/>
          <a:lstStyle/>
          <a:p>
            <a:pPr eaLnBrk="1" hangingPunct="1">
              <a:lnSpc>
                <a:spcPct val="90000"/>
              </a:lnSpc>
            </a:pPr>
            <a:r>
              <a:rPr lang="en-US" sz="2800" smtClean="0"/>
              <a:t>706(2)(E) - only applies to formal adjudications and formal rulemaking</a:t>
            </a:r>
          </a:p>
          <a:p>
            <a:pPr eaLnBrk="1" hangingPunct="1">
              <a:lnSpc>
                <a:spcPct val="90000"/>
              </a:lnSpc>
            </a:pPr>
            <a:r>
              <a:rPr lang="en-US" sz="2800" smtClean="0"/>
              <a:t>Could a reasonable person have reached the same conclusion?</a:t>
            </a:r>
          </a:p>
          <a:p>
            <a:pPr lvl="1" eaLnBrk="1" hangingPunct="1">
              <a:lnSpc>
                <a:spcPct val="90000"/>
              </a:lnSpc>
            </a:pPr>
            <a:r>
              <a:rPr lang="en-US" sz="2800" smtClean="0"/>
              <a:t>Standard for reviewing a jury verdict or for taking a case from the jury</a:t>
            </a:r>
          </a:p>
          <a:p>
            <a:pPr lvl="1" eaLnBrk="1" hangingPunct="1">
              <a:lnSpc>
                <a:spcPct val="90000"/>
              </a:lnSpc>
            </a:pPr>
            <a:r>
              <a:rPr lang="en-US" sz="2800" smtClean="0"/>
              <a:t>Should a jury get more or less deference than an agency?</a:t>
            </a:r>
          </a:p>
          <a:p>
            <a:pPr eaLnBrk="1" hangingPunct="1">
              <a:lnSpc>
                <a:spcPct val="90000"/>
              </a:lnSpc>
            </a:pPr>
            <a:r>
              <a:rPr lang="en-US" sz="2800" smtClean="0"/>
              <a:t>Hint - substantial means some, not a lot, when you are the agency</a:t>
            </a:r>
          </a:p>
        </p:txBody>
      </p:sp>
    </p:spTree>
    <p:extLst>
      <p:ext uri="{BB962C8B-B14F-4D97-AF65-F5344CB8AC3E}">
        <p14:creationId xmlns:p14="http://schemas.microsoft.com/office/powerpoint/2010/main" val="42888042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03C7CFF-AF69-4AA4-82C9-34A1E26CEDF5}" type="slidenum">
              <a:rPr lang="en-US" smtClean="0"/>
              <a:pPr/>
              <a:t>7</a:t>
            </a:fld>
            <a:endParaRPr lang="en-US" smtClean="0"/>
          </a:p>
        </p:txBody>
      </p:sp>
      <p:sp>
        <p:nvSpPr>
          <p:cNvPr id="26627" name="Rectangle 2"/>
          <p:cNvSpPr>
            <a:spLocks noGrp="1" noChangeArrowheads="1"/>
          </p:cNvSpPr>
          <p:nvPr>
            <p:ph type="title"/>
          </p:nvPr>
        </p:nvSpPr>
        <p:spPr/>
        <p:txBody>
          <a:bodyPr/>
          <a:lstStyle/>
          <a:p>
            <a:pPr eaLnBrk="1" hangingPunct="1"/>
            <a:r>
              <a:rPr lang="en-US" dirty="0" smtClean="0"/>
              <a:t>Substantial Evidence - Informal Adjudications and Rulemaking</a:t>
            </a:r>
          </a:p>
        </p:txBody>
      </p:sp>
      <p:sp>
        <p:nvSpPr>
          <p:cNvPr id="26628" name="Rectangle 3"/>
          <p:cNvSpPr>
            <a:spLocks noGrp="1" noChangeArrowheads="1"/>
          </p:cNvSpPr>
          <p:nvPr>
            <p:ph type="body" idx="1"/>
          </p:nvPr>
        </p:nvSpPr>
        <p:spPr/>
        <p:txBody>
          <a:bodyPr/>
          <a:lstStyle/>
          <a:p>
            <a:pPr eaLnBrk="1" hangingPunct="1"/>
            <a:r>
              <a:rPr lang="en-US" smtClean="0"/>
              <a:t>706(2)(A)</a:t>
            </a:r>
          </a:p>
          <a:p>
            <a:pPr lvl="1" eaLnBrk="1" hangingPunct="1"/>
            <a:r>
              <a:rPr lang="en-US" smtClean="0"/>
              <a:t>Arbitrary and capricious or abuse of discretion</a:t>
            </a:r>
          </a:p>
          <a:p>
            <a:pPr lvl="1" eaLnBrk="1" hangingPunct="1"/>
            <a:r>
              <a:rPr lang="en-US" smtClean="0"/>
              <a:t>Same assessment of reasonableness as 706(2)(E), so the result is about the same as the substantial evidence test used for formal proceedings</a:t>
            </a:r>
          </a:p>
          <a:p>
            <a:pPr eaLnBrk="1" hangingPunct="1"/>
            <a:r>
              <a:rPr lang="en-US" smtClean="0"/>
              <a:t>This is the most common standard</a:t>
            </a:r>
          </a:p>
        </p:txBody>
      </p:sp>
    </p:spTree>
    <p:extLst>
      <p:ext uri="{BB962C8B-B14F-4D97-AF65-F5344CB8AC3E}">
        <p14:creationId xmlns:p14="http://schemas.microsoft.com/office/powerpoint/2010/main" val="37240448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3753F0B-6E42-431F-94EA-2B66E9DE161F}" type="slidenum">
              <a:rPr lang="en-US" smtClean="0"/>
              <a:pPr/>
              <a:t>8</a:t>
            </a:fld>
            <a:endParaRPr lang="en-US" smtClean="0"/>
          </a:p>
        </p:txBody>
      </p:sp>
      <p:sp>
        <p:nvSpPr>
          <p:cNvPr id="30723" name="Rectangle 2"/>
          <p:cNvSpPr>
            <a:spLocks noGrp="1" noChangeArrowheads="1"/>
          </p:cNvSpPr>
          <p:nvPr>
            <p:ph type="title"/>
          </p:nvPr>
        </p:nvSpPr>
        <p:spPr/>
        <p:txBody>
          <a:bodyPr/>
          <a:lstStyle/>
          <a:p>
            <a:pPr eaLnBrk="1" hangingPunct="1"/>
            <a:r>
              <a:rPr lang="en-US" i="1" dirty="0" smtClean="0"/>
              <a:t>Substantial Evidence - Universal Camera v. NLRB</a:t>
            </a:r>
            <a:r>
              <a:rPr lang="en-US" dirty="0" smtClean="0"/>
              <a:t>, 340 US 474 (1951)</a:t>
            </a:r>
          </a:p>
        </p:txBody>
      </p:sp>
      <p:sp>
        <p:nvSpPr>
          <p:cNvPr id="30724" name="Rectangle 3"/>
          <p:cNvSpPr>
            <a:spLocks noGrp="1" noChangeArrowheads="1"/>
          </p:cNvSpPr>
          <p:nvPr>
            <p:ph type="body" idx="1"/>
          </p:nvPr>
        </p:nvSpPr>
        <p:spPr/>
        <p:txBody>
          <a:bodyPr>
            <a:normAutofit fontScale="85000" lnSpcReduction="20000"/>
          </a:bodyPr>
          <a:lstStyle/>
          <a:p>
            <a:pPr eaLnBrk="1" hangingPunct="1"/>
            <a:r>
              <a:rPr lang="en-US" dirty="0"/>
              <a:t>it is ‘‘such relevant evidence as a reasonable mind might accept as adequate to support a conclusion’’; it is evidence sufficient to withstand a motion for a directed verdict. It is a less rigorous standard than ‘‘clearly erroneous,’’ the standard by which appellate courts review factual findings made by a trial judge. It is more rigorous than ‘‘no basis in fact.’’ </a:t>
            </a:r>
            <a:r>
              <a:rPr lang="en-US" i="1" u="sng" dirty="0"/>
              <a:t>The agency’s ‘‘findings are entitled to respect, but they must nonetheless be set aside when the record before a [court] clearly precludes the [agency’s] decision from being justified by a fair estimate of the worth of the testimony of witnesses or its informed judgment on matters within its special competence or both. . . .’’</a:t>
            </a:r>
            <a:endParaRPr lang="en-US" i="1" u="sng" dirty="0" smtClean="0"/>
          </a:p>
        </p:txBody>
      </p:sp>
    </p:spTree>
    <p:extLst>
      <p:ext uri="{BB962C8B-B14F-4D97-AF65-F5344CB8AC3E}">
        <p14:creationId xmlns:p14="http://schemas.microsoft.com/office/powerpoint/2010/main" val="26142445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152A9F9-FF59-4BFA-ADAB-69D9D35D79ED}" type="slidenum">
              <a:rPr lang="en-US" smtClean="0"/>
              <a:pPr/>
              <a:t>9</a:t>
            </a:fld>
            <a:endParaRPr lang="en-US" smtClean="0"/>
          </a:p>
        </p:txBody>
      </p:sp>
      <p:sp>
        <p:nvSpPr>
          <p:cNvPr id="27651" name="Rectangle 2"/>
          <p:cNvSpPr>
            <a:spLocks noGrp="1" noChangeArrowheads="1"/>
          </p:cNvSpPr>
          <p:nvPr>
            <p:ph type="title"/>
          </p:nvPr>
        </p:nvSpPr>
        <p:spPr/>
        <p:txBody>
          <a:bodyPr/>
          <a:lstStyle/>
          <a:p>
            <a:pPr eaLnBrk="1" hangingPunct="1"/>
            <a:r>
              <a:rPr lang="en-US" dirty="0" smtClean="0"/>
              <a:t>Some Evidence</a:t>
            </a:r>
          </a:p>
        </p:txBody>
      </p:sp>
      <p:sp>
        <p:nvSpPr>
          <p:cNvPr id="27652" name="Rectangle 3"/>
          <p:cNvSpPr>
            <a:spLocks noGrp="1" noChangeArrowheads="1"/>
          </p:cNvSpPr>
          <p:nvPr>
            <p:ph type="body" idx="1"/>
          </p:nvPr>
        </p:nvSpPr>
        <p:spPr/>
        <p:txBody>
          <a:bodyPr/>
          <a:lstStyle/>
          <a:p>
            <a:pPr eaLnBrk="1" hangingPunct="1"/>
            <a:r>
              <a:rPr lang="en-US" smtClean="0"/>
              <a:t>Scintilla test</a:t>
            </a:r>
          </a:p>
          <a:p>
            <a:pPr eaLnBrk="1" hangingPunct="1"/>
            <a:r>
              <a:rPr lang="en-US" smtClean="0"/>
              <a:t>The agency needs to show even less than in the substantial evidence standard</a:t>
            </a:r>
          </a:p>
          <a:p>
            <a:pPr eaLnBrk="1" hangingPunct="1"/>
            <a:r>
              <a:rPr lang="en-US" smtClean="0"/>
              <a:t>Only limited use</a:t>
            </a:r>
          </a:p>
        </p:txBody>
      </p:sp>
    </p:spTree>
    <p:extLst>
      <p:ext uri="{BB962C8B-B14F-4D97-AF65-F5344CB8AC3E}">
        <p14:creationId xmlns:p14="http://schemas.microsoft.com/office/powerpoint/2010/main" val="48569680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3819</TotalTime>
  <Words>969</Words>
  <Application>Microsoft Office PowerPoint</Application>
  <PresentationFormat>On-screen Show (4:3)</PresentationFormat>
  <Paragraphs>79</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Arial Narrow</vt:lpstr>
      <vt:lpstr>Tahoma</vt:lpstr>
      <vt:lpstr>Wingdings</vt:lpstr>
      <vt:lpstr>Blends</vt:lpstr>
      <vt:lpstr>Chapter 7</vt:lpstr>
      <vt:lpstr>Scope of Judicial Review of Facts</vt:lpstr>
      <vt:lpstr>Trial De Novo</vt:lpstr>
      <vt:lpstr>Independent Judgment on the Evidence</vt:lpstr>
      <vt:lpstr>Clearly Erroneous</vt:lpstr>
      <vt:lpstr>Substantial Evidence - Formal Adjudications</vt:lpstr>
      <vt:lpstr>Substantial Evidence - Informal Adjudications and Rulemaking</vt:lpstr>
      <vt:lpstr>Substantial Evidence - Universal Camera v. NLRB, 340 US 474 (1951)</vt:lpstr>
      <vt:lpstr>Some Evidence</vt:lpstr>
      <vt:lpstr>Facts Not Reviewable At All</vt:lpstr>
      <vt:lpstr>What if the Court thinks the Agency's Policy Choice is Wrong?</vt:lpstr>
      <vt:lpstr>Agency/ALJ Conflicts/Outside LA</vt:lpstr>
      <vt:lpstr>ALJ Expertise</vt:lpstr>
      <vt:lpstr>O’Leary v. Brown-Pacific-Maxon, 340 U.S. 504 (1951)</vt:lpstr>
      <vt:lpstr>Frankfurter’s Hybrid Decision Analysis</vt:lpstr>
      <vt:lpstr>NLRB v. Bell Aerospace Co., 416 U.S. 267 (1974)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Edward P Richards</cp:lastModifiedBy>
  <cp:revision>200</cp:revision>
  <dcterms:created xsi:type="dcterms:W3CDTF">2005-10-25T15:38:21Z</dcterms:created>
  <dcterms:modified xsi:type="dcterms:W3CDTF">2017-04-05T13:38:20Z</dcterms:modified>
</cp:coreProperties>
</file>