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41"/>
  </p:notesMasterIdLst>
  <p:sldIdLst>
    <p:sldId id="316" r:id="rId2"/>
    <p:sldId id="256" r:id="rId3"/>
    <p:sldId id="298" r:id="rId4"/>
    <p:sldId id="299" r:id="rId5"/>
    <p:sldId id="306" r:id="rId6"/>
    <p:sldId id="307" r:id="rId7"/>
    <p:sldId id="308" r:id="rId8"/>
    <p:sldId id="309" r:id="rId9"/>
    <p:sldId id="310" r:id="rId10"/>
    <p:sldId id="311" r:id="rId11"/>
    <p:sldId id="312" r:id="rId12"/>
    <p:sldId id="313" r:id="rId13"/>
    <p:sldId id="286" r:id="rId14"/>
    <p:sldId id="343" r:id="rId15"/>
    <p:sldId id="290" r:id="rId16"/>
    <p:sldId id="287" r:id="rId17"/>
    <p:sldId id="304" r:id="rId18"/>
    <p:sldId id="317" r:id="rId19"/>
    <p:sldId id="318" r:id="rId20"/>
    <p:sldId id="319" r:id="rId21"/>
    <p:sldId id="320" r:id="rId22"/>
    <p:sldId id="326" r:id="rId23"/>
    <p:sldId id="327" r:id="rId24"/>
    <p:sldId id="328" r:id="rId25"/>
    <p:sldId id="329" r:id="rId26"/>
    <p:sldId id="330" r:id="rId27"/>
    <p:sldId id="331" r:id="rId28"/>
    <p:sldId id="332" r:id="rId29"/>
    <p:sldId id="333" r:id="rId30"/>
    <p:sldId id="334" r:id="rId31"/>
    <p:sldId id="335" r:id="rId32"/>
    <p:sldId id="336" r:id="rId33"/>
    <p:sldId id="337" r:id="rId34"/>
    <p:sldId id="338" r:id="rId35"/>
    <p:sldId id="339" r:id="rId36"/>
    <p:sldId id="340" r:id="rId37"/>
    <p:sldId id="341" r:id="rId38"/>
    <p:sldId id="342" r:id="rId39"/>
    <p:sldId id="344" r:id="rId4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6" autoAdjust="0"/>
    <p:restoredTop sz="86433" autoAdjust="0"/>
  </p:normalViewPr>
  <p:slideViewPr>
    <p:cSldViewPr>
      <p:cViewPr varScale="1">
        <p:scale>
          <a:sx n="101" d="100"/>
          <a:sy n="101" d="100"/>
        </p:scale>
        <p:origin x="-510" y="-84"/>
      </p:cViewPr>
      <p:guideLst>
        <p:guide orient="horz" pos="2160"/>
        <p:guide pos="2880"/>
      </p:guideLst>
    </p:cSldViewPr>
  </p:slideViewPr>
  <p:outlineViewPr>
    <p:cViewPr>
      <p:scale>
        <a:sx n="33" d="100"/>
        <a:sy n="33" d="100"/>
      </p:scale>
      <p:origin x="0" y="11718"/>
    </p:cViewPr>
  </p:outlineViewPr>
  <p:notesTextViewPr>
    <p:cViewPr>
      <p:scale>
        <a:sx n="100" d="100"/>
        <a:sy n="100" d="100"/>
      </p:scale>
      <p:origin x="0" y="0"/>
    </p:cViewPr>
  </p:notesTextViewPr>
  <p:sorterViewPr>
    <p:cViewPr>
      <p:scale>
        <a:sx n="126" d="100"/>
        <a:sy n="12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p>
        </p:txBody>
      </p:sp>
      <p:sp>
        <p:nvSpPr>
          <p:cNvPr id="2355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235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355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5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2355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AF4EAAF0-28C0-4E3D-9D25-DF6EA168DD61}" type="slidenum">
              <a:rPr lang="en-US"/>
              <a:pPr/>
              <a:t>‹#›</a:t>
            </a:fld>
            <a:endParaRPr lang="en-US"/>
          </a:p>
        </p:txBody>
      </p:sp>
    </p:spTree>
    <p:extLst>
      <p:ext uri="{BB962C8B-B14F-4D97-AF65-F5344CB8AC3E}">
        <p14:creationId xmlns:p14="http://schemas.microsoft.com/office/powerpoint/2010/main" val="425082495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D7F876C-AE8E-4933-9F78-1A2BB7012F15}" type="slidenum">
              <a:rPr lang="en-US">
                <a:latin typeface="Arial" charset="0"/>
              </a:rPr>
              <a:pPr/>
              <a:t>6</a:t>
            </a:fld>
            <a:endParaRPr lang="en-US" dirty="0">
              <a:latin typeface="Arial"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r>
              <a:rPr lang="en-US" dirty="0" smtClean="0"/>
              <a:t>St Bernard and </a:t>
            </a:r>
            <a:r>
              <a:rPr lang="en-US" dirty="0" err="1" smtClean="0"/>
              <a:t>Plaquamines</a:t>
            </a:r>
            <a:r>
              <a:rPr lang="en-US" dirty="0" smtClean="0"/>
              <a:t> - Betsy</a:t>
            </a:r>
          </a:p>
          <a:p>
            <a:pPr eaLnBrk="1" hangingPunct="1"/>
            <a:r>
              <a:rPr lang="en-US" dirty="0" smtClean="0"/>
              <a:t>Mississippi River -- Gulf Outlet, a navigation project that provided a short-cut from the Gulf of Mexico to New Orleans.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6065" name="Slide Image Placeholder 1"/>
          <p:cNvSpPr>
            <a:spLocks noGrp="1" noRot="1" noChangeAspect="1"/>
          </p:cNvSpPr>
          <p:nvPr>
            <p:ph type="sldImg"/>
          </p:nvPr>
        </p:nvSpPr>
        <p:spPr>
          <a:ln/>
        </p:spPr>
      </p:sp>
      <p:sp>
        <p:nvSpPr>
          <p:cNvPr id="85606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85606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sz="4700" b="1">
                <a:solidFill>
                  <a:schemeClr val="tx1"/>
                </a:solidFill>
                <a:latin typeface="Verdana" pitchFamily="34" charset="0"/>
              </a:defRPr>
            </a:lvl1pPr>
            <a:lvl2pPr marL="729057" indent="-280406" defTabSz="914437" eaLnBrk="0" hangingPunct="0">
              <a:defRPr sz="4700" b="1">
                <a:solidFill>
                  <a:schemeClr val="tx1"/>
                </a:solidFill>
                <a:latin typeface="Verdana" pitchFamily="34" charset="0"/>
              </a:defRPr>
            </a:lvl2pPr>
            <a:lvl3pPr marL="1121626" indent="-224325" defTabSz="914437" eaLnBrk="0" hangingPunct="0">
              <a:defRPr sz="4700" b="1">
                <a:solidFill>
                  <a:schemeClr val="tx1"/>
                </a:solidFill>
                <a:latin typeface="Verdana" pitchFamily="34" charset="0"/>
              </a:defRPr>
            </a:lvl3pPr>
            <a:lvl4pPr marL="1570276" indent="-224325" defTabSz="914437" eaLnBrk="0" hangingPunct="0">
              <a:defRPr sz="4700" b="1">
                <a:solidFill>
                  <a:schemeClr val="tx1"/>
                </a:solidFill>
                <a:latin typeface="Verdana" pitchFamily="34" charset="0"/>
              </a:defRPr>
            </a:lvl4pPr>
            <a:lvl5pPr marL="2018927" indent="-224325" defTabSz="914437" eaLnBrk="0" hangingPunct="0">
              <a:defRPr sz="4700" b="1">
                <a:solidFill>
                  <a:schemeClr val="tx1"/>
                </a:solidFill>
                <a:latin typeface="Verdana" pitchFamily="34" charset="0"/>
              </a:defRPr>
            </a:lvl5pPr>
            <a:lvl6pPr marL="2467577" indent="-224325" defTabSz="914437" eaLnBrk="0" fontAlgn="base" hangingPunct="0">
              <a:spcBef>
                <a:spcPct val="0"/>
              </a:spcBef>
              <a:spcAft>
                <a:spcPct val="0"/>
              </a:spcAft>
              <a:defRPr sz="4700" b="1">
                <a:solidFill>
                  <a:schemeClr val="tx1"/>
                </a:solidFill>
                <a:latin typeface="Verdana" pitchFamily="34" charset="0"/>
              </a:defRPr>
            </a:lvl6pPr>
            <a:lvl7pPr marL="2916227" indent="-224325" defTabSz="914437" eaLnBrk="0" fontAlgn="base" hangingPunct="0">
              <a:spcBef>
                <a:spcPct val="0"/>
              </a:spcBef>
              <a:spcAft>
                <a:spcPct val="0"/>
              </a:spcAft>
              <a:defRPr sz="4700" b="1">
                <a:solidFill>
                  <a:schemeClr val="tx1"/>
                </a:solidFill>
                <a:latin typeface="Verdana" pitchFamily="34" charset="0"/>
              </a:defRPr>
            </a:lvl7pPr>
            <a:lvl8pPr marL="3364878" indent="-224325" defTabSz="914437" eaLnBrk="0" fontAlgn="base" hangingPunct="0">
              <a:spcBef>
                <a:spcPct val="0"/>
              </a:spcBef>
              <a:spcAft>
                <a:spcPct val="0"/>
              </a:spcAft>
              <a:defRPr sz="4700" b="1">
                <a:solidFill>
                  <a:schemeClr val="tx1"/>
                </a:solidFill>
                <a:latin typeface="Verdana" pitchFamily="34" charset="0"/>
              </a:defRPr>
            </a:lvl8pPr>
            <a:lvl9pPr marL="3813528" indent="-224325" defTabSz="914437" eaLnBrk="0" fontAlgn="base" hangingPunct="0">
              <a:spcBef>
                <a:spcPct val="0"/>
              </a:spcBef>
              <a:spcAft>
                <a:spcPct val="0"/>
              </a:spcAft>
              <a:defRPr sz="4700" b="1">
                <a:solidFill>
                  <a:schemeClr val="tx1"/>
                </a:solidFill>
                <a:latin typeface="Verdana" pitchFamily="34" charset="0"/>
              </a:defRPr>
            </a:lvl9pPr>
          </a:lstStyle>
          <a:p>
            <a:pPr eaLnBrk="1" hangingPunct="1"/>
            <a:fld id="{CBCA9F58-44AD-4AEF-80C0-B582CF8BA008}" type="slidenum">
              <a:rPr lang="en-US" sz="1200" b="0">
                <a:latin typeface="Times New Roman" pitchFamily="18" charset="0"/>
              </a:rPr>
              <a:pPr eaLnBrk="1" hangingPunct="1"/>
              <a:t>22</a:t>
            </a:fld>
            <a:endParaRPr lang="en-US" sz="1200" b="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122" name="Group 2"/>
          <p:cNvGrpSpPr>
            <a:grpSpLocks/>
          </p:cNvGrpSpPr>
          <p:nvPr/>
        </p:nvGrpSpPr>
        <p:grpSpPr bwMode="auto">
          <a:xfrm>
            <a:off x="0" y="2438400"/>
            <a:ext cx="9009063" cy="1052513"/>
            <a:chOff x="0" y="1536"/>
            <a:chExt cx="5675" cy="663"/>
          </a:xfrm>
        </p:grpSpPr>
        <p:grpSp>
          <p:nvGrpSpPr>
            <p:cNvPr id="5123" name="Group 3"/>
            <p:cNvGrpSpPr>
              <a:grpSpLocks/>
            </p:cNvGrpSpPr>
            <p:nvPr/>
          </p:nvGrpSpPr>
          <p:grpSpPr bwMode="auto">
            <a:xfrm>
              <a:off x="183" y="1604"/>
              <a:ext cx="448" cy="299"/>
              <a:chOff x="720" y="336"/>
              <a:chExt cx="624" cy="432"/>
            </a:xfrm>
          </p:grpSpPr>
          <p:sp>
            <p:nvSpPr>
              <p:cNvPr id="5124"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5"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26" name="Group 6"/>
            <p:cNvGrpSpPr>
              <a:grpSpLocks/>
            </p:cNvGrpSpPr>
            <p:nvPr/>
          </p:nvGrpSpPr>
          <p:grpSpPr bwMode="auto">
            <a:xfrm>
              <a:off x="261" y="1870"/>
              <a:ext cx="465" cy="299"/>
              <a:chOff x="912" y="2640"/>
              <a:chExt cx="672" cy="432"/>
            </a:xfrm>
          </p:grpSpPr>
          <p:sp>
            <p:nvSpPr>
              <p:cNvPr id="5127"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8"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29"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1"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5134" name="Rectangle 14"/>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endParaRPr lang="en-US"/>
          </a:p>
        </p:txBody>
      </p:sp>
      <p:sp>
        <p:nvSpPr>
          <p:cNvPr id="5135" name="Rectangle 15"/>
          <p:cNvSpPr>
            <a:spLocks noGrp="1" noChangeArrowheads="1"/>
          </p:cNvSpPr>
          <p:nvPr>
            <p:ph type="ftr" sz="quarter" idx="3"/>
          </p:nvPr>
        </p:nvSpPr>
        <p:spPr>
          <a:xfrm>
            <a:off x="3429000" y="6248400"/>
            <a:ext cx="2895600" cy="457200"/>
          </a:xfrm>
        </p:spPr>
        <p:txBody>
          <a:bodyPr/>
          <a:lstStyle>
            <a:lvl1pPr>
              <a:defRPr>
                <a:solidFill>
                  <a:schemeClr val="bg2"/>
                </a:solidFill>
              </a:defRPr>
            </a:lvl1pPr>
          </a:lstStyle>
          <a:p>
            <a:endParaRPr lang="en-US"/>
          </a:p>
        </p:txBody>
      </p:sp>
      <p:sp>
        <p:nvSpPr>
          <p:cNvPr id="5136" name="Rectangle 16"/>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B7EF62F7-6026-4358-BEAE-7E377056E4EC}"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904B382-3F1B-4444-AF83-8A4847201670}" type="slidenum">
              <a:rPr lang="en-US"/>
              <a:pPr/>
              <a:t>‹#›</a:t>
            </a:fld>
            <a:endParaRPr lang="en-US"/>
          </a:p>
        </p:txBody>
      </p:sp>
    </p:spTree>
    <p:extLst>
      <p:ext uri="{BB962C8B-B14F-4D97-AF65-F5344CB8AC3E}">
        <p14:creationId xmlns:p14="http://schemas.microsoft.com/office/powerpoint/2010/main" val="24330768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ABB88F0-6645-4EA2-AB47-0BAACBABF981}" type="slidenum">
              <a:rPr lang="en-US"/>
              <a:pPr/>
              <a:t>‹#›</a:t>
            </a:fld>
            <a:endParaRPr lang="en-US"/>
          </a:p>
        </p:txBody>
      </p:sp>
    </p:spTree>
    <p:extLst>
      <p:ext uri="{BB962C8B-B14F-4D97-AF65-F5344CB8AC3E}">
        <p14:creationId xmlns:p14="http://schemas.microsoft.com/office/powerpoint/2010/main" val="1829718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CBA890F-784B-439E-AB9D-358DF069A602}" type="slidenum">
              <a:rPr lang="en-US"/>
              <a:pPr/>
              <a:t>‹#›</a:t>
            </a:fld>
            <a:endParaRPr lang="en-US"/>
          </a:p>
        </p:txBody>
      </p:sp>
    </p:spTree>
    <p:extLst>
      <p:ext uri="{BB962C8B-B14F-4D97-AF65-F5344CB8AC3E}">
        <p14:creationId xmlns:p14="http://schemas.microsoft.com/office/powerpoint/2010/main" val="3191800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1F8D215-DB01-4F29-B065-CBCB97F307E3}" type="slidenum">
              <a:rPr lang="en-US"/>
              <a:pPr/>
              <a:t>‹#›</a:t>
            </a:fld>
            <a:endParaRPr lang="en-US"/>
          </a:p>
        </p:txBody>
      </p:sp>
    </p:spTree>
    <p:extLst>
      <p:ext uri="{BB962C8B-B14F-4D97-AF65-F5344CB8AC3E}">
        <p14:creationId xmlns:p14="http://schemas.microsoft.com/office/powerpoint/2010/main" val="1304165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A2CF43C-1288-4333-B8AF-8734753C005B}" type="slidenum">
              <a:rPr lang="en-US"/>
              <a:pPr/>
              <a:t>‹#›</a:t>
            </a:fld>
            <a:endParaRPr lang="en-US"/>
          </a:p>
        </p:txBody>
      </p:sp>
    </p:spTree>
    <p:extLst>
      <p:ext uri="{BB962C8B-B14F-4D97-AF65-F5344CB8AC3E}">
        <p14:creationId xmlns:p14="http://schemas.microsoft.com/office/powerpoint/2010/main" val="3712066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E186DE5-A108-46CB-AD28-DEC73ECAE7C5}" type="slidenum">
              <a:rPr lang="en-US"/>
              <a:pPr/>
              <a:t>‹#›</a:t>
            </a:fld>
            <a:endParaRPr lang="en-US"/>
          </a:p>
        </p:txBody>
      </p:sp>
    </p:spTree>
    <p:extLst>
      <p:ext uri="{BB962C8B-B14F-4D97-AF65-F5344CB8AC3E}">
        <p14:creationId xmlns:p14="http://schemas.microsoft.com/office/powerpoint/2010/main" val="1792739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1B2D66E-12FF-497F-89B7-FECC6C779381}" type="slidenum">
              <a:rPr lang="en-US"/>
              <a:pPr/>
              <a:t>‹#›</a:t>
            </a:fld>
            <a:endParaRPr lang="en-US"/>
          </a:p>
        </p:txBody>
      </p:sp>
    </p:spTree>
    <p:extLst>
      <p:ext uri="{BB962C8B-B14F-4D97-AF65-F5344CB8AC3E}">
        <p14:creationId xmlns:p14="http://schemas.microsoft.com/office/powerpoint/2010/main" val="1423455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DAFF111-CF61-4495-A2EE-4537F6DB96E9}" type="slidenum">
              <a:rPr lang="en-US"/>
              <a:pPr/>
              <a:t>‹#›</a:t>
            </a:fld>
            <a:endParaRPr lang="en-US"/>
          </a:p>
        </p:txBody>
      </p:sp>
    </p:spTree>
    <p:extLst>
      <p:ext uri="{BB962C8B-B14F-4D97-AF65-F5344CB8AC3E}">
        <p14:creationId xmlns:p14="http://schemas.microsoft.com/office/powerpoint/2010/main" val="2141932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9812D37-E539-4F65-9C9C-DC9B901B03DC}" type="slidenum">
              <a:rPr lang="en-US"/>
              <a:pPr/>
              <a:t>‹#›</a:t>
            </a:fld>
            <a:endParaRPr lang="en-US"/>
          </a:p>
        </p:txBody>
      </p:sp>
    </p:spTree>
    <p:extLst>
      <p:ext uri="{BB962C8B-B14F-4D97-AF65-F5344CB8AC3E}">
        <p14:creationId xmlns:p14="http://schemas.microsoft.com/office/powerpoint/2010/main" val="1773557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97ECF8C-E05E-49A6-8860-1FF7731CBD02}" type="slidenum">
              <a:rPr lang="en-US"/>
              <a:pPr/>
              <a:t>‹#›</a:t>
            </a:fld>
            <a:endParaRPr lang="en-US"/>
          </a:p>
        </p:txBody>
      </p:sp>
    </p:spTree>
    <p:extLst>
      <p:ext uri="{BB962C8B-B14F-4D97-AF65-F5344CB8AC3E}">
        <p14:creationId xmlns:p14="http://schemas.microsoft.com/office/powerpoint/2010/main" val="4200344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4099"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4100"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4101"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4102"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4103"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4104"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4105"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4106"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fld id="{92EFCC6A-74CF-4EBF-9BC3-411A52DB11E6}"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fontAlgn="base">
        <a:spcBef>
          <a:spcPct val="0"/>
        </a:spcBef>
        <a:spcAft>
          <a:spcPct val="0"/>
        </a:spcAft>
        <a:defRPr sz="3600" b="1">
          <a:solidFill>
            <a:schemeClr val="tx1"/>
          </a:solidFill>
          <a:latin typeface="+mj-lt"/>
          <a:ea typeface="+mj-ea"/>
          <a:cs typeface="+mj-cs"/>
        </a:defRPr>
      </a:lvl1pPr>
      <a:lvl2pPr algn="l" rtl="0" fontAlgn="base">
        <a:spcBef>
          <a:spcPct val="0"/>
        </a:spcBef>
        <a:spcAft>
          <a:spcPct val="0"/>
        </a:spcAft>
        <a:defRPr sz="3600" b="1">
          <a:solidFill>
            <a:schemeClr val="tx1"/>
          </a:solidFill>
          <a:latin typeface="Arial Narrow" pitchFamily="34" charset="0"/>
        </a:defRPr>
      </a:lvl2pPr>
      <a:lvl3pPr algn="l" rtl="0" fontAlgn="base">
        <a:spcBef>
          <a:spcPct val="0"/>
        </a:spcBef>
        <a:spcAft>
          <a:spcPct val="0"/>
        </a:spcAft>
        <a:defRPr sz="3600" b="1">
          <a:solidFill>
            <a:schemeClr val="tx1"/>
          </a:solidFill>
          <a:latin typeface="Arial Narrow" pitchFamily="34" charset="0"/>
        </a:defRPr>
      </a:lvl3pPr>
      <a:lvl4pPr algn="l" rtl="0" fontAlgn="base">
        <a:spcBef>
          <a:spcPct val="0"/>
        </a:spcBef>
        <a:spcAft>
          <a:spcPct val="0"/>
        </a:spcAft>
        <a:defRPr sz="3600" b="1">
          <a:solidFill>
            <a:schemeClr val="tx1"/>
          </a:solidFill>
          <a:latin typeface="Arial Narrow" pitchFamily="34" charset="0"/>
        </a:defRPr>
      </a:lvl4pPr>
      <a:lvl5pPr algn="l" rtl="0" fontAlgn="base">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fontAlgn="base">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fontAlgn="base">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ites.law.lsu.edu/coast/2015/05/court-of-claims-finds-mrgo-caused-a-taking-by-floodin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mrgo.gov/MRGO_History.aspx" TargetMode="External"/><Relationship Id="rId2" Type="http://schemas.openxmlformats.org/officeDocument/2006/relationships/hyperlink" Target="https://www.google.com/maps/place/New+Orleans,+LA/@29.9859368,-89.8960559,26287m/data=!3m1!1e3!4m2!3m1!1s0x8620a454b2118265:0xdb065be85e22d3b4" TargetMode="External"/><Relationship Id="rId1" Type="http://schemas.openxmlformats.org/officeDocument/2006/relationships/slideLayout" Target="../slideLayouts/slideLayout2.xml"/><Relationship Id="rId4" Type="http://schemas.openxmlformats.org/officeDocument/2006/relationships/hyperlink" Target="https://www.google.com/maps/place/New+Orleans,+LA/@29.9610403,-90.0278668,1644m/data=!3m1!1e3!4m2!3m1!1s0x8620a454b2118265:0xdb065be85e22d3b4"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0" name="Picture 2" descr="http://www.epr-art.com/galleries/x3-hk-ms/photos/80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730664"/>
            <a:ext cx="8923636" cy="53653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84563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smtClean="0"/>
              <a:t>Did MRGO Cause Flooding?</a:t>
            </a:r>
          </a:p>
        </p:txBody>
      </p:sp>
      <p:sp>
        <p:nvSpPr>
          <p:cNvPr id="13315" name="Content Placeholder 2"/>
          <p:cNvSpPr>
            <a:spLocks noGrp="1"/>
          </p:cNvSpPr>
          <p:nvPr>
            <p:ph idx="1"/>
          </p:nvPr>
        </p:nvSpPr>
        <p:spPr/>
        <p:txBody>
          <a:bodyPr>
            <a:normAutofit/>
          </a:bodyPr>
          <a:lstStyle/>
          <a:p>
            <a:pPr eaLnBrk="1" hangingPunct="1"/>
            <a:r>
              <a:rPr lang="en-US" dirty="0" smtClean="0"/>
              <a:t>48. The MRGO did not in any manner, degree, or way induce, cause, or occasion flooding in the Chalmette area. All flooding was the result of natural causes working upon local waters which have before threatened and caused flooding in the area due to the inadequate non-federal local protective features.</a:t>
            </a:r>
          </a:p>
        </p:txBody>
      </p:sp>
    </p:spTree>
    <p:extLst>
      <p:ext uri="{BB962C8B-B14F-4D97-AF65-F5344CB8AC3E}">
        <p14:creationId xmlns:p14="http://schemas.microsoft.com/office/powerpoint/2010/main" val="6001310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smtClean="0"/>
              <a:t>What did Plaintiffs Learn from Graci?</a:t>
            </a:r>
          </a:p>
        </p:txBody>
      </p:sp>
      <p:sp>
        <p:nvSpPr>
          <p:cNvPr id="3" name="Content Placeholder 2"/>
          <p:cNvSpPr>
            <a:spLocks noGrp="1"/>
          </p:cNvSpPr>
          <p:nvPr>
            <p:ph idx="1"/>
          </p:nvPr>
        </p:nvSpPr>
        <p:spPr/>
        <p:txBody>
          <a:bodyPr>
            <a:normAutofit fontScale="85000" lnSpcReduction="20000"/>
          </a:bodyPr>
          <a:lstStyle/>
          <a:p>
            <a:pPr eaLnBrk="1" hangingPunct="1">
              <a:defRPr/>
            </a:pPr>
            <a:r>
              <a:rPr lang="en-US" dirty="0" smtClean="0"/>
              <a:t>  	11. Plaintiffs have evidenced no variance between the project as completed and the construction of the project as directed by Congress.</a:t>
            </a:r>
          </a:p>
          <a:p>
            <a:pPr eaLnBrk="1" hangingPunct="1">
              <a:defRPr/>
            </a:pPr>
            <a:r>
              <a:rPr lang="en-US" dirty="0" smtClean="0"/>
              <a:t>        12. Plaintiffs have failed to show by a preponderance of the evidence any fault by the defendant in the design, construction or functioning of the MRGO.</a:t>
            </a:r>
          </a:p>
          <a:p>
            <a:pPr eaLnBrk="1" hangingPunct="1">
              <a:defRPr/>
            </a:pPr>
            <a:r>
              <a:rPr lang="en-US" dirty="0" smtClean="0"/>
              <a:t>        13. Nor have plaintiffs shown by a preponderance of the evidence any negligence by the defendant in the design, construction or functioning of said project.</a:t>
            </a:r>
          </a:p>
          <a:p>
            <a:pPr eaLnBrk="1" hangingPunct="1">
              <a:defRPr/>
            </a:pPr>
            <a:r>
              <a:rPr lang="en-US" dirty="0" smtClean="0"/>
              <a:t>        14. Nor have plaintiffs shown by a preponderance of the evidence any causal connection between the MRGO and any damages which plaintiffs may have sustained.</a:t>
            </a:r>
          </a:p>
        </p:txBody>
      </p:sp>
    </p:spTree>
    <p:extLst>
      <p:ext uri="{BB962C8B-B14F-4D97-AF65-F5344CB8AC3E}">
        <p14:creationId xmlns:p14="http://schemas.microsoft.com/office/powerpoint/2010/main" val="38973482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dirty="0" smtClean="0"/>
              <a:t>Was This the Right Message?</a:t>
            </a:r>
          </a:p>
        </p:txBody>
      </p:sp>
      <p:sp>
        <p:nvSpPr>
          <p:cNvPr id="15363" name="Content Placeholder 2"/>
          <p:cNvSpPr>
            <a:spLocks noGrp="1"/>
          </p:cNvSpPr>
          <p:nvPr>
            <p:ph idx="1"/>
          </p:nvPr>
        </p:nvSpPr>
        <p:spPr/>
        <p:txBody>
          <a:bodyPr/>
          <a:lstStyle/>
          <a:p>
            <a:pPr eaLnBrk="1" hangingPunct="1"/>
            <a:r>
              <a:rPr lang="en-US" smtClean="0"/>
              <a:t>Did Graci implicate the Flood Control Act of 1928?</a:t>
            </a:r>
          </a:p>
          <a:p>
            <a:pPr eaLnBrk="1" hangingPunct="1"/>
            <a:r>
              <a:rPr lang="en-US" smtClean="0"/>
              <a:t>Did the court in Graci discuss the discretionary function defense in the FTCA?</a:t>
            </a:r>
          </a:p>
          <a:p>
            <a:pPr eaLnBrk="1" hangingPunct="1"/>
            <a:r>
              <a:rPr lang="en-US" smtClean="0"/>
              <a:t>What analysis did the court use for the government’s duty?</a:t>
            </a:r>
          </a:p>
          <a:p>
            <a:pPr lvl="1" eaLnBrk="1" hangingPunct="1"/>
            <a:r>
              <a:rPr lang="en-US" smtClean="0"/>
              <a:t>Was this the right analysis?</a:t>
            </a:r>
          </a:p>
          <a:p>
            <a:pPr lvl="1" eaLnBrk="1" hangingPunct="1"/>
            <a:r>
              <a:rPr lang="en-US" smtClean="0"/>
              <a:t>Why didn’t it matter?</a:t>
            </a:r>
          </a:p>
        </p:txBody>
      </p:sp>
    </p:spTree>
    <p:extLst>
      <p:ext uri="{BB962C8B-B14F-4D97-AF65-F5344CB8AC3E}">
        <p14:creationId xmlns:p14="http://schemas.microsoft.com/office/powerpoint/2010/main" val="25664689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115E31E-7E2F-4733-A6C1-06BBBBC5F910}" type="slidenum">
              <a:rPr lang="en-US"/>
              <a:pPr/>
              <a:t>13</a:t>
            </a:fld>
            <a:endParaRPr lang="en-US"/>
          </a:p>
        </p:txBody>
      </p:sp>
      <p:sp>
        <p:nvSpPr>
          <p:cNvPr id="66562" name="Rectangle 2"/>
          <p:cNvSpPr>
            <a:spLocks noGrp="1" noChangeArrowheads="1"/>
          </p:cNvSpPr>
          <p:nvPr>
            <p:ph type="title"/>
          </p:nvPr>
        </p:nvSpPr>
        <p:spPr/>
        <p:txBody>
          <a:bodyPr/>
          <a:lstStyle/>
          <a:p>
            <a:r>
              <a:rPr lang="en-US" i="1" dirty="0"/>
              <a:t>Central Green Co. v. United States</a:t>
            </a:r>
            <a:r>
              <a:rPr lang="en-US" dirty="0"/>
              <a:t>, 531 U.S. 425 (2001)</a:t>
            </a:r>
          </a:p>
        </p:txBody>
      </p:sp>
      <p:sp>
        <p:nvSpPr>
          <p:cNvPr id="66563" name="Rectangle 3"/>
          <p:cNvSpPr>
            <a:spLocks noGrp="1" noChangeArrowheads="1"/>
          </p:cNvSpPr>
          <p:nvPr>
            <p:ph type="body" idx="1"/>
          </p:nvPr>
        </p:nvSpPr>
        <p:spPr/>
        <p:txBody>
          <a:bodyPr>
            <a:normAutofit/>
          </a:bodyPr>
          <a:lstStyle/>
          <a:p>
            <a:pPr>
              <a:lnSpc>
                <a:spcPct val="90000"/>
              </a:lnSpc>
            </a:pPr>
            <a:r>
              <a:rPr lang="en-US" dirty="0"/>
              <a:t>California Water </a:t>
            </a:r>
            <a:r>
              <a:rPr lang="en-US" dirty="0" smtClean="0"/>
              <a:t>Project</a:t>
            </a:r>
            <a:endParaRPr lang="en-US" dirty="0"/>
          </a:p>
          <a:p>
            <a:pPr lvl="1">
              <a:lnSpc>
                <a:spcPct val="90000"/>
              </a:lnSpc>
            </a:pPr>
            <a:r>
              <a:rPr lang="en-US" dirty="0"/>
              <a:t>Take water from one area and spread it around the </a:t>
            </a:r>
            <a:r>
              <a:rPr lang="en-US" dirty="0" smtClean="0"/>
              <a:t>state.</a:t>
            </a:r>
          </a:p>
          <a:p>
            <a:pPr lvl="0"/>
            <a:r>
              <a:rPr lang="en-US" dirty="0" smtClean="0"/>
              <a:t>Is there also a flood control function?</a:t>
            </a:r>
          </a:p>
          <a:p>
            <a:pPr lvl="1"/>
            <a:r>
              <a:rPr lang="en-US" dirty="0" smtClean="0"/>
              <a:t>When the snow melts too fast or there is a big rain in this system the irrigation system becomes a flood control system.</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Plaintiff’s Injury</a:t>
            </a:r>
            <a:endParaRPr lang="en-US" dirty="0"/>
          </a:p>
        </p:txBody>
      </p:sp>
      <p:sp>
        <p:nvSpPr>
          <p:cNvPr id="3" name="Content Placeholder 2"/>
          <p:cNvSpPr>
            <a:spLocks noGrp="1"/>
          </p:cNvSpPr>
          <p:nvPr>
            <p:ph idx="1"/>
          </p:nvPr>
        </p:nvSpPr>
        <p:spPr/>
        <p:txBody>
          <a:bodyPr/>
          <a:lstStyle/>
          <a:p>
            <a:pPr>
              <a:lnSpc>
                <a:spcPct val="90000"/>
              </a:lnSpc>
            </a:pPr>
            <a:r>
              <a:rPr lang="en-US" dirty="0" smtClean="0"/>
              <a:t>Crops are damaged by leaks in the walls of the canal that keep the land wet.</a:t>
            </a:r>
          </a:p>
          <a:p>
            <a:pPr>
              <a:lnSpc>
                <a:spcPct val="90000"/>
              </a:lnSpc>
            </a:pPr>
            <a:r>
              <a:rPr lang="en-US" dirty="0" smtClean="0"/>
              <a:t>Is this covered by the FCA immunity?</a:t>
            </a:r>
          </a:p>
          <a:p>
            <a:pPr lvl="1">
              <a:lnSpc>
                <a:spcPct val="90000"/>
              </a:lnSpc>
            </a:pPr>
            <a:r>
              <a:rPr lang="en-US" dirty="0" smtClean="0"/>
              <a:t>The feds say that any flood control purpose puts the every water related damage under flood control act immunity.</a:t>
            </a:r>
          </a:p>
          <a:p>
            <a:pPr lvl="1">
              <a:lnSpc>
                <a:spcPct val="90000"/>
              </a:lnSpc>
            </a:pPr>
            <a:r>
              <a:rPr lang="en-US" dirty="0" smtClean="0"/>
              <a:t>Plaintiff claims that FCA only applies to damage by a flood and that his damages were caused by long term leakage.</a:t>
            </a:r>
            <a:endParaRPr lang="en-US" dirty="0"/>
          </a:p>
        </p:txBody>
      </p:sp>
      <p:sp>
        <p:nvSpPr>
          <p:cNvPr id="4" name="Slide Number Placeholder 3"/>
          <p:cNvSpPr>
            <a:spLocks noGrp="1"/>
          </p:cNvSpPr>
          <p:nvPr>
            <p:ph type="sldNum" sz="quarter" idx="12"/>
          </p:nvPr>
        </p:nvSpPr>
        <p:spPr/>
        <p:txBody>
          <a:bodyPr/>
          <a:lstStyle/>
          <a:p>
            <a:fld id="{ECBA890F-784B-439E-AB9D-358DF069A602}" type="slidenum">
              <a:rPr lang="en-US" smtClean="0"/>
              <a:pPr/>
              <a:t>14</a:t>
            </a:fld>
            <a:endParaRPr lang="en-US"/>
          </a:p>
        </p:txBody>
      </p:sp>
    </p:spTree>
    <p:extLst>
      <p:ext uri="{BB962C8B-B14F-4D97-AF65-F5344CB8AC3E}">
        <p14:creationId xmlns:p14="http://schemas.microsoft.com/office/powerpoint/2010/main" val="19569843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774F0B0-DB47-406A-BEE7-1DA4788C180B}" type="slidenum">
              <a:rPr lang="en-US"/>
              <a:pPr/>
              <a:t>15</a:t>
            </a:fld>
            <a:endParaRPr lang="en-US"/>
          </a:p>
        </p:txBody>
      </p:sp>
      <p:sp>
        <p:nvSpPr>
          <p:cNvPr id="70658" name="Rectangle 2"/>
          <p:cNvSpPr>
            <a:spLocks noGrp="1" noChangeArrowheads="1"/>
          </p:cNvSpPr>
          <p:nvPr>
            <p:ph type="title"/>
          </p:nvPr>
        </p:nvSpPr>
        <p:spPr/>
        <p:txBody>
          <a:bodyPr/>
          <a:lstStyle/>
          <a:p>
            <a:r>
              <a:rPr lang="en-US" dirty="0"/>
              <a:t>The Holding in Central Green</a:t>
            </a:r>
          </a:p>
        </p:txBody>
      </p:sp>
      <p:sp>
        <p:nvSpPr>
          <p:cNvPr id="70659" name="Rectangle 3"/>
          <p:cNvSpPr>
            <a:spLocks noGrp="1" noChangeArrowheads="1"/>
          </p:cNvSpPr>
          <p:nvPr>
            <p:ph type="body" idx="1"/>
          </p:nvPr>
        </p:nvSpPr>
        <p:spPr/>
        <p:txBody>
          <a:bodyPr/>
          <a:lstStyle/>
          <a:p>
            <a:pPr>
              <a:lnSpc>
                <a:spcPct val="90000"/>
              </a:lnSpc>
            </a:pPr>
            <a:r>
              <a:rPr lang="en-US" dirty="0"/>
              <a:t>The text of the statute does not include the words "flood control project." Rather, it states that immunity attaches to </a:t>
            </a:r>
            <a:r>
              <a:rPr lang="en-US" i="1" dirty="0"/>
              <a:t>"any damage from or by floods or flood waters . . . ." </a:t>
            </a:r>
            <a:r>
              <a:rPr lang="en-US" dirty="0"/>
              <a:t>Accordingly, the text of the statute directs us to determine the scope of the immunity conferred, not by the character of the federal project or the purposes it serves, but </a:t>
            </a:r>
            <a:r>
              <a:rPr lang="en-US" i="1" dirty="0"/>
              <a:t>by the character of the waters that cause the relevant damage and the purposes behind their release</a:t>
            </a:r>
            <a:r>
              <a:rPr lang="en-US"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EEAD129-B326-40A3-89C4-046C8E600CC2}" type="slidenum">
              <a:rPr lang="en-US"/>
              <a:pPr/>
              <a:t>16</a:t>
            </a:fld>
            <a:endParaRPr lang="en-US"/>
          </a:p>
        </p:txBody>
      </p:sp>
      <p:sp>
        <p:nvSpPr>
          <p:cNvPr id="67586" name="Rectangle 2"/>
          <p:cNvSpPr>
            <a:spLocks noGrp="1" noChangeArrowheads="1"/>
          </p:cNvSpPr>
          <p:nvPr>
            <p:ph type="title"/>
          </p:nvPr>
        </p:nvSpPr>
        <p:spPr/>
        <p:txBody>
          <a:bodyPr/>
          <a:lstStyle/>
          <a:p>
            <a:r>
              <a:rPr lang="en-US" dirty="0"/>
              <a:t>Sorting out a Dual Purpose</a:t>
            </a:r>
          </a:p>
        </p:txBody>
      </p:sp>
      <p:sp>
        <p:nvSpPr>
          <p:cNvPr id="67587" name="Rectangle 3"/>
          <p:cNvSpPr>
            <a:spLocks noGrp="1" noChangeArrowheads="1"/>
          </p:cNvSpPr>
          <p:nvPr>
            <p:ph type="body" idx="1"/>
          </p:nvPr>
        </p:nvSpPr>
        <p:spPr/>
        <p:txBody>
          <a:bodyPr/>
          <a:lstStyle/>
          <a:p>
            <a:pPr>
              <a:lnSpc>
                <a:spcPct val="90000"/>
              </a:lnSpc>
            </a:pPr>
            <a:r>
              <a:rPr lang="en-US" sz="2800" dirty="0"/>
              <a:t>If water project like an irrigation system also has a flood control purpose, the Act does not grant immunity </a:t>
            </a:r>
            <a:r>
              <a:rPr lang="en-US" sz="2800" dirty="0" smtClean="0"/>
              <a:t>unless the damage </a:t>
            </a:r>
            <a:r>
              <a:rPr lang="en-US" sz="2800" dirty="0"/>
              <a:t>was </a:t>
            </a:r>
            <a:r>
              <a:rPr lang="en-US" sz="2800" dirty="0" smtClean="0"/>
              <a:t>related </a:t>
            </a:r>
            <a:r>
              <a:rPr lang="en-US" sz="2800" dirty="0"/>
              <a:t>to a flood.</a:t>
            </a:r>
          </a:p>
          <a:p>
            <a:pPr lvl="1">
              <a:lnSpc>
                <a:spcPct val="90000"/>
              </a:lnSpc>
            </a:pPr>
            <a:r>
              <a:rPr lang="en-US" sz="2800" dirty="0" smtClean="0"/>
              <a:t>Does this </a:t>
            </a:r>
            <a:r>
              <a:rPr lang="en-US" sz="2800" dirty="0"/>
              <a:t>that even a </a:t>
            </a:r>
            <a:r>
              <a:rPr lang="en-US" sz="2800" dirty="0" smtClean="0"/>
              <a:t>pure irrigation project </a:t>
            </a:r>
            <a:r>
              <a:rPr lang="en-US" sz="2800" dirty="0"/>
              <a:t>would be immune </a:t>
            </a:r>
            <a:r>
              <a:rPr lang="en-US" sz="2800" dirty="0" smtClean="0"/>
              <a:t>if the damage was from a </a:t>
            </a:r>
            <a:r>
              <a:rPr lang="en-US" sz="2800" dirty="0"/>
              <a:t>flood?</a:t>
            </a:r>
          </a:p>
          <a:p>
            <a:pPr>
              <a:lnSpc>
                <a:spcPct val="90000"/>
              </a:lnSpc>
            </a:pPr>
            <a:r>
              <a:rPr lang="en-US" sz="2800" dirty="0"/>
              <a:t>However, if the only purpose of the project is flood control, such as a levee, are all damages covered by the flood control act immunity?</a:t>
            </a:r>
          </a:p>
          <a:p>
            <a:pPr lvl="1">
              <a:lnSpc>
                <a:spcPct val="90000"/>
              </a:lnSpc>
            </a:pPr>
            <a:r>
              <a:rPr lang="en-US" sz="2800" dirty="0"/>
              <a:t>How do you analyze this?</a:t>
            </a:r>
          </a:p>
          <a:p>
            <a:pPr lvl="1">
              <a:lnSpc>
                <a:spcPct val="90000"/>
              </a:lnSpc>
            </a:pPr>
            <a:r>
              <a:rPr lang="en-US" sz="2800" dirty="0"/>
              <a:t>Why does it not matter whether it is flood water?</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DD72361-6F8D-40B2-873C-F796B6BBE16F}" type="slidenum">
              <a:rPr lang="en-US"/>
              <a:pPr/>
              <a:t>17</a:t>
            </a:fld>
            <a:endParaRPr lang="en-US"/>
          </a:p>
        </p:txBody>
      </p:sp>
      <p:sp>
        <p:nvSpPr>
          <p:cNvPr id="95234" name="Rectangle 2"/>
          <p:cNvSpPr>
            <a:spLocks noGrp="1" noChangeArrowheads="1"/>
          </p:cNvSpPr>
          <p:nvPr>
            <p:ph type="title"/>
          </p:nvPr>
        </p:nvSpPr>
        <p:spPr/>
        <p:txBody>
          <a:bodyPr/>
          <a:lstStyle/>
          <a:p>
            <a:r>
              <a:rPr lang="en-US" dirty="0"/>
              <a:t>Between Betsy and Katrina</a:t>
            </a:r>
          </a:p>
        </p:txBody>
      </p:sp>
      <p:sp>
        <p:nvSpPr>
          <p:cNvPr id="95235" name="Rectangle 3"/>
          <p:cNvSpPr>
            <a:spLocks noGrp="1" noChangeArrowheads="1"/>
          </p:cNvSpPr>
          <p:nvPr>
            <p:ph type="body" idx="1"/>
          </p:nvPr>
        </p:nvSpPr>
        <p:spPr/>
        <p:txBody>
          <a:bodyPr/>
          <a:lstStyle/>
          <a:p>
            <a:pPr>
              <a:lnSpc>
                <a:spcPct val="90000"/>
              </a:lnSpc>
            </a:pPr>
            <a:r>
              <a:rPr lang="en-US" sz="2800" dirty="0"/>
              <a:t>40 years</a:t>
            </a:r>
          </a:p>
          <a:p>
            <a:pPr>
              <a:lnSpc>
                <a:spcPct val="90000"/>
              </a:lnSpc>
            </a:pPr>
            <a:r>
              <a:rPr lang="en-US" sz="2800" dirty="0"/>
              <a:t>Corps initial plans </a:t>
            </a:r>
            <a:r>
              <a:rPr lang="en-US" sz="2800" dirty="0" smtClean="0"/>
              <a:t>to protect New Orleans are </a:t>
            </a:r>
            <a:r>
              <a:rPr lang="en-US" sz="2800" dirty="0"/>
              <a:t>rejected in favor of ring levees</a:t>
            </a:r>
          </a:p>
          <a:p>
            <a:pPr lvl="1">
              <a:lnSpc>
                <a:spcPct val="90000"/>
              </a:lnSpc>
            </a:pPr>
            <a:r>
              <a:rPr lang="en-US" sz="2800" dirty="0"/>
              <a:t>Critically, canals are left </a:t>
            </a:r>
            <a:r>
              <a:rPr lang="en-US" sz="2800" dirty="0" smtClean="0"/>
              <a:t>open.</a:t>
            </a:r>
            <a:endParaRPr lang="en-US" sz="2800" dirty="0"/>
          </a:p>
          <a:p>
            <a:pPr lvl="1">
              <a:lnSpc>
                <a:spcPct val="90000"/>
              </a:lnSpc>
            </a:pPr>
            <a:r>
              <a:rPr lang="en-US" sz="2800" dirty="0"/>
              <a:t>Lots of issues in construction</a:t>
            </a:r>
          </a:p>
          <a:p>
            <a:pPr lvl="1">
              <a:lnSpc>
                <a:spcPct val="90000"/>
              </a:lnSpc>
            </a:pPr>
            <a:r>
              <a:rPr lang="en-US" sz="2800" dirty="0"/>
              <a:t>Huge problem of lack of </a:t>
            </a:r>
            <a:r>
              <a:rPr lang="en-US" sz="2800" dirty="0" smtClean="0"/>
              <a:t>local maintenance </a:t>
            </a:r>
            <a:endParaRPr lang="en-US" sz="2800" dirty="0"/>
          </a:p>
          <a:p>
            <a:pPr lvl="1">
              <a:lnSpc>
                <a:spcPct val="90000"/>
              </a:lnSpc>
            </a:pPr>
            <a:r>
              <a:rPr lang="en-US" sz="2800" dirty="0"/>
              <a:t>A lot of subsidence between 1965 and 2005</a:t>
            </a:r>
          </a:p>
          <a:p>
            <a:pPr>
              <a:lnSpc>
                <a:spcPct val="90000"/>
              </a:lnSpc>
            </a:pPr>
            <a:r>
              <a:rPr lang="en-US" sz="2800" dirty="0"/>
              <a:t>Katrina - not just levees breaking</a:t>
            </a:r>
          </a:p>
          <a:p>
            <a:pPr lvl="1">
              <a:lnSpc>
                <a:spcPct val="90000"/>
              </a:lnSpc>
            </a:pPr>
            <a:r>
              <a:rPr lang="en-US" sz="2800" dirty="0"/>
              <a:t>A lot of overtopping - there would have been a lot of flooding without a levee break</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dirty="0" smtClean="0"/>
              <a:t>In Re Katrina Canal Breaches Consolidated Litigation</a:t>
            </a:r>
          </a:p>
        </p:txBody>
      </p:sp>
      <p:sp>
        <p:nvSpPr>
          <p:cNvPr id="3075" name="Rectangle 3"/>
          <p:cNvSpPr>
            <a:spLocks noGrp="1" noChangeArrowheads="1"/>
          </p:cNvSpPr>
          <p:nvPr>
            <p:ph type="subTitle" idx="1"/>
          </p:nvPr>
        </p:nvSpPr>
        <p:spPr/>
        <p:txBody>
          <a:bodyPr/>
          <a:lstStyle/>
          <a:p>
            <a:pPr eaLnBrk="1" hangingPunct="1"/>
            <a:endParaRPr lang="en-US" smtClean="0"/>
          </a:p>
        </p:txBody>
      </p:sp>
    </p:spTree>
    <p:extLst>
      <p:ext uri="{BB962C8B-B14F-4D97-AF65-F5344CB8AC3E}">
        <p14:creationId xmlns:p14="http://schemas.microsoft.com/office/powerpoint/2010/main" val="29963988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B7199D3-4A9A-42D6-801D-ABAE1FDC7A85}" type="slidenum">
              <a:rPr lang="en-US" smtClean="0"/>
              <a:pPr/>
              <a:t>19</a:t>
            </a:fld>
            <a:endParaRPr lang="en-US" smtClean="0"/>
          </a:p>
        </p:txBody>
      </p:sp>
      <p:sp>
        <p:nvSpPr>
          <p:cNvPr id="4099" name="Rectangle 2"/>
          <p:cNvSpPr>
            <a:spLocks noGrp="1" noChangeArrowheads="1"/>
          </p:cNvSpPr>
          <p:nvPr>
            <p:ph type="title"/>
          </p:nvPr>
        </p:nvSpPr>
        <p:spPr/>
        <p:txBody>
          <a:bodyPr/>
          <a:lstStyle/>
          <a:p>
            <a:pPr eaLnBrk="1" hangingPunct="1"/>
            <a:r>
              <a:rPr lang="en-US" dirty="0" smtClean="0"/>
              <a:t>Background for MRGO</a:t>
            </a:r>
          </a:p>
        </p:txBody>
      </p:sp>
      <p:sp>
        <p:nvSpPr>
          <p:cNvPr id="4100" name="Rectangle 3"/>
          <p:cNvSpPr>
            <a:spLocks noGrp="1" noChangeArrowheads="1"/>
          </p:cNvSpPr>
          <p:nvPr>
            <p:ph type="body" idx="1"/>
          </p:nvPr>
        </p:nvSpPr>
        <p:spPr/>
        <p:txBody>
          <a:bodyPr/>
          <a:lstStyle/>
          <a:p>
            <a:pPr eaLnBrk="1" hangingPunct="1"/>
            <a:r>
              <a:rPr lang="en-US" i="1" dirty="0" err="1" smtClean="0"/>
              <a:t>Graci</a:t>
            </a:r>
            <a:r>
              <a:rPr lang="en-US" dirty="0" smtClean="0"/>
              <a:t> told us that FTC liability does not attach unless a project has a flood control purpose. </a:t>
            </a:r>
          </a:p>
          <a:p>
            <a:pPr lvl="1" eaLnBrk="1" hangingPunct="1"/>
            <a:r>
              <a:rPr lang="en-US" dirty="0" smtClean="0"/>
              <a:t>MRGO did not have a flood control purpose</a:t>
            </a:r>
          </a:p>
          <a:p>
            <a:pPr lvl="1" eaLnBrk="1" hangingPunct="1"/>
            <a:r>
              <a:rPr lang="en-US" dirty="0" smtClean="0"/>
              <a:t>FTC immunity did not attach</a:t>
            </a:r>
          </a:p>
          <a:p>
            <a:pPr lvl="1" eaLnBrk="1" hangingPunct="1"/>
            <a:r>
              <a:rPr lang="en-US" dirty="0" smtClean="0"/>
              <a:t>Still no liability because there was no negligence</a:t>
            </a:r>
          </a:p>
          <a:p>
            <a:pPr eaLnBrk="1" hangingPunct="1"/>
            <a:r>
              <a:rPr lang="en-US" dirty="0" smtClean="0"/>
              <a:t>Post-</a:t>
            </a:r>
            <a:r>
              <a:rPr lang="en-US" i="1" dirty="0" err="1" smtClean="0"/>
              <a:t>Graci</a:t>
            </a:r>
            <a:r>
              <a:rPr lang="en-US" dirty="0" smtClean="0"/>
              <a:t> the Corps built flood control levees between the city and MRGO</a:t>
            </a:r>
          </a:p>
        </p:txBody>
      </p:sp>
    </p:spTree>
    <p:extLst>
      <p:ext uri="{BB962C8B-B14F-4D97-AF65-F5344CB8AC3E}">
        <p14:creationId xmlns:p14="http://schemas.microsoft.com/office/powerpoint/2010/main" val="10510614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dirty="0"/>
              <a:t>Flood Law</a:t>
            </a:r>
          </a:p>
        </p:txBody>
      </p:sp>
      <p:sp>
        <p:nvSpPr>
          <p:cNvPr id="2051" name="Rectangle 3"/>
          <p:cNvSpPr>
            <a:spLocks noGrp="1" noChangeArrowheads="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A692803-747A-4EA1-A30C-97B5B31F88FA}" type="slidenum">
              <a:rPr lang="en-US" smtClean="0"/>
              <a:pPr/>
              <a:t>20</a:t>
            </a:fld>
            <a:endParaRPr lang="en-US" smtClean="0"/>
          </a:p>
        </p:txBody>
      </p:sp>
      <p:sp>
        <p:nvSpPr>
          <p:cNvPr id="5123" name="Rectangle 2"/>
          <p:cNvSpPr>
            <a:spLocks noGrp="1" noChangeArrowheads="1"/>
          </p:cNvSpPr>
          <p:nvPr>
            <p:ph type="title"/>
          </p:nvPr>
        </p:nvSpPr>
        <p:spPr/>
        <p:txBody>
          <a:bodyPr/>
          <a:lstStyle/>
          <a:p>
            <a:pPr eaLnBrk="1" hangingPunct="1"/>
            <a:r>
              <a:rPr lang="en-US" dirty="0" smtClean="0"/>
              <a:t>Katrina</a:t>
            </a:r>
          </a:p>
        </p:txBody>
      </p:sp>
      <p:sp>
        <p:nvSpPr>
          <p:cNvPr id="5124" name="Rectangle 3"/>
          <p:cNvSpPr>
            <a:spLocks noGrp="1" noChangeArrowheads="1"/>
          </p:cNvSpPr>
          <p:nvPr>
            <p:ph type="body" idx="1"/>
          </p:nvPr>
        </p:nvSpPr>
        <p:spPr/>
        <p:txBody>
          <a:bodyPr/>
          <a:lstStyle/>
          <a:p>
            <a:pPr eaLnBrk="1" hangingPunct="1">
              <a:lnSpc>
                <a:spcPct val="90000"/>
              </a:lnSpc>
            </a:pPr>
            <a:r>
              <a:rPr lang="en-US" sz="2800" dirty="0" smtClean="0"/>
              <a:t>Levees were overtopped in many parts of the city</a:t>
            </a:r>
          </a:p>
          <a:p>
            <a:pPr eaLnBrk="1" hangingPunct="1">
              <a:lnSpc>
                <a:spcPct val="90000"/>
              </a:lnSpc>
            </a:pPr>
            <a:r>
              <a:rPr lang="en-US" sz="2800" dirty="0" smtClean="0"/>
              <a:t>Flood walls failed on the 17th St. Canal, the Industrial Canal (9th Ward), and levees between MRGO and the city.</a:t>
            </a:r>
          </a:p>
          <a:p>
            <a:pPr eaLnBrk="1" hangingPunct="1">
              <a:lnSpc>
                <a:spcPct val="90000"/>
              </a:lnSpc>
            </a:pPr>
            <a:r>
              <a:rPr lang="en-US" sz="2800" dirty="0" smtClean="0"/>
              <a:t>Previous litigation established that the 17th St. Canal was a pure flood control structure and that FCA immunity applied under a </a:t>
            </a:r>
            <a:r>
              <a:rPr lang="en-US" sz="2800" i="1" dirty="0" err="1" smtClean="0"/>
              <a:t>Graci</a:t>
            </a:r>
            <a:r>
              <a:rPr lang="en-US" sz="2800" dirty="0" smtClean="0"/>
              <a:t> analysis</a:t>
            </a:r>
          </a:p>
          <a:p>
            <a:pPr eaLnBrk="1" hangingPunct="1">
              <a:lnSpc>
                <a:spcPct val="90000"/>
              </a:lnSpc>
            </a:pPr>
            <a:r>
              <a:rPr lang="en-US" sz="2800" dirty="0" smtClean="0"/>
              <a:t>The court refused to find that FCA immunity applied to the claims involving the levees that protected against MRGO flooding, letting this trial go forward.</a:t>
            </a:r>
          </a:p>
        </p:txBody>
      </p:sp>
    </p:spTree>
    <p:extLst>
      <p:ext uri="{BB962C8B-B14F-4D97-AF65-F5344CB8AC3E}">
        <p14:creationId xmlns:p14="http://schemas.microsoft.com/office/powerpoint/2010/main" val="26334621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Core Theory of the Case</a:t>
            </a:r>
            <a:endParaRPr lang="en-US" dirty="0"/>
          </a:p>
        </p:txBody>
      </p:sp>
      <p:sp>
        <p:nvSpPr>
          <p:cNvPr id="3" name="Content Placeholder 2"/>
          <p:cNvSpPr>
            <a:spLocks noGrp="1"/>
          </p:cNvSpPr>
          <p:nvPr>
            <p:ph idx="1"/>
          </p:nvPr>
        </p:nvSpPr>
        <p:spPr/>
        <p:txBody>
          <a:bodyPr/>
          <a:lstStyle/>
          <a:p>
            <a:r>
              <a:rPr lang="en-US" dirty="0" smtClean="0"/>
              <a:t>MRGO, combined with the </a:t>
            </a:r>
            <a:r>
              <a:rPr lang="en-US" dirty="0" err="1" smtClean="0"/>
              <a:t>Intercoastal</a:t>
            </a:r>
            <a:r>
              <a:rPr lang="en-US" dirty="0" smtClean="0"/>
              <a:t> Canal, created a high pressure funnel that pushed water into the city.</a:t>
            </a:r>
          </a:p>
          <a:p>
            <a:r>
              <a:rPr lang="en-US" dirty="0" smtClean="0"/>
              <a:t>MRGO's widening with time weakened the flood control levees.</a:t>
            </a:r>
          </a:p>
          <a:p>
            <a:r>
              <a:rPr lang="en-US" dirty="0" smtClean="0"/>
              <a:t>The combination lead the levees to fail.</a:t>
            </a:r>
          </a:p>
          <a:p>
            <a:r>
              <a:rPr lang="en-US" dirty="0" smtClean="0"/>
              <a:t>But is this really what happened at all?</a:t>
            </a:r>
            <a:endParaRPr lang="en-US" dirty="0"/>
          </a:p>
        </p:txBody>
      </p:sp>
      <p:sp>
        <p:nvSpPr>
          <p:cNvPr id="4" name="Slide Number Placeholder 3"/>
          <p:cNvSpPr>
            <a:spLocks noGrp="1"/>
          </p:cNvSpPr>
          <p:nvPr>
            <p:ph type="sldNum" sz="quarter" idx="12"/>
          </p:nvPr>
        </p:nvSpPr>
        <p:spPr/>
        <p:txBody>
          <a:bodyPr/>
          <a:lstStyle/>
          <a:p>
            <a:pPr>
              <a:defRPr/>
            </a:pPr>
            <a:fld id="{B474118F-178E-44C8-B9A1-C0AFFFCF757A}" type="slidenum">
              <a:rPr lang="en-US" smtClean="0"/>
              <a:pPr>
                <a:defRPr/>
              </a:pPr>
              <a:t>21</a:t>
            </a:fld>
            <a:endParaRPr lang="en-US"/>
          </a:p>
        </p:txBody>
      </p:sp>
    </p:spTree>
    <p:extLst>
      <p:ext uri="{BB962C8B-B14F-4D97-AF65-F5344CB8AC3E}">
        <p14:creationId xmlns:p14="http://schemas.microsoft.com/office/powerpoint/2010/main" val="26556257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55041" name="Group 8"/>
          <p:cNvGrpSpPr>
            <a:grpSpLocks/>
          </p:cNvGrpSpPr>
          <p:nvPr/>
        </p:nvGrpSpPr>
        <p:grpSpPr bwMode="auto">
          <a:xfrm>
            <a:off x="1507814" y="0"/>
            <a:ext cx="7636187" cy="3369841"/>
            <a:chOff x="950" y="0"/>
            <a:chExt cx="4810" cy="2123"/>
          </a:xfrm>
        </p:grpSpPr>
        <p:pic>
          <p:nvPicPr>
            <p:cNvPr id="855046" name="Picture 4" descr="Katrina_ms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4" y="0"/>
              <a:ext cx="3216" cy="2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46" name="Text Box 6"/>
            <p:cNvSpPr txBox="1">
              <a:spLocks noChangeArrowheads="1"/>
            </p:cNvSpPr>
            <p:nvPr/>
          </p:nvSpPr>
          <p:spPr bwMode="auto">
            <a:xfrm>
              <a:off x="950" y="144"/>
              <a:ext cx="1452" cy="1222"/>
            </a:xfrm>
            <a:prstGeom prst="rect">
              <a:avLst/>
            </a:prstGeom>
            <a:noFill/>
            <a:ln w="9525">
              <a:noFill/>
              <a:miter lim="800000"/>
              <a:headEnd/>
              <a:tailEnd/>
            </a:ln>
            <a:effectLst/>
          </p:spPr>
          <p:txBody>
            <a:bodyPr wrap="none">
              <a:spAutoFit/>
            </a:bodyPr>
            <a:lstStyle/>
            <a:p>
              <a:pPr algn="ctr" eaLnBrk="0" hangingPunct="0">
                <a:defRPr/>
              </a:pPr>
              <a:r>
                <a:rPr lang="en-US" sz="2400" dirty="0">
                  <a:solidFill>
                    <a:srgbClr val="33CCCC"/>
                  </a:solidFill>
                  <a:effectLst>
                    <a:outerShdw blurRad="38100" dist="38100" dir="2700000" algn="tl">
                      <a:srgbClr val="000000"/>
                    </a:outerShdw>
                  </a:effectLst>
                </a:rPr>
                <a:t>Operational </a:t>
              </a:r>
            </a:p>
            <a:p>
              <a:pPr algn="ctr" eaLnBrk="0" hangingPunct="0">
                <a:defRPr/>
              </a:pPr>
              <a:r>
                <a:rPr lang="en-US" sz="2400" dirty="0">
                  <a:solidFill>
                    <a:srgbClr val="33CCCC"/>
                  </a:solidFill>
                  <a:effectLst>
                    <a:outerShdw blurRad="38100" dist="38100" dir="2700000" algn="tl">
                      <a:srgbClr val="000000"/>
                    </a:outerShdw>
                  </a:effectLst>
                </a:rPr>
                <a:t>NHC Katrina </a:t>
              </a:r>
            </a:p>
            <a:p>
              <a:pPr algn="ctr" eaLnBrk="0" hangingPunct="0">
                <a:defRPr/>
              </a:pPr>
              <a:r>
                <a:rPr lang="en-US" sz="2400" dirty="0">
                  <a:solidFill>
                    <a:srgbClr val="33CCCC"/>
                  </a:solidFill>
                  <a:effectLst>
                    <a:outerShdw blurRad="38100" dist="38100" dir="2700000" algn="tl">
                      <a:srgbClr val="000000"/>
                    </a:outerShdw>
                  </a:effectLst>
                </a:rPr>
                <a:t>SLOSH model</a:t>
              </a:r>
            </a:p>
            <a:p>
              <a:pPr algn="ctr" eaLnBrk="0" hangingPunct="0">
                <a:defRPr/>
              </a:pPr>
              <a:r>
                <a:rPr lang="en-US" sz="2400" dirty="0">
                  <a:solidFill>
                    <a:srgbClr val="33CCCC"/>
                  </a:solidFill>
                  <a:effectLst>
                    <a:outerShdw blurRad="38100" dist="38100" dir="2700000" algn="tl">
                      <a:srgbClr val="000000"/>
                    </a:outerShdw>
                  </a:effectLst>
                </a:rPr>
                <a:t>using </a:t>
              </a:r>
              <a:r>
                <a:rPr lang="en-US" sz="2400" dirty="0">
                  <a:solidFill>
                    <a:srgbClr val="FF3300"/>
                  </a:solidFill>
                  <a:effectLst>
                    <a:outerShdw blurRad="38100" dist="38100" dir="2700000" algn="tl">
                      <a:srgbClr val="000000"/>
                    </a:outerShdw>
                  </a:effectLst>
                </a:rPr>
                <a:t>outdated</a:t>
              </a:r>
              <a:r>
                <a:rPr lang="en-US" sz="2400" dirty="0">
                  <a:solidFill>
                    <a:srgbClr val="33CCCC"/>
                  </a:solidFill>
                  <a:effectLst>
                    <a:outerShdw blurRad="38100" dist="38100" dir="2700000" algn="tl">
                      <a:srgbClr val="000000"/>
                    </a:outerShdw>
                  </a:effectLst>
                </a:rPr>
                <a:t> </a:t>
              </a:r>
            </a:p>
            <a:p>
              <a:pPr algn="ctr" eaLnBrk="0" hangingPunct="0">
                <a:defRPr/>
              </a:pPr>
              <a:r>
                <a:rPr lang="en-US" sz="2400" dirty="0" smtClean="0">
                  <a:solidFill>
                    <a:srgbClr val="33CCCC"/>
                  </a:solidFill>
                  <a:effectLst>
                    <a:outerShdw blurRad="38100" dist="38100" dir="2700000" algn="tl">
                      <a:srgbClr val="000000"/>
                    </a:outerShdw>
                  </a:effectLst>
                </a:rPr>
                <a:t>elevations.</a:t>
              </a:r>
              <a:endParaRPr lang="en-US" sz="2400" dirty="0">
                <a:solidFill>
                  <a:srgbClr val="33CCCC"/>
                </a:solidFill>
                <a:effectLst>
                  <a:outerShdw blurRad="38100" dist="38100" dir="2700000" algn="tl">
                    <a:srgbClr val="000000"/>
                  </a:outerShdw>
                </a:effectLst>
              </a:endParaRPr>
            </a:p>
          </p:txBody>
        </p:sp>
      </p:grpSp>
      <p:grpSp>
        <p:nvGrpSpPr>
          <p:cNvPr id="3" name="Group 9"/>
          <p:cNvGrpSpPr>
            <a:grpSpLocks/>
          </p:cNvGrpSpPr>
          <p:nvPr/>
        </p:nvGrpSpPr>
        <p:grpSpPr bwMode="auto">
          <a:xfrm>
            <a:off x="0" y="3353098"/>
            <a:ext cx="7742070" cy="3368725"/>
            <a:chOff x="0" y="2112"/>
            <a:chExt cx="4877" cy="2122"/>
          </a:xfrm>
        </p:grpSpPr>
        <p:pic>
          <p:nvPicPr>
            <p:cNvPr id="855044" name="Picture 5" descr="Katrina_ms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2112"/>
              <a:ext cx="3216" cy="2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47" name="Text Box 7"/>
            <p:cNvSpPr txBox="1">
              <a:spLocks noChangeArrowheads="1"/>
            </p:cNvSpPr>
            <p:nvPr/>
          </p:nvSpPr>
          <p:spPr bwMode="auto">
            <a:xfrm>
              <a:off x="3474" y="2880"/>
              <a:ext cx="1403" cy="989"/>
            </a:xfrm>
            <a:prstGeom prst="rect">
              <a:avLst/>
            </a:prstGeom>
            <a:noFill/>
            <a:ln w="9525">
              <a:noFill/>
              <a:miter lim="800000"/>
              <a:headEnd/>
              <a:tailEnd/>
            </a:ln>
            <a:effectLst/>
          </p:spPr>
          <p:txBody>
            <a:bodyPr wrap="none">
              <a:spAutoFit/>
            </a:bodyPr>
            <a:lstStyle/>
            <a:p>
              <a:pPr algn="ctr" eaLnBrk="0" hangingPunct="0">
                <a:defRPr/>
              </a:pPr>
              <a:r>
                <a:rPr lang="en-US" sz="2400" dirty="0">
                  <a:effectLst>
                    <a:outerShdw blurRad="38100" dist="38100" dir="2700000" algn="tl">
                      <a:srgbClr val="000000"/>
                    </a:outerShdw>
                  </a:effectLst>
                </a:rPr>
                <a:t>Katrina SLOSH</a:t>
              </a:r>
            </a:p>
            <a:p>
              <a:pPr algn="ctr" eaLnBrk="0" hangingPunct="0">
                <a:defRPr/>
              </a:pPr>
              <a:r>
                <a:rPr lang="en-US" sz="2400" dirty="0" err="1">
                  <a:effectLst>
                    <a:outerShdw blurRad="38100" dist="38100" dir="2700000" algn="tl">
                      <a:srgbClr val="000000"/>
                    </a:outerShdw>
                  </a:effectLst>
                </a:rPr>
                <a:t>hindcast</a:t>
              </a:r>
              <a:r>
                <a:rPr lang="en-US" sz="2400" dirty="0">
                  <a:effectLst>
                    <a:outerShdw blurRad="38100" dist="38100" dir="2700000" algn="tl">
                      <a:srgbClr val="000000"/>
                    </a:outerShdw>
                  </a:effectLst>
                </a:rPr>
                <a:t> using </a:t>
              </a:r>
            </a:p>
            <a:p>
              <a:pPr algn="ctr" eaLnBrk="0" hangingPunct="0">
                <a:defRPr/>
              </a:pPr>
              <a:r>
                <a:rPr lang="en-US" sz="2400" dirty="0">
                  <a:solidFill>
                    <a:schemeClr val="hlink"/>
                  </a:solidFill>
                  <a:effectLst>
                    <a:outerShdw blurRad="38100" dist="38100" dir="2700000" algn="tl">
                      <a:srgbClr val="000000"/>
                    </a:outerShdw>
                  </a:effectLst>
                </a:rPr>
                <a:t>accurate</a:t>
              </a:r>
            </a:p>
            <a:p>
              <a:pPr algn="ctr" eaLnBrk="0" hangingPunct="0">
                <a:defRPr/>
              </a:pPr>
              <a:r>
                <a:rPr lang="en-US" sz="2400" dirty="0" smtClean="0">
                  <a:effectLst>
                    <a:outerShdw blurRad="38100" dist="38100" dir="2700000" algn="tl">
                      <a:srgbClr val="000000"/>
                    </a:outerShdw>
                  </a:effectLst>
                </a:rPr>
                <a:t>elevations.</a:t>
              </a:r>
              <a:endParaRPr lang="en-US" sz="2400" dirty="0">
                <a:effectLst>
                  <a:outerShdw blurRad="38100" dist="38100" dir="2700000" algn="tl">
                    <a:srgbClr val="000000"/>
                  </a:outerShdw>
                </a:effectLst>
              </a:endParaRPr>
            </a:p>
          </p:txBody>
        </p:sp>
      </p:grpSp>
      <p:sp>
        <p:nvSpPr>
          <p:cNvPr id="8" name="TextBox 7"/>
          <p:cNvSpPr txBox="1"/>
          <p:nvPr/>
        </p:nvSpPr>
        <p:spPr>
          <a:xfrm>
            <a:off x="7620614" y="1071563"/>
            <a:ext cx="1215070" cy="849750"/>
          </a:xfrm>
          <a:prstGeom prst="rect">
            <a:avLst/>
          </a:prstGeom>
          <a:noFill/>
        </p:spPr>
        <p:txBody>
          <a:bodyPr wrap="none" lIns="64291" tIns="32146" rIns="64291" bIns="32146">
            <a:spAutoFit/>
          </a:bodyPr>
          <a:lstStyle/>
          <a:p>
            <a:pPr algn="ctr" eaLnBrk="0" hangingPunct="0">
              <a:defRPr/>
            </a:pPr>
            <a:r>
              <a:rPr lang="en-US" sz="1700" dirty="0">
                <a:solidFill>
                  <a:srgbClr val="FF3399"/>
                </a:solidFill>
                <a:effectLst>
                  <a:outerShdw blurRad="38100" dist="38100" dir="2700000" algn="tl">
                    <a:srgbClr val="000000">
                      <a:alpha val="43137"/>
                    </a:srgbClr>
                  </a:outerShdw>
                </a:effectLst>
              </a:rPr>
              <a:t>The</a:t>
            </a:r>
          </a:p>
          <a:p>
            <a:pPr algn="ctr" eaLnBrk="0" hangingPunct="0">
              <a:defRPr/>
            </a:pPr>
            <a:r>
              <a:rPr lang="en-US" sz="1700" dirty="0">
                <a:solidFill>
                  <a:srgbClr val="FF3399"/>
                </a:solidFill>
                <a:effectLst>
                  <a:outerShdw blurRad="38100" dist="38100" dir="2700000" algn="tl">
                    <a:srgbClr val="000000">
                      <a:alpha val="43137"/>
                    </a:srgbClr>
                  </a:outerShdw>
                </a:effectLst>
              </a:rPr>
              <a:t>“Hurricane </a:t>
            </a:r>
          </a:p>
          <a:p>
            <a:pPr algn="ctr" eaLnBrk="0" hangingPunct="0">
              <a:defRPr/>
            </a:pPr>
            <a:r>
              <a:rPr lang="en-US" sz="1700" dirty="0">
                <a:solidFill>
                  <a:srgbClr val="FF3399"/>
                </a:solidFill>
                <a:effectLst>
                  <a:outerShdw blurRad="38100" dist="38100" dir="2700000" algn="tl">
                    <a:srgbClr val="000000">
                      <a:alpha val="43137"/>
                    </a:srgbClr>
                  </a:outerShdw>
                </a:effectLst>
              </a:rPr>
              <a:t>Highway”</a:t>
            </a:r>
          </a:p>
        </p:txBody>
      </p:sp>
    </p:spTree>
    <p:extLst>
      <p:ext uri="{BB962C8B-B14F-4D97-AF65-F5344CB8AC3E}">
        <p14:creationId xmlns:p14="http://schemas.microsoft.com/office/powerpoint/2010/main" val="6804460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8AE79AA-6B7C-4255-8EC1-3DCD6454A756}" type="slidenum">
              <a:rPr lang="en-US" smtClean="0"/>
              <a:pPr/>
              <a:t>23</a:t>
            </a:fld>
            <a:endParaRPr lang="en-US" smtClean="0"/>
          </a:p>
        </p:txBody>
      </p:sp>
      <p:sp>
        <p:nvSpPr>
          <p:cNvPr id="6147" name="Rectangle 2"/>
          <p:cNvSpPr>
            <a:spLocks noGrp="1" noChangeArrowheads="1"/>
          </p:cNvSpPr>
          <p:nvPr>
            <p:ph type="title"/>
          </p:nvPr>
        </p:nvSpPr>
        <p:spPr/>
        <p:txBody>
          <a:bodyPr>
            <a:normAutofit fontScale="90000"/>
          </a:bodyPr>
          <a:lstStyle/>
          <a:p>
            <a:pPr eaLnBrk="1" hangingPunct="1"/>
            <a:r>
              <a:rPr lang="en-US" i="1" dirty="0"/>
              <a:t>In re Katrina Canal Breaches Consolidated Litigation</a:t>
            </a:r>
            <a:r>
              <a:rPr lang="en-US" dirty="0"/>
              <a:t>, 647 F.Supp.2d 644 (</a:t>
            </a:r>
            <a:r>
              <a:rPr lang="en-US" dirty="0" err="1"/>
              <a:t>E.D.La</a:t>
            </a:r>
            <a:r>
              <a:rPr lang="en-US" dirty="0"/>
              <a:t>. 2009) </a:t>
            </a:r>
            <a:endParaRPr lang="en-US" dirty="0" smtClean="0"/>
          </a:p>
        </p:txBody>
      </p:sp>
      <p:sp>
        <p:nvSpPr>
          <p:cNvPr id="6148" name="Rectangle 3"/>
          <p:cNvSpPr>
            <a:spLocks noGrp="1" noChangeArrowheads="1"/>
          </p:cNvSpPr>
          <p:nvPr>
            <p:ph type="body" idx="1"/>
          </p:nvPr>
        </p:nvSpPr>
        <p:spPr/>
        <p:txBody>
          <a:bodyPr>
            <a:normAutofit/>
          </a:bodyPr>
          <a:lstStyle/>
          <a:p>
            <a:pPr eaLnBrk="1" hangingPunct="1"/>
            <a:r>
              <a:rPr lang="en-US" dirty="0" smtClean="0"/>
              <a:t>The government defended this case on immunity and presented only limited expert testimony to rebut the facts.</a:t>
            </a:r>
          </a:p>
          <a:p>
            <a:pPr eaLnBrk="1" hangingPunct="1"/>
            <a:r>
              <a:rPr lang="en-US" dirty="0" smtClean="0"/>
              <a:t>The Court recognizes that it must distinguish this case from the 17th St. Canal cases. It comes up with the rationale on the next slide. (P2 in the case)</a:t>
            </a:r>
          </a:p>
        </p:txBody>
      </p:sp>
    </p:spTree>
    <p:extLst>
      <p:ext uri="{BB962C8B-B14F-4D97-AF65-F5344CB8AC3E}">
        <p14:creationId xmlns:p14="http://schemas.microsoft.com/office/powerpoint/2010/main" val="338619127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6A635F3-A924-45FF-ADBD-D15ABCECE299}" type="slidenum">
              <a:rPr lang="en-US" smtClean="0"/>
              <a:pPr/>
              <a:t>24</a:t>
            </a:fld>
            <a:endParaRPr lang="en-US" smtClean="0"/>
          </a:p>
        </p:txBody>
      </p:sp>
      <p:sp>
        <p:nvSpPr>
          <p:cNvPr id="7171" name="Rectangle 2"/>
          <p:cNvSpPr>
            <a:spLocks noGrp="1" noChangeArrowheads="1"/>
          </p:cNvSpPr>
          <p:nvPr>
            <p:ph type="title"/>
          </p:nvPr>
        </p:nvSpPr>
        <p:spPr/>
        <p:txBody>
          <a:bodyPr/>
          <a:lstStyle/>
          <a:p>
            <a:pPr eaLnBrk="1" hangingPunct="1"/>
            <a:r>
              <a:rPr lang="en-US" dirty="0" smtClean="0"/>
              <a:t>The Rationale</a:t>
            </a:r>
          </a:p>
        </p:txBody>
      </p:sp>
      <p:sp>
        <p:nvSpPr>
          <p:cNvPr id="7172" name="Rectangle 3"/>
          <p:cNvSpPr>
            <a:spLocks noGrp="1" noChangeArrowheads="1"/>
          </p:cNvSpPr>
          <p:nvPr>
            <p:ph type="body" idx="1"/>
          </p:nvPr>
        </p:nvSpPr>
        <p:spPr>
          <a:xfrm>
            <a:off x="0" y="2057400"/>
            <a:ext cx="8839200" cy="4648200"/>
          </a:xfrm>
        </p:spPr>
        <p:txBody>
          <a:bodyPr/>
          <a:lstStyle/>
          <a:p>
            <a:pPr eaLnBrk="1" hangingPunct="1">
              <a:lnSpc>
                <a:spcPct val="80000"/>
              </a:lnSpc>
            </a:pPr>
            <a:r>
              <a:rPr lang="en-US" sz="2800" dirty="0" smtClean="0"/>
              <a:t>“For example, would the United States be immune for all damages if a Navy vessel lost control and broke through a levee where the sole cause of the failure of that levee was the Navy vessel’s negligence? </a:t>
            </a:r>
          </a:p>
          <a:p>
            <a:pPr eaLnBrk="1" hangingPunct="1">
              <a:lnSpc>
                <a:spcPct val="80000"/>
              </a:lnSpc>
            </a:pPr>
            <a:r>
              <a:rPr lang="en-US" sz="2800" dirty="0" smtClean="0"/>
              <a:t>Thus contrary to the Government’s contention that Central Green broadens the immunity provided by § 702c, in realty Central Green requires the Court to identify the cause of the damage rather than base a decision on the mere fact that a flood control project was involved. Central Green does not answer the question of what nexus to a flood control project is required for floodwaters to trigger immunity.”</a:t>
            </a:r>
          </a:p>
        </p:txBody>
      </p:sp>
    </p:spTree>
    <p:extLst>
      <p:ext uri="{BB962C8B-B14F-4D97-AF65-F5344CB8AC3E}">
        <p14:creationId xmlns:p14="http://schemas.microsoft.com/office/powerpoint/2010/main" val="256994845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67948FD-9825-4223-9117-797F0B61EE8A}" type="slidenum">
              <a:rPr lang="en-US" smtClean="0"/>
              <a:pPr/>
              <a:t>25</a:t>
            </a:fld>
            <a:endParaRPr lang="en-US" smtClean="0"/>
          </a:p>
        </p:txBody>
      </p:sp>
      <p:sp>
        <p:nvSpPr>
          <p:cNvPr id="8195" name="Rectangle 2"/>
          <p:cNvSpPr>
            <a:spLocks noGrp="1" noChangeArrowheads="1"/>
          </p:cNvSpPr>
          <p:nvPr>
            <p:ph type="title"/>
          </p:nvPr>
        </p:nvSpPr>
        <p:spPr/>
        <p:txBody>
          <a:bodyPr/>
          <a:lstStyle/>
          <a:p>
            <a:pPr eaLnBrk="1" hangingPunct="1"/>
            <a:r>
              <a:rPr lang="en-US" dirty="0" smtClean="0"/>
              <a:t>Reading Central Green</a:t>
            </a:r>
          </a:p>
        </p:txBody>
      </p:sp>
      <p:sp>
        <p:nvSpPr>
          <p:cNvPr id="8196" name="Rectangle 3"/>
          <p:cNvSpPr>
            <a:spLocks noGrp="1" noChangeArrowheads="1"/>
          </p:cNvSpPr>
          <p:nvPr>
            <p:ph type="body" idx="1"/>
          </p:nvPr>
        </p:nvSpPr>
        <p:spPr/>
        <p:txBody>
          <a:bodyPr>
            <a:normAutofit fontScale="92500" lnSpcReduction="10000"/>
          </a:bodyPr>
          <a:lstStyle/>
          <a:p>
            <a:pPr eaLnBrk="1" hangingPunct="1">
              <a:lnSpc>
                <a:spcPct val="90000"/>
              </a:lnSpc>
            </a:pPr>
            <a:r>
              <a:rPr lang="en-US" sz="2800" dirty="0" smtClean="0"/>
              <a:t>"... in realty Central Green requires the Court to identify the cause of the damage rather than base a decision on the mere fact that a flood control project was involved.."</a:t>
            </a:r>
          </a:p>
          <a:p>
            <a:pPr eaLnBrk="1" hangingPunct="1">
              <a:lnSpc>
                <a:spcPct val="90000"/>
              </a:lnSpc>
            </a:pPr>
            <a:r>
              <a:rPr lang="en-US" sz="2800" dirty="0" smtClean="0"/>
              <a:t>Was that really the key holding in Central Green?</a:t>
            </a:r>
          </a:p>
          <a:p>
            <a:pPr lvl="1" eaLnBrk="1" hangingPunct="1">
              <a:lnSpc>
                <a:spcPct val="90000"/>
              </a:lnSpc>
            </a:pPr>
            <a:r>
              <a:rPr lang="en-US" sz="2800" dirty="0" smtClean="0"/>
              <a:t>Accordingly, in determining whether §702c immunity attaches, courts should consider the character of the waters that cause the relevant damage rather than the relation between that damage and a flood control project. (par 53)</a:t>
            </a:r>
          </a:p>
          <a:p>
            <a:pPr eaLnBrk="1" hangingPunct="1">
              <a:lnSpc>
                <a:spcPct val="90000"/>
              </a:lnSpc>
            </a:pPr>
            <a:r>
              <a:rPr lang="en-US" sz="2800" dirty="0" smtClean="0"/>
              <a:t>What caused the hypothetical ship to breach the levee?</a:t>
            </a:r>
          </a:p>
          <a:p>
            <a:pPr eaLnBrk="1" hangingPunct="1">
              <a:lnSpc>
                <a:spcPct val="90000"/>
              </a:lnSpc>
            </a:pPr>
            <a:r>
              <a:rPr lang="en-US" sz="2800" dirty="0" smtClean="0"/>
              <a:t>What caused the damage once the levee was breached?</a:t>
            </a:r>
          </a:p>
          <a:p>
            <a:pPr eaLnBrk="1" hangingPunct="1">
              <a:lnSpc>
                <a:spcPct val="90000"/>
              </a:lnSpc>
            </a:pPr>
            <a:r>
              <a:rPr lang="en-US" sz="2800" dirty="0" smtClean="0"/>
              <a:t>Why would this be different at 17</a:t>
            </a:r>
            <a:r>
              <a:rPr lang="en-US" sz="2800" baseline="30000" dirty="0" smtClean="0"/>
              <a:t>th</a:t>
            </a:r>
            <a:r>
              <a:rPr lang="en-US" sz="2800" dirty="0" smtClean="0"/>
              <a:t> Street?</a:t>
            </a:r>
          </a:p>
        </p:txBody>
      </p:sp>
    </p:spTree>
    <p:extLst>
      <p:ext uri="{BB962C8B-B14F-4D97-AF65-F5344CB8AC3E}">
        <p14:creationId xmlns:p14="http://schemas.microsoft.com/office/powerpoint/2010/main" val="232231352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347E661-9943-425C-B8DB-DF19F5B6897F}" type="slidenum">
              <a:rPr lang="en-US" smtClean="0"/>
              <a:pPr/>
              <a:t>26</a:t>
            </a:fld>
            <a:endParaRPr lang="en-US" smtClean="0"/>
          </a:p>
        </p:txBody>
      </p:sp>
      <p:sp>
        <p:nvSpPr>
          <p:cNvPr id="9219" name="Rectangle 2"/>
          <p:cNvSpPr>
            <a:spLocks noGrp="1" noChangeArrowheads="1"/>
          </p:cNvSpPr>
          <p:nvPr>
            <p:ph type="title"/>
          </p:nvPr>
        </p:nvSpPr>
        <p:spPr/>
        <p:txBody>
          <a:bodyPr/>
          <a:lstStyle/>
          <a:p>
            <a:pPr eaLnBrk="1" hangingPunct="1"/>
            <a:r>
              <a:rPr lang="en-US" dirty="0" smtClean="0"/>
              <a:t>MRGO</a:t>
            </a:r>
          </a:p>
        </p:txBody>
      </p:sp>
      <p:sp>
        <p:nvSpPr>
          <p:cNvPr id="9220" name="Rectangle 3"/>
          <p:cNvSpPr>
            <a:spLocks noGrp="1" noChangeArrowheads="1"/>
          </p:cNvSpPr>
          <p:nvPr>
            <p:ph type="body" idx="1"/>
          </p:nvPr>
        </p:nvSpPr>
        <p:spPr/>
        <p:txBody>
          <a:bodyPr/>
          <a:lstStyle/>
          <a:p>
            <a:pPr eaLnBrk="1" hangingPunct="1"/>
            <a:r>
              <a:rPr lang="en-US" sz="2800" smtClean="0"/>
              <a:t>The first 10 pages discuss the history of the MRGO and outline the construction of the levees between the MRGO and the city</a:t>
            </a:r>
          </a:p>
          <a:p>
            <a:pPr eaLnBrk="1" hangingPunct="1"/>
            <a:r>
              <a:rPr lang="en-US" sz="2800" smtClean="0"/>
              <a:t>Sec. 3, p10, begins the discussion of how MRGO increased the likelihood of a flood and what the Corps knew about this.</a:t>
            </a:r>
          </a:p>
          <a:p>
            <a:pPr lvl="1" eaLnBrk="1" hangingPunct="1"/>
            <a:r>
              <a:rPr lang="en-US" sz="2800" smtClean="0"/>
              <a:t>Remember, there is nothing objective in this opinion, the court only has information from the briefs of the parties, and only uses what it chooses.</a:t>
            </a:r>
          </a:p>
        </p:txBody>
      </p:sp>
    </p:spTree>
    <p:extLst>
      <p:ext uri="{BB962C8B-B14F-4D97-AF65-F5344CB8AC3E}">
        <p14:creationId xmlns:p14="http://schemas.microsoft.com/office/powerpoint/2010/main" val="32887114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0C6B142-C407-4E4E-8F7C-1D5832DC663A}" type="slidenum">
              <a:rPr lang="en-US" smtClean="0"/>
              <a:pPr/>
              <a:t>27</a:t>
            </a:fld>
            <a:endParaRPr lang="en-US" smtClean="0"/>
          </a:p>
        </p:txBody>
      </p:sp>
      <p:sp>
        <p:nvSpPr>
          <p:cNvPr id="10243" name="Rectangle 2"/>
          <p:cNvSpPr>
            <a:spLocks noGrp="1" noChangeArrowheads="1"/>
          </p:cNvSpPr>
          <p:nvPr>
            <p:ph type="title"/>
          </p:nvPr>
        </p:nvSpPr>
        <p:spPr/>
        <p:txBody>
          <a:bodyPr/>
          <a:lstStyle/>
          <a:p>
            <a:pPr eaLnBrk="1" hangingPunct="1"/>
            <a:r>
              <a:rPr lang="en-US" dirty="0" smtClean="0"/>
              <a:t>What did the Corps Know?</a:t>
            </a:r>
          </a:p>
        </p:txBody>
      </p:sp>
      <p:sp>
        <p:nvSpPr>
          <p:cNvPr id="10244" name="Rectangle 3"/>
          <p:cNvSpPr>
            <a:spLocks noGrp="1" noChangeArrowheads="1"/>
          </p:cNvSpPr>
          <p:nvPr>
            <p:ph type="body" idx="1"/>
          </p:nvPr>
        </p:nvSpPr>
        <p:spPr/>
        <p:txBody>
          <a:bodyPr/>
          <a:lstStyle/>
          <a:p>
            <a:pPr eaLnBrk="1" hangingPunct="1">
              <a:lnSpc>
                <a:spcPct val="90000"/>
              </a:lnSpc>
            </a:pPr>
            <a:r>
              <a:rPr lang="en-US" sz="2800" dirty="0" smtClean="0"/>
              <a:t>Is this relevant to FCA immunity?</a:t>
            </a:r>
          </a:p>
          <a:p>
            <a:pPr eaLnBrk="1" hangingPunct="1">
              <a:lnSpc>
                <a:spcPct val="90000"/>
              </a:lnSpc>
            </a:pPr>
            <a:r>
              <a:rPr lang="en-US" sz="2800" dirty="0" smtClean="0"/>
              <a:t>The court is trying to bootstrap FTCA liability by using the Corps knowledge to create a theory of a non-flood control project error that would not be subject to FCA immunity.</a:t>
            </a:r>
          </a:p>
          <a:p>
            <a:pPr eaLnBrk="1" hangingPunct="1">
              <a:lnSpc>
                <a:spcPct val="90000"/>
              </a:lnSpc>
            </a:pPr>
            <a:r>
              <a:rPr lang="en-US" sz="2800" dirty="0" smtClean="0"/>
              <a:t>What is the balance between showing what the Corps knows and succeeding in defeating the discretionary function defense?</a:t>
            </a:r>
          </a:p>
          <a:p>
            <a:pPr eaLnBrk="1" hangingPunct="1">
              <a:lnSpc>
                <a:spcPct val="90000"/>
              </a:lnSpc>
            </a:pPr>
            <a:r>
              <a:rPr lang="en-US" sz="2800" dirty="0" smtClean="0"/>
              <a:t>What does Berkowitz tell us is the best way to defeat the defense?</a:t>
            </a:r>
          </a:p>
        </p:txBody>
      </p:sp>
    </p:spTree>
    <p:extLst>
      <p:ext uri="{BB962C8B-B14F-4D97-AF65-F5344CB8AC3E}">
        <p14:creationId xmlns:p14="http://schemas.microsoft.com/office/powerpoint/2010/main" val="29280382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C713678-ABBE-43AE-9718-FCC57FB69145}" type="slidenum">
              <a:rPr lang="en-US" smtClean="0"/>
              <a:pPr/>
              <a:t>28</a:t>
            </a:fld>
            <a:endParaRPr lang="en-US" smtClean="0"/>
          </a:p>
        </p:txBody>
      </p:sp>
      <p:sp>
        <p:nvSpPr>
          <p:cNvPr id="11267" name="Rectangle 2"/>
          <p:cNvSpPr>
            <a:spLocks noGrp="1" noChangeArrowheads="1"/>
          </p:cNvSpPr>
          <p:nvPr>
            <p:ph type="title"/>
          </p:nvPr>
        </p:nvSpPr>
        <p:spPr/>
        <p:txBody>
          <a:bodyPr/>
          <a:lstStyle/>
          <a:p>
            <a:pPr eaLnBrk="1" hangingPunct="1"/>
            <a:r>
              <a:rPr lang="en-US" dirty="0" smtClean="0"/>
              <a:t>The Erosion of MRGO</a:t>
            </a:r>
          </a:p>
        </p:txBody>
      </p:sp>
      <p:sp>
        <p:nvSpPr>
          <p:cNvPr id="11268" name="Rectangle 3"/>
          <p:cNvSpPr>
            <a:spLocks noGrp="1" noChangeArrowheads="1"/>
          </p:cNvSpPr>
          <p:nvPr>
            <p:ph type="body" idx="1"/>
          </p:nvPr>
        </p:nvSpPr>
        <p:spPr/>
        <p:txBody>
          <a:bodyPr/>
          <a:lstStyle/>
          <a:p>
            <a:pPr eaLnBrk="1" hangingPunct="1"/>
            <a:r>
              <a:rPr lang="en-US" smtClean="0"/>
              <a:t>A key notion in the attack on the FCA immunity is that the real issue is the improper maintenance of MRGO.</a:t>
            </a:r>
          </a:p>
          <a:p>
            <a:pPr eaLnBrk="1" hangingPunct="1"/>
            <a:r>
              <a:rPr lang="en-US" smtClean="0"/>
              <a:t>According to the court, waves pushed by sea going vessels are a major source of this erosion.</a:t>
            </a:r>
          </a:p>
          <a:p>
            <a:pPr lvl="1" eaLnBrk="1" hangingPunct="1"/>
            <a:r>
              <a:rPr lang="en-US" smtClean="0"/>
              <a:t>P 14 has evidence of this erosion presented by the Corps</a:t>
            </a:r>
          </a:p>
          <a:p>
            <a:pPr lvl="1" eaLnBrk="1" hangingPunct="1"/>
            <a:r>
              <a:rPr lang="en-US" smtClean="0"/>
              <a:t>This establishes that the Corps knew this</a:t>
            </a:r>
          </a:p>
          <a:p>
            <a:pPr eaLnBrk="1" hangingPunct="1"/>
            <a:endParaRPr lang="en-US" smtClean="0"/>
          </a:p>
        </p:txBody>
      </p:sp>
    </p:spTree>
    <p:extLst>
      <p:ext uri="{BB962C8B-B14F-4D97-AF65-F5344CB8AC3E}">
        <p14:creationId xmlns:p14="http://schemas.microsoft.com/office/powerpoint/2010/main" val="277979471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006D639-F2F3-4F3E-8C0E-84A65FD47472}" type="slidenum">
              <a:rPr lang="en-US" smtClean="0"/>
              <a:pPr/>
              <a:t>29</a:t>
            </a:fld>
            <a:endParaRPr lang="en-US" smtClean="0"/>
          </a:p>
        </p:txBody>
      </p:sp>
      <p:sp>
        <p:nvSpPr>
          <p:cNvPr id="12291" name="Rectangle 2"/>
          <p:cNvSpPr>
            <a:spLocks noGrp="1" noChangeArrowheads="1"/>
          </p:cNvSpPr>
          <p:nvPr>
            <p:ph type="title"/>
          </p:nvPr>
        </p:nvSpPr>
        <p:spPr/>
        <p:txBody>
          <a:bodyPr/>
          <a:lstStyle/>
          <a:p>
            <a:pPr eaLnBrk="1" hangingPunct="1"/>
            <a:r>
              <a:rPr lang="en-US" dirty="0" smtClean="0"/>
              <a:t>Armoring MRGO</a:t>
            </a:r>
          </a:p>
        </p:txBody>
      </p:sp>
      <p:sp>
        <p:nvSpPr>
          <p:cNvPr id="12292" name="Rectangle 3"/>
          <p:cNvSpPr>
            <a:spLocks noGrp="1" noChangeArrowheads="1"/>
          </p:cNvSpPr>
          <p:nvPr>
            <p:ph type="body" idx="1"/>
          </p:nvPr>
        </p:nvSpPr>
        <p:spPr/>
        <p:txBody>
          <a:bodyPr/>
          <a:lstStyle/>
          <a:p>
            <a:pPr eaLnBrk="1" hangingPunct="1">
              <a:lnSpc>
                <a:spcPct val="80000"/>
              </a:lnSpc>
            </a:pPr>
            <a:r>
              <a:rPr lang="en-US" sz="2800" smtClean="0"/>
              <a:t>The plaintiffs argue, and the court buys this, that the Corps had a duty to put riprap along the navigation channel to prevent erosion.</a:t>
            </a:r>
          </a:p>
          <a:p>
            <a:pPr lvl="1" eaLnBrk="1" hangingPunct="1">
              <a:lnSpc>
                <a:spcPct val="80000"/>
              </a:lnSpc>
            </a:pPr>
            <a:r>
              <a:rPr lang="en-US" sz="2800" smtClean="0"/>
              <a:t>Why might the Corps not do this?</a:t>
            </a:r>
          </a:p>
          <a:p>
            <a:pPr eaLnBrk="1" hangingPunct="1">
              <a:lnSpc>
                <a:spcPct val="80000"/>
              </a:lnSpc>
            </a:pPr>
            <a:r>
              <a:rPr lang="en-US" sz="2800" smtClean="0"/>
              <a:t>The Corps argues that armoring the MRGO was part of the decisionmaking in the Lake Pontchartain and Vicinity Hurricane Protection Plan (“LPV”).</a:t>
            </a:r>
          </a:p>
          <a:p>
            <a:pPr eaLnBrk="1" hangingPunct="1">
              <a:lnSpc>
                <a:spcPct val="80000"/>
              </a:lnSpc>
            </a:pPr>
            <a:r>
              <a:rPr lang="en-US" sz="2800" smtClean="0"/>
              <a:t>The Court rejects this, finding:</a:t>
            </a:r>
          </a:p>
          <a:p>
            <a:pPr lvl="1" eaLnBrk="1" hangingPunct="1">
              <a:lnSpc>
                <a:spcPct val="80000"/>
              </a:lnSpc>
            </a:pPr>
            <a:r>
              <a:rPr lang="en-US" sz="2800" smtClean="0"/>
              <a:t>"The fact remains that the failure to provide foreshore protection worked as the Navy vessel hitting the levee."</a:t>
            </a:r>
          </a:p>
        </p:txBody>
      </p:sp>
    </p:spTree>
    <p:extLst>
      <p:ext uri="{BB962C8B-B14F-4D97-AF65-F5344CB8AC3E}">
        <p14:creationId xmlns:p14="http://schemas.microsoft.com/office/powerpoint/2010/main" val="22946016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673B579-C3FF-4807-96EA-2788F819BCDA}" type="slidenum">
              <a:rPr lang="en-US"/>
              <a:pPr/>
              <a:t>3</a:t>
            </a:fld>
            <a:endParaRPr lang="en-US" dirty="0"/>
          </a:p>
        </p:txBody>
      </p:sp>
      <p:sp>
        <p:nvSpPr>
          <p:cNvPr id="82946" name="Rectangle 2"/>
          <p:cNvSpPr>
            <a:spLocks noGrp="1" noChangeArrowheads="1"/>
          </p:cNvSpPr>
          <p:nvPr>
            <p:ph type="title"/>
          </p:nvPr>
        </p:nvSpPr>
        <p:spPr/>
        <p:txBody>
          <a:bodyPr/>
          <a:lstStyle/>
          <a:p>
            <a:r>
              <a:rPr lang="en-US" dirty="0"/>
              <a:t>Flood Control Act of 1928</a:t>
            </a:r>
          </a:p>
        </p:txBody>
      </p:sp>
      <p:sp>
        <p:nvSpPr>
          <p:cNvPr id="82947" name="Rectangle 3"/>
          <p:cNvSpPr>
            <a:spLocks noGrp="1" noChangeArrowheads="1"/>
          </p:cNvSpPr>
          <p:nvPr>
            <p:ph type="body" idx="1"/>
          </p:nvPr>
        </p:nvSpPr>
        <p:spPr/>
        <p:txBody>
          <a:bodyPr/>
          <a:lstStyle/>
          <a:p>
            <a:r>
              <a:rPr lang="en-US" sz="2800" dirty="0"/>
              <a:t>What happened in 1927?</a:t>
            </a:r>
          </a:p>
          <a:p>
            <a:r>
              <a:rPr lang="en-US" sz="2800" dirty="0"/>
              <a:t>What are the immunity provisions?</a:t>
            </a:r>
          </a:p>
          <a:p>
            <a:pPr lvl="1"/>
            <a:r>
              <a:rPr lang="en-US" sz="2800" dirty="0"/>
              <a:t>Flood Control Act of 1928, 33 U. S. C. §702c -- which states that "[n]o liability of any kind shall attach to or rest upon the United States for any damage from or by floods or flood waters at any place"</a:t>
            </a:r>
          </a:p>
          <a:p>
            <a:r>
              <a:rPr lang="en-US" sz="2800" dirty="0"/>
              <a:t>Why did Congress provide this immunity?</a:t>
            </a:r>
          </a:p>
          <a:p>
            <a:r>
              <a:rPr lang="en-US" sz="2800" dirty="0"/>
              <a:t>Does it say this is limited to flood control projects?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7514F77-99FA-4D6A-8566-C47EA46F8C6B}" type="slidenum">
              <a:rPr lang="en-US" smtClean="0"/>
              <a:pPr/>
              <a:t>30</a:t>
            </a:fld>
            <a:endParaRPr lang="en-US" smtClean="0"/>
          </a:p>
        </p:txBody>
      </p:sp>
      <p:sp>
        <p:nvSpPr>
          <p:cNvPr id="13315" name="Rectangle 2"/>
          <p:cNvSpPr>
            <a:spLocks noGrp="1" noChangeArrowheads="1"/>
          </p:cNvSpPr>
          <p:nvPr>
            <p:ph type="title"/>
          </p:nvPr>
        </p:nvSpPr>
        <p:spPr/>
        <p:txBody>
          <a:bodyPr/>
          <a:lstStyle/>
          <a:p>
            <a:pPr eaLnBrk="1" hangingPunct="1"/>
            <a:r>
              <a:rPr lang="en-US" dirty="0" smtClean="0"/>
              <a:t>Is this a Discretionary Function?</a:t>
            </a:r>
          </a:p>
        </p:txBody>
      </p:sp>
      <p:sp>
        <p:nvSpPr>
          <p:cNvPr id="13316" name="Rectangle 3"/>
          <p:cNvSpPr>
            <a:spLocks noGrp="1" noChangeArrowheads="1"/>
          </p:cNvSpPr>
          <p:nvPr>
            <p:ph type="body" idx="1"/>
          </p:nvPr>
        </p:nvSpPr>
        <p:spPr/>
        <p:txBody>
          <a:bodyPr/>
          <a:lstStyle/>
          <a:p>
            <a:pPr eaLnBrk="1" hangingPunct="1">
              <a:lnSpc>
                <a:spcPct val="80000"/>
              </a:lnSpc>
            </a:pPr>
            <a:r>
              <a:rPr lang="en-US" sz="2800" dirty="0" smtClean="0"/>
              <a:t>The next section of the opinion attempts to show that the Corps had a duty to armor MRGO.</a:t>
            </a:r>
          </a:p>
          <a:p>
            <a:pPr eaLnBrk="1" hangingPunct="1">
              <a:lnSpc>
                <a:spcPct val="80000"/>
              </a:lnSpc>
            </a:pPr>
            <a:r>
              <a:rPr lang="en-US" sz="2800" dirty="0" smtClean="0"/>
              <a:t>P 25 - The court says that a Corps report acknowledged that MRGO should be armored and that the Corps failed to seek funding.</a:t>
            </a:r>
          </a:p>
          <a:p>
            <a:pPr lvl="1" eaLnBrk="1" hangingPunct="1">
              <a:lnSpc>
                <a:spcPct val="80000"/>
              </a:lnSpc>
            </a:pPr>
            <a:r>
              <a:rPr lang="en-US" sz="2800" dirty="0" smtClean="0"/>
              <a:t>Is seeking funding from Congress a Corps duty?</a:t>
            </a:r>
          </a:p>
          <a:p>
            <a:pPr lvl="1" eaLnBrk="1" hangingPunct="1">
              <a:lnSpc>
                <a:spcPct val="80000"/>
              </a:lnSpc>
            </a:pPr>
            <a:r>
              <a:rPr lang="en-US" sz="2800" dirty="0" smtClean="0"/>
              <a:t>Can the Corps be negligent in failing to get Congress to fund a project that Congress knows all about?</a:t>
            </a:r>
          </a:p>
        </p:txBody>
      </p:sp>
    </p:spTree>
    <p:extLst>
      <p:ext uri="{BB962C8B-B14F-4D97-AF65-F5344CB8AC3E}">
        <p14:creationId xmlns:p14="http://schemas.microsoft.com/office/powerpoint/2010/main" val="111000302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DD1C3547-6AD7-4E0A-8273-66B30E70BBB8}" type="slidenum">
              <a:rPr lang="en-US" smtClean="0"/>
              <a:pPr/>
              <a:t>31</a:t>
            </a:fld>
            <a:endParaRPr lang="en-US" smtClean="0"/>
          </a:p>
        </p:txBody>
      </p:sp>
      <p:sp>
        <p:nvSpPr>
          <p:cNvPr id="14339" name="Rectangle 2"/>
          <p:cNvSpPr>
            <a:spLocks noGrp="1" noChangeArrowheads="1"/>
          </p:cNvSpPr>
          <p:nvPr>
            <p:ph type="title"/>
          </p:nvPr>
        </p:nvSpPr>
        <p:spPr/>
        <p:txBody>
          <a:bodyPr/>
          <a:lstStyle/>
          <a:p>
            <a:pPr eaLnBrk="1" hangingPunct="1"/>
            <a:r>
              <a:rPr lang="en-US" dirty="0" smtClean="0"/>
              <a:t>The Effect on the Flood Control Levee</a:t>
            </a:r>
          </a:p>
        </p:txBody>
      </p:sp>
      <p:sp>
        <p:nvSpPr>
          <p:cNvPr id="14340" name="Rectangle 3"/>
          <p:cNvSpPr>
            <a:spLocks noGrp="1" noChangeArrowheads="1"/>
          </p:cNvSpPr>
          <p:nvPr>
            <p:ph type="body" idx="1"/>
          </p:nvPr>
        </p:nvSpPr>
        <p:spPr/>
        <p:txBody>
          <a:bodyPr>
            <a:normAutofit lnSpcReduction="10000"/>
          </a:bodyPr>
          <a:lstStyle/>
          <a:p>
            <a:pPr eaLnBrk="1" hangingPunct="1">
              <a:lnSpc>
                <a:spcPct val="80000"/>
              </a:lnSpc>
            </a:pPr>
            <a:r>
              <a:rPr lang="en-US" sz="2800" dirty="0" smtClean="0"/>
              <a:t>From P 41-87 the court moves from the story of the failure to armor MRGO to the effect of this failure on the flood control levees.</a:t>
            </a:r>
          </a:p>
          <a:p>
            <a:pPr eaLnBrk="1" hangingPunct="1">
              <a:lnSpc>
                <a:spcPct val="80000"/>
              </a:lnSpc>
            </a:pPr>
            <a:r>
              <a:rPr lang="en-US" sz="2800" dirty="0" smtClean="0"/>
              <a:t>The court argues the levees were too low and had other problems because the Corps did not properly factor in effects of the eroding soil related to MROG on the levees.</a:t>
            </a:r>
          </a:p>
          <a:p>
            <a:pPr lvl="1" eaLnBrk="1" hangingPunct="1">
              <a:lnSpc>
                <a:spcPct val="80000"/>
              </a:lnSpc>
            </a:pPr>
            <a:r>
              <a:rPr lang="en-US" sz="2800" dirty="0"/>
              <a:t>The court is using plaintiff's geology. The real problem is subsidence, plus some ocean rise, has changed the elevations and destabilized the area.</a:t>
            </a:r>
          </a:p>
          <a:p>
            <a:pPr eaLnBrk="1" hangingPunct="1">
              <a:lnSpc>
                <a:spcPct val="80000"/>
              </a:lnSpc>
            </a:pPr>
            <a:r>
              <a:rPr lang="en-US" sz="2800" dirty="0" smtClean="0"/>
              <a:t>What is the FCA problem with this analysis?</a:t>
            </a:r>
          </a:p>
          <a:p>
            <a:pPr eaLnBrk="1" hangingPunct="1">
              <a:lnSpc>
                <a:spcPct val="80000"/>
              </a:lnSpc>
            </a:pPr>
            <a:r>
              <a:rPr lang="en-US" sz="2800" dirty="0" smtClean="0"/>
              <a:t>The court rejects plaintiffs' argument that the Corps had a duty to build a surge barrier</a:t>
            </a:r>
          </a:p>
          <a:p>
            <a:pPr lvl="1" eaLnBrk="1" hangingPunct="1">
              <a:lnSpc>
                <a:spcPct val="80000"/>
              </a:lnSpc>
            </a:pPr>
            <a:r>
              <a:rPr lang="en-US" sz="2800" dirty="0" smtClean="0"/>
              <a:t>The court recognizes this is an FCA issue.</a:t>
            </a:r>
          </a:p>
        </p:txBody>
      </p:sp>
    </p:spTree>
    <p:extLst>
      <p:ext uri="{BB962C8B-B14F-4D97-AF65-F5344CB8AC3E}">
        <p14:creationId xmlns:p14="http://schemas.microsoft.com/office/powerpoint/2010/main" val="328802463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84A5E16-6886-47B3-ABF2-680E69077E1D}" type="slidenum">
              <a:rPr lang="en-US" smtClean="0"/>
              <a:pPr/>
              <a:t>32</a:t>
            </a:fld>
            <a:endParaRPr lang="en-US" smtClean="0"/>
          </a:p>
        </p:txBody>
      </p:sp>
      <p:sp>
        <p:nvSpPr>
          <p:cNvPr id="15363" name="Rectangle 2"/>
          <p:cNvSpPr>
            <a:spLocks noGrp="1" noChangeArrowheads="1"/>
          </p:cNvSpPr>
          <p:nvPr>
            <p:ph type="title"/>
          </p:nvPr>
        </p:nvSpPr>
        <p:spPr/>
        <p:txBody>
          <a:bodyPr/>
          <a:lstStyle/>
          <a:p>
            <a:pPr eaLnBrk="1" hangingPunct="1"/>
            <a:r>
              <a:rPr lang="en-US" dirty="0" smtClean="0"/>
              <a:t>Causation</a:t>
            </a:r>
          </a:p>
        </p:txBody>
      </p:sp>
      <p:sp>
        <p:nvSpPr>
          <p:cNvPr id="15364" name="Rectangle 3"/>
          <p:cNvSpPr>
            <a:spLocks noGrp="1" noChangeArrowheads="1"/>
          </p:cNvSpPr>
          <p:nvPr>
            <p:ph type="body" idx="1"/>
          </p:nvPr>
        </p:nvSpPr>
        <p:spPr/>
        <p:txBody>
          <a:bodyPr/>
          <a:lstStyle/>
          <a:p>
            <a:pPr eaLnBrk="1" hangingPunct="1">
              <a:lnSpc>
                <a:spcPct val="90000"/>
              </a:lnSpc>
            </a:pPr>
            <a:r>
              <a:rPr lang="en-US" sz="2400" dirty="0" smtClean="0"/>
              <a:t>Based on the foregoing analysis, the Court finds that the Corps’ negligent failure to maintain and operate the MRGO properly was a substantial cause for the fatal breaching of the Reach 2 Levee and the subsequent catastrophic flooding of the St. Bernard Polder occurred. This Court is utterly convinced that the Corps’ failure to provide timely foreshore protection doomed the channel to grow to two to three times its design width and destroyed the banks which would have helped to protect the Reach 2 Levee from front-side wave attack as well as loss of height. In addition, the added width of the channel provided an added fetch which created a more forceful frontal wave attack on the levee.</a:t>
            </a:r>
          </a:p>
        </p:txBody>
      </p:sp>
    </p:spTree>
    <p:extLst>
      <p:ext uri="{BB962C8B-B14F-4D97-AF65-F5344CB8AC3E}">
        <p14:creationId xmlns:p14="http://schemas.microsoft.com/office/powerpoint/2010/main" val="68474381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F60C928-DE1C-49CF-AB67-557406070A78}" type="slidenum">
              <a:rPr lang="en-US" smtClean="0"/>
              <a:pPr/>
              <a:t>33</a:t>
            </a:fld>
            <a:endParaRPr lang="en-US" smtClean="0"/>
          </a:p>
        </p:txBody>
      </p:sp>
      <p:sp>
        <p:nvSpPr>
          <p:cNvPr id="16387" name="Rectangle 2"/>
          <p:cNvSpPr>
            <a:spLocks noGrp="1" noChangeArrowheads="1"/>
          </p:cNvSpPr>
          <p:nvPr>
            <p:ph type="title"/>
          </p:nvPr>
        </p:nvSpPr>
        <p:spPr/>
        <p:txBody>
          <a:bodyPr/>
          <a:lstStyle/>
          <a:p>
            <a:pPr eaLnBrk="1" hangingPunct="1"/>
            <a:r>
              <a:rPr lang="en-US" dirty="0" smtClean="0"/>
              <a:t>The Navy Vessel Metaphor</a:t>
            </a:r>
          </a:p>
        </p:txBody>
      </p:sp>
      <p:sp>
        <p:nvSpPr>
          <p:cNvPr id="16388" name="Rectangle 3"/>
          <p:cNvSpPr>
            <a:spLocks noGrp="1" noChangeArrowheads="1"/>
          </p:cNvSpPr>
          <p:nvPr>
            <p:ph type="body" idx="1"/>
          </p:nvPr>
        </p:nvSpPr>
        <p:spPr/>
        <p:txBody>
          <a:bodyPr/>
          <a:lstStyle/>
          <a:p>
            <a:pPr eaLnBrk="1" hangingPunct="1">
              <a:lnSpc>
                <a:spcPct val="80000"/>
              </a:lnSpc>
            </a:pPr>
            <a:r>
              <a:rPr lang="en-US" sz="2800" smtClean="0"/>
              <a:t>As the court tells us at the beginning, its analysis is based on the dicta in </a:t>
            </a:r>
            <a:r>
              <a:rPr lang="en-US" sz="2800" i="1" smtClean="0"/>
              <a:t>Graci</a:t>
            </a:r>
            <a:r>
              <a:rPr lang="en-US" sz="2800" smtClean="0"/>
              <a:t> that the government might be liable if a Navy vessel having nothing to do with flood control crashed through a levee. On P 89 the ship comes in:</a:t>
            </a:r>
          </a:p>
          <a:p>
            <a:pPr lvl="1" eaLnBrk="1" hangingPunct="1">
              <a:lnSpc>
                <a:spcPct val="80000"/>
              </a:lnSpc>
            </a:pPr>
            <a:r>
              <a:rPr lang="en-US" sz="2800" smtClean="0"/>
              <a:t>"Finally, the white encased numbers show the pre-Katrina sill heights and the teal marks show with accuracy and specificity the effect of the Corps’ failures on its own levee–the specific breaches and the resulting sill heights. Indeed, a picture speaks a thousand words. The Corps’ “Navy vessel” devastated this levee."</a:t>
            </a:r>
          </a:p>
        </p:txBody>
      </p:sp>
    </p:spTree>
    <p:extLst>
      <p:ext uri="{BB962C8B-B14F-4D97-AF65-F5344CB8AC3E}">
        <p14:creationId xmlns:p14="http://schemas.microsoft.com/office/powerpoint/2010/main" val="291357046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03EBC14-41B9-4C76-B345-CA725F1B6B15}" type="slidenum">
              <a:rPr lang="en-US" smtClean="0"/>
              <a:pPr/>
              <a:t>34</a:t>
            </a:fld>
            <a:endParaRPr lang="en-US" smtClean="0"/>
          </a:p>
        </p:txBody>
      </p:sp>
      <p:sp>
        <p:nvSpPr>
          <p:cNvPr id="17411" name="Rectangle 2"/>
          <p:cNvSpPr>
            <a:spLocks noGrp="1" noChangeArrowheads="1"/>
          </p:cNvSpPr>
          <p:nvPr>
            <p:ph type="title"/>
          </p:nvPr>
        </p:nvSpPr>
        <p:spPr/>
        <p:txBody>
          <a:bodyPr/>
          <a:lstStyle/>
          <a:p>
            <a:pPr eaLnBrk="1" hangingPunct="1"/>
            <a:r>
              <a:rPr lang="en-US" dirty="0" smtClean="0"/>
              <a:t>The Navy Vessel and Central Green</a:t>
            </a:r>
          </a:p>
        </p:txBody>
      </p:sp>
      <p:sp>
        <p:nvSpPr>
          <p:cNvPr id="17412" name="Rectangle 3"/>
          <p:cNvSpPr>
            <a:spLocks noGrp="1" noChangeArrowheads="1"/>
          </p:cNvSpPr>
          <p:nvPr>
            <p:ph type="body" idx="1"/>
          </p:nvPr>
        </p:nvSpPr>
        <p:spPr/>
        <p:txBody>
          <a:bodyPr/>
          <a:lstStyle/>
          <a:p>
            <a:pPr eaLnBrk="1" hangingPunct="1">
              <a:lnSpc>
                <a:spcPct val="80000"/>
              </a:lnSpc>
            </a:pPr>
            <a:r>
              <a:rPr lang="en-US" sz="2800" smtClean="0"/>
              <a:t>What is the Navy vessel in the court's metaphor made of?</a:t>
            </a:r>
          </a:p>
          <a:p>
            <a:pPr eaLnBrk="1" hangingPunct="1">
              <a:lnSpc>
                <a:spcPct val="80000"/>
              </a:lnSpc>
            </a:pPr>
            <a:r>
              <a:rPr lang="en-US" sz="2800" smtClean="0"/>
              <a:t>What did Central Green tell us was the key question in a flood control case?</a:t>
            </a:r>
          </a:p>
          <a:p>
            <a:pPr eaLnBrk="1" hangingPunct="1">
              <a:lnSpc>
                <a:spcPct val="80000"/>
              </a:lnSpc>
            </a:pPr>
            <a:r>
              <a:rPr lang="en-US" sz="2800" smtClean="0"/>
              <a:t>How did the court address this?</a:t>
            </a:r>
          </a:p>
          <a:p>
            <a:pPr lvl="1" eaLnBrk="1" hangingPunct="1">
              <a:lnSpc>
                <a:spcPct val="80000"/>
              </a:lnSpc>
            </a:pPr>
            <a:r>
              <a:rPr lang="en-US" sz="2800" smtClean="0"/>
              <a:t>Thus, the Corps’ decisions were made in the context of the MRGO project, not within the context of the LPV. ...Thus, the failures at issue here are extrinsic to the LPV and are not subject to §702c immunity. There is no reason for the Court to revisit its decision with respect to the Flood Control Act, and it will not do so.</a:t>
            </a:r>
          </a:p>
          <a:p>
            <a:pPr eaLnBrk="1" hangingPunct="1">
              <a:lnSpc>
                <a:spcPct val="80000"/>
              </a:lnSpc>
            </a:pPr>
            <a:r>
              <a:rPr lang="en-US" sz="2800" smtClean="0"/>
              <a:t>That is all we get.</a:t>
            </a:r>
          </a:p>
        </p:txBody>
      </p:sp>
    </p:spTree>
    <p:extLst>
      <p:ext uri="{BB962C8B-B14F-4D97-AF65-F5344CB8AC3E}">
        <p14:creationId xmlns:p14="http://schemas.microsoft.com/office/powerpoint/2010/main" val="302788013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F83CDAD-A832-4CA6-9991-DA6E443FD30B}" type="slidenum">
              <a:rPr lang="en-US" smtClean="0"/>
              <a:pPr/>
              <a:t>35</a:t>
            </a:fld>
            <a:endParaRPr lang="en-US" smtClean="0"/>
          </a:p>
        </p:txBody>
      </p:sp>
      <p:sp>
        <p:nvSpPr>
          <p:cNvPr id="18435" name="Rectangle 2"/>
          <p:cNvSpPr>
            <a:spLocks noGrp="1" noChangeArrowheads="1"/>
          </p:cNvSpPr>
          <p:nvPr>
            <p:ph type="title"/>
          </p:nvPr>
        </p:nvSpPr>
        <p:spPr/>
        <p:txBody>
          <a:bodyPr/>
          <a:lstStyle/>
          <a:p>
            <a:pPr eaLnBrk="1" hangingPunct="1"/>
            <a:r>
              <a:rPr lang="en-US" dirty="0" smtClean="0"/>
              <a:t>FTCA and MRGO</a:t>
            </a:r>
          </a:p>
        </p:txBody>
      </p:sp>
      <p:sp>
        <p:nvSpPr>
          <p:cNvPr id="18436" name="Rectangle 3"/>
          <p:cNvSpPr>
            <a:spLocks noGrp="1" noChangeArrowheads="1"/>
          </p:cNvSpPr>
          <p:nvPr>
            <p:ph type="body" idx="1"/>
          </p:nvPr>
        </p:nvSpPr>
        <p:spPr/>
        <p:txBody>
          <a:bodyPr>
            <a:normAutofit lnSpcReduction="10000"/>
          </a:bodyPr>
          <a:lstStyle/>
          <a:p>
            <a:pPr eaLnBrk="1" hangingPunct="1">
              <a:lnSpc>
                <a:spcPct val="90000"/>
              </a:lnSpc>
            </a:pPr>
            <a:r>
              <a:rPr lang="en-US" sz="2800" dirty="0" smtClean="0"/>
              <a:t>The remainder of the opinion, 50 or so pages, is a detailed discussion of how the court decides that the Corps was negligent in the maintenance of MRGO and why not armoring the MRGO was a ministerial (non-discretionary) act.</a:t>
            </a:r>
          </a:p>
          <a:p>
            <a:pPr lvl="1" eaLnBrk="1" hangingPunct="1">
              <a:lnSpc>
                <a:spcPct val="90000"/>
              </a:lnSpc>
            </a:pPr>
            <a:r>
              <a:rPr lang="en-US" sz="2800" dirty="0" smtClean="0"/>
              <a:t>This is based on the notion that failing to do so put the region at risk and that would be wrong - the court dealt with </a:t>
            </a:r>
            <a:r>
              <a:rPr lang="en-US" sz="2800" i="1" dirty="0" smtClean="0"/>
              <a:t>Allen</a:t>
            </a:r>
            <a:r>
              <a:rPr lang="en-US" sz="2800" dirty="0" smtClean="0"/>
              <a:t> by not even citing it.</a:t>
            </a:r>
          </a:p>
          <a:p>
            <a:pPr eaLnBrk="1" hangingPunct="1">
              <a:lnSpc>
                <a:spcPct val="90000"/>
              </a:lnSpc>
            </a:pPr>
            <a:r>
              <a:rPr lang="en-US" sz="2800" dirty="0" smtClean="0"/>
              <a:t>More fundamentally, once the levees were built, the decisions about armoring MRGO became system decisions of the LPV plan - which the court does not want to hear.</a:t>
            </a:r>
          </a:p>
        </p:txBody>
      </p:sp>
    </p:spTree>
    <p:extLst>
      <p:ext uri="{BB962C8B-B14F-4D97-AF65-F5344CB8AC3E}">
        <p14:creationId xmlns:p14="http://schemas.microsoft.com/office/powerpoint/2010/main" val="105183338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a:t>
            </a:r>
            <a:r>
              <a:rPr lang="en-US" baseline="30000" dirty="0" smtClean="0"/>
              <a:t>th</a:t>
            </a:r>
            <a:r>
              <a:rPr lang="en-US" dirty="0" smtClean="0"/>
              <a:t> Circuit – Round I</a:t>
            </a:r>
            <a:endParaRPr lang="en-US" dirty="0"/>
          </a:p>
        </p:txBody>
      </p:sp>
      <p:sp>
        <p:nvSpPr>
          <p:cNvPr id="3" name="Content Placeholder 2"/>
          <p:cNvSpPr>
            <a:spLocks noGrp="1"/>
          </p:cNvSpPr>
          <p:nvPr>
            <p:ph idx="1"/>
          </p:nvPr>
        </p:nvSpPr>
        <p:spPr/>
        <p:txBody>
          <a:bodyPr>
            <a:normAutofit fontScale="92500"/>
          </a:bodyPr>
          <a:lstStyle/>
          <a:p>
            <a:r>
              <a:rPr lang="en-US" dirty="0" smtClean="0"/>
              <a:t>In spring 2012, the 5th Circuit basically upheld the case, based entirely on its own analysis in </a:t>
            </a:r>
            <a:r>
              <a:rPr lang="en-US" dirty="0" err="1" smtClean="0"/>
              <a:t>Graci</a:t>
            </a:r>
            <a:r>
              <a:rPr lang="en-US" dirty="0" smtClean="0"/>
              <a:t>.</a:t>
            </a:r>
          </a:p>
          <a:p>
            <a:r>
              <a:rPr lang="en-US" dirty="0" smtClean="0"/>
              <a:t>The government lawyers did not do a terrific job on this case. </a:t>
            </a:r>
          </a:p>
          <a:p>
            <a:pPr lvl="1"/>
            <a:r>
              <a:rPr lang="en-US" dirty="0" smtClean="0"/>
              <a:t>The Corps basically lets stand the plaintiff's geology by not putting on rebuttal evidence at trial</a:t>
            </a:r>
          </a:p>
          <a:p>
            <a:pPr lvl="1"/>
            <a:r>
              <a:rPr lang="en-US" dirty="0" smtClean="0"/>
              <a:t>More fundamentally, the Corps believes that levees are the answer to every problem dealing with flooding.</a:t>
            </a:r>
            <a:endParaRPr lang="en-US" dirty="0"/>
          </a:p>
        </p:txBody>
      </p:sp>
      <p:sp>
        <p:nvSpPr>
          <p:cNvPr id="4" name="Slide Number Placeholder 3"/>
          <p:cNvSpPr>
            <a:spLocks noGrp="1"/>
          </p:cNvSpPr>
          <p:nvPr>
            <p:ph type="sldNum" sz="quarter" idx="12"/>
          </p:nvPr>
        </p:nvSpPr>
        <p:spPr/>
        <p:txBody>
          <a:bodyPr/>
          <a:lstStyle/>
          <a:p>
            <a:pPr>
              <a:defRPr/>
            </a:pPr>
            <a:fld id="{B474118F-178E-44C8-B9A1-C0AFFFCF757A}" type="slidenum">
              <a:rPr lang="en-US" smtClean="0"/>
              <a:pPr>
                <a:defRPr/>
              </a:pPr>
              <a:t>36</a:t>
            </a:fld>
            <a:endParaRPr lang="en-US"/>
          </a:p>
        </p:txBody>
      </p:sp>
    </p:spTree>
    <p:extLst>
      <p:ext uri="{BB962C8B-B14F-4D97-AF65-F5344CB8AC3E}">
        <p14:creationId xmlns:p14="http://schemas.microsoft.com/office/powerpoint/2010/main" val="77168356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a:t>
            </a:r>
            <a:r>
              <a:rPr lang="en-US" baseline="30000" dirty="0" smtClean="0"/>
              <a:t>th</a:t>
            </a:r>
            <a:r>
              <a:rPr lang="en-US" dirty="0" smtClean="0"/>
              <a:t> Circuit – Round II</a:t>
            </a:r>
            <a:endParaRPr lang="en-US" dirty="0"/>
          </a:p>
        </p:txBody>
      </p:sp>
      <p:sp>
        <p:nvSpPr>
          <p:cNvPr id="3" name="Content Placeholder 2"/>
          <p:cNvSpPr>
            <a:spLocks noGrp="1"/>
          </p:cNvSpPr>
          <p:nvPr>
            <p:ph idx="1"/>
          </p:nvPr>
        </p:nvSpPr>
        <p:spPr/>
        <p:txBody>
          <a:bodyPr>
            <a:normAutofit lnSpcReduction="10000"/>
          </a:bodyPr>
          <a:lstStyle/>
          <a:p>
            <a:r>
              <a:rPr lang="en-US" dirty="0" smtClean="0"/>
              <a:t>The government moved for en banc rehearing.</a:t>
            </a:r>
          </a:p>
          <a:p>
            <a:r>
              <a:rPr lang="en-US" dirty="0" smtClean="0"/>
              <a:t>After several months, the original panel withdrew its opinion and substituted a new opinion.</a:t>
            </a:r>
          </a:p>
          <a:p>
            <a:r>
              <a:rPr lang="en-US" dirty="0" smtClean="0"/>
              <a:t>The new opinion retained the same </a:t>
            </a:r>
            <a:r>
              <a:rPr lang="en-US" i="1" dirty="0" err="1" smtClean="0"/>
              <a:t>Graci</a:t>
            </a:r>
            <a:r>
              <a:rPr lang="en-US" dirty="0" smtClean="0"/>
              <a:t> analysis of the FTCA, but recognized that all of the evidence that the Corps knew what was going on with MRGO and the levees meant that it was all discretionary decisionmaking.</a:t>
            </a:r>
          </a:p>
          <a:p>
            <a:r>
              <a:rPr lang="en-US" dirty="0" smtClean="0"/>
              <a:t>Case dismissed under FTCA</a:t>
            </a:r>
            <a:endParaRPr lang="en-US" dirty="0"/>
          </a:p>
        </p:txBody>
      </p:sp>
      <p:sp>
        <p:nvSpPr>
          <p:cNvPr id="4" name="Slide Number Placeholder 3"/>
          <p:cNvSpPr>
            <a:spLocks noGrp="1"/>
          </p:cNvSpPr>
          <p:nvPr>
            <p:ph type="sldNum" sz="quarter" idx="12"/>
          </p:nvPr>
        </p:nvSpPr>
        <p:spPr/>
        <p:txBody>
          <a:bodyPr/>
          <a:lstStyle/>
          <a:p>
            <a:pPr>
              <a:defRPr/>
            </a:pPr>
            <a:fld id="{B474118F-178E-44C8-B9A1-C0AFFFCF757A}" type="slidenum">
              <a:rPr lang="en-US" smtClean="0"/>
              <a:pPr>
                <a:defRPr/>
              </a:pPr>
              <a:t>37</a:t>
            </a:fld>
            <a:endParaRPr lang="en-US"/>
          </a:p>
        </p:txBody>
      </p:sp>
    </p:spTree>
    <p:extLst>
      <p:ext uri="{BB962C8B-B14F-4D97-AF65-F5344CB8AC3E}">
        <p14:creationId xmlns:p14="http://schemas.microsoft.com/office/powerpoint/2010/main" val="203808079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Aftermath</a:t>
            </a:r>
            <a:endParaRPr lang="en-US" dirty="0"/>
          </a:p>
        </p:txBody>
      </p:sp>
      <p:sp>
        <p:nvSpPr>
          <p:cNvPr id="3" name="Content Placeholder 2"/>
          <p:cNvSpPr>
            <a:spLocks noGrp="1"/>
          </p:cNvSpPr>
          <p:nvPr>
            <p:ph idx="1"/>
          </p:nvPr>
        </p:nvSpPr>
        <p:spPr/>
        <p:txBody>
          <a:bodyPr>
            <a:normAutofit/>
          </a:bodyPr>
          <a:lstStyle/>
          <a:p>
            <a:r>
              <a:rPr lang="en-US" dirty="0" smtClean="0"/>
              <a:t>The biggest non-legal problem with this case is that almost all of the geology, hydrology, and ecology in the opinion is junk science. But people believe it because the court said it is true.</a:t>
            </a:r>
          </a:p>
          <a:p>
            <a:pPr lvl="1"/>
            <a:r>
              <a:rPr lang="en-US" dirty="0" smtClean="0"/>
              <a:t>Like the breast implant litigation and many other cases.</a:t>
            </a:r>
          </a:p>
          <a:p>
            <a:r>
              <a:rPr lang="en-US" dirty="0" smtClean="0"/>
              <a:t>Cert. was denied in the case, so once again the Corps wins, but for the wrong reason.</a:t>
            </a:r>
          </a:p>
        </p:txBody>
      </p:sp>
      <p:sp>
        <p:nvSpPr>
          <p:cNvPr id="4" name="Slide Number Placeholder 3"/>
          <p:cNvSpPr>
            <a:spLocks noGrp="1"/>
          </p:cNvSpPr>
          <p:nvPr>
            <p:ph type="sldNum" sz="quarter" idx="12"/>
          </p:nvPr>
        </p:nvSpPr>
        <p:spPr/>
        <p:txBody>
          <a:bodyPr/>
          <a:lstStyle/>
          <a:p>
            <a:pPr>
              <a:defRPr/>
            </a:pPr>
            <a:fld id="{B474118F-178E-44C8-B9A1-C0AFFFCF757A}" type="slidenum">
              <a:rPr lang="en-US" smtClean="0"/>
              <a:pPr>
                <a:defRPr/>
              </a:pPr>
              <a:t>38</a:t>
            </a:fld>
            <a:endParaRPr lang="en-US"/>
          </a:p>
        </p:txBody>
      </p:sp>
    </p:spTree>
    <p:extLst>
      <p:ext uri="{BB962C8B-B14F-4D97-AF65-F5344CB8AC3E}">
        <p14:creationId xmlns:p14="http://schemas.microsoft.com/office/powerpoint/2010/main" val="158647054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Takings Case</a:t>
            </a:r>
            <a:endParaRPr lang="en-US" dirty="0"/>
          </a:p>
        </p:txBody>
      </p:sp>
      <p:sp>
        <p:nvSpPr>
          <p:cNvPr id="3" name="Content Placeholder 2"/>
          <p:cNvSpPr>
            <a:spLocks noGrp="1"/>
          </p:cNvSpPr>
          <p:nvPr>
            <p:ph idx="1"/>
          </p:nvPr>
        </p:nvSpPr>
        <p:spPr/>
        <p:txBody>
          <a:bodyPr/>
          <a:lstStyle/>
          <a:p>
            <a:r>
              <a:rPr lang="en-US" dirty="0">
                <a:hlinkClick r:id="rId2"/>
              </a:rPr>
              <a:t>http://sites.law.lsu.edu/coast/2015/05/court-of-claims-finds-mrgo-caused-a-taking-by-flooding</a:t>
            </a:r>
            <a:r>
              <a:rPr lang="en-US" dirty="0" smtClean="0">
                <a:hlinkClick r:id="rId2"/>
              </a:rPr>
              <a:t>/</a:t>
            </a:r>
            <a:endParaRPr lang="en-US" dirty="0" smtClean="0"/>
          </a:p>
          <a:p>
            <a:r>
              <a:rPr lang="en-US" dirty="0" smtClean="0"/>
              <a:t>The claim is that MRGO caused the land the subside and destroyed the protective wetlands, and thus “took” the property by increasing </a:t>
            </a:r>
            <a:r>
              <a:rPr lang="en-US" smtClean="0"/>
              <a:t>the flooding.</a:t>
            </a:r>
            <a:endParaRPr lang="en-US" dirty="0"/>
          </a:p>
        </p:txBody>
      </p:sp>
      <p:sp>
        <p:nvSpPr>
          <p:cNvPr id="4" name="Slide Number Placeholder 3"/>
          <p:cNvSpPr>
            <a:spLocks noGrp="1"/>
          </p:cNvSpPr>
          <p:nvPr>
            <p:ph type="sldNum" sz="quarter" idx="12"/>
          </p:nvPr>
        </p:nvSpPr>
        <p:spPr/>
        <p:txBody>
          <a:bodyPr/>
          <a:lstStyle/>
          <a:p>
            <a:fld id="{ECBA890F-784B-439E-AB9D-358DF069A602}" type="slidenum">
              <a:rPr lang="en-US" smtClean="0"/>
              <a:pPr/>
              <a:t>39</a:t>
            </a:fld>
            <a:endParaRPr lang="en-US"/>
          </a:p>
        </p:txBody>
      </p:sp>
    </p:spTree>
    <p:extLst>
      <p:ext uri="{BB962C8B-B14F-4D97-AF65-F5344CB8AC3E}">
        <p14:creationId xmlns:p14="http://schemas.microsoft.com/office/powerpoint/2010/main" val="39375828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0B81EB0-9754-45C4-AA9C-115AB211ABED}" type="slidenum">
              <a:rPr lang="en-US"/>
              <a:pPr/>
              <a:t>4</a:t>
            </a:fld>
            <a:endParaRPr lang="en-US" dirty="0"/>
          </a:p>
        </p:txBody>
      </p:sp>
      <p:sp>
        <p:nvSpPr>
          <p:cNvPr id="84994" name="Rectangle 2"/>
          <p:cNvSpPr>
            <a:spLocks noGrp="1" noChangeArrowheads="1"/>
          </p:cNvSpPr>
          <p:nvPr>
            <p:ph type="title"/>
          </p:nvPr>
        </p:nvSpPr>
        <p:spPr/>
        <p:txBody>
          <a:bodyPr/>
          <a:lstStyle/>
          <a:p>
            <a:r>
              <a:rPr lang="en-US" dirty="0"/>
              <a:t>MRGO</a:t>
            </a:r>
          </a:p>
        </p:txBody>
      </p:sp>
      <p:sp>
        <p:nvSpPr>
          <p:cNvPr id="84995" name="Rectangle 3"/>
          <p:cNvSpPr>
            <a:spLocks noGrp="1" noChangeArrowheads="1"/>
          </p:cNvSpPr>
          <p:nvPr>
            <p:ph type="body" idx="1"/>
          </p:nvPr>
        </p:nvSpPr>
        <p:spPr/>
        <p:txBody>
          <a:bodyPr/>
          <a:lstStyle/>
          <a:p>
            <a:r>
              <a:rPr lang="en-US" sz="2800" dirty="0">
                <a:hlinkClick r:id="rId2"/>
              </a:rPr>
              <a:t>Where is the MRGO?</a:t>
            </a:r>
            <a:endParaRPr lang="en-US" sz="2800" dirty="0"/>
          </a:p>
          <a:p>
            <a:r>
              <a:rPr lang="en-US" sz="2800" dirty="0"/>
              <a:t>Why was it built?</a:t>
            </a:r>
          </a:p>
          <a:p>
            <a:pPr lvl="1"/>
            <a:r>
              <a:rPr lang="en-US" sz="2800" dirty="0">
                <a:hlinkClick r:id="rId3"/>
              </a:rPr>
              <a:t>http://www.mrgo.gov/MRGO_History.aspx</a:t>
            </a:r>
            <a:r>
              <a:rPr lang="en-US" sz="2800" dirty="0"/>
              <a:t> </a:t>
            </a:r>
          </a:p>
          <a:p>
            <a:pPr lvl="1"/>
            <a:r>
              <a:rPr lang="en-US" sz="2800" dirty="0"/>
              <a:t>What ports are in competition with NO?</a:t>
            </a:r>
          </a:p>
          <a:p>
            <a:pPr lvl="1"/>
            <a:r>
              <a:rPr lang="en-US" sz="2800" dirty="0"/>
              <a:t>Why is it easier to get to them?</a:t>
            </a:r>
          </a:p>
          <a:p>
            <a:pPr lvl="1"/>
            <a:r>
              <a:rPr lang="en-US" sz="2800" dirty="0"/>
              <a:t>What is the advantage of Mississippi river ports?</a:t>
            </a:r>
          </a:p>
          <a:p>
            <a:r>
              <a:rPr lang="en-US" sz="2800" dirty="0"/>
              <a:t>Who do you think wanted it built?</a:t>
            </a:r>
          </a:p>
          <a:p>
            <a:pPr lvl="1"/>
            <a:r>
              <a:rPr lang="en-US" sz="2800" dirty="0" smtClean="0">
                <a:hlinkClick r:id="rId4"/>
              </a:rPr>
              <a:t>Intentionally cut off from the river for ships</a:t>
            </a:r>
            <a:endParaRPr lang="en-US"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dirty="0" smtClean="0"/>
              <a:t>How do you get into Court in Flood Act Cases?</a:t>
            </a:r>
          </a:p>
        </p:txBody>
      </p:sp>
      <p:sp>
        <p:nvSpPr>
          <p:cNvPr id="8195" name="Rectangle 3"/>
          <p:cNvSpPr>
            <a:spLocks noGrp="1" noChangeArrowheads="1"/>
          </p:cNvSpPr>
          <p:nvPr>
            <p:ph type="body" idx="1"/>
          </p:nvPr>
        </p:nvSpPr>
        <p:spPr/>
        <p:txBody>
          <a:bodyPr/>
          <a:lstStyle/>
          <a:p>
            <a:pPr eaLnBrk="1" hangingPunct="1"/>
            <a:r>
              <a:rPr lang="en-US" dirty="0" smtClean="0"/>
              <a:t>The Flood Control Act of 1928 provides funding and immunity.</a:t>
            </a:r>
          </a:p>
          <a:p>
            <a:pPr lvl="1"/>
            <a:r>
              <a:rPr lang="en-US" dirty="0" smtClean="0"/>
              <a:t>Could you sue the US for torts in 1928?</a:t>
            </a:r>
          </a:p>
          <a:p>
            <a:pPr eaLnBrk="1" hangingPunct="1"/>
            <a:r>
              <a:rPr lang="en-US" dirty="0" smtClean="0"/>
              <a:t>FTCA</a:t>
            </a:r>
          </a:p>
          <a:p>
            <a:pPr lvl="1" eaLnBrk="1" hangingPunct="1"/>
            <a:r>
              <a:rPr lang="en-US" dirty="0" smtClean="0"/>
              <a:t>What do you need to do before you go to court?</a:t>
            </a:r>
          </a:p>
          <a:p>
            <a:pPr lvl="1" eaLnBrk="1" hangingPunct="1"/>
            <a:r>
              <a:rPr lang="en-US" dirty="0" smtClean="0"/>
              <a:t>What do you need to show about the feds decisionmaking?</a:t>
            </a:r>
          </a:p>
        </p:txBody>
      </p:sp>
    </p:spTree>
    <p:extLst>
      <p:ext uri="{BB962C8B-B14F-4D97-AF65-F5344CB8AC3E}">
        <p14:creationId xmlns:p14="http://schemas.microsoft.com/office/powerpoint/2010/main" val="13002258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i="1" dirty="0" err="1" smtClean="0"/>
              <a:t>Graci</a:t>
            </a:r>
            <a:r>
              <a:rPr lang="en-US" i="1" dirty="0" smtClean="0"/>
              <a:t> v. United States</a:t>
            </a:r>
            <a:r>
              <a:rPr lang="en-US" dirty="0" smtClean="0"/>
              <a:t>, 456 F.2d 20 (5th Cir. 1971)</a:t>
            </a:r>
          </a:p>
        </p:txBody>
      </p:sp>
      <p:sp>
        <p:nvSpPr>
          <p:cNvPr id="9219" name="Rectangle 3"/>
          <p:cNvSpPr>
            <a:spLocks noGrp="1" noChangeArrowheads="1"/>
          </p:cNvSpPr>
          <p:nvPr>
            <p:ph type="body" idx="1"/>
          </p:nvPr>
        </p:nvSpPr>
        <p:spPr/>
        <p:txBody>
          <a:bodyPr/>
          <a:lstStyle/>
          <a:p>
            <a:pPr eaLnBrk="1" hangingPunct="1"/>
            <a:r>
              <a:rPr lang="en-US" dirty="0" smtClean="0"/>
              <a:t>Where was the flood?</a:t>
            </a:r>
          </a:p>
          <a:p>
            <a:pPr eaLnBrk="1" hangingPunct="1"/>
            <a:r>
              <a:rPr lang="en-US" dirty="0" smtClean="0"/>
              <a:t>What caused it?</a:t>
            </a:r>
          </a:p>
          <a:p>
            <a:pPr eaLnBrk="1" hangingPunct="1"/>
            <a:r>
              <a:rPr lang="en-US" dirty="0" smtClean="0"/>
              <a:t>Which Corp project is being attacked?</a:t>
            </a:r>
          </a:p>
          <a:p>
            <a:pPr eaLnBrk="1" hangingPunct="1"/>
            <a:r>
              <a:rPr lang="en-US" dirty="0" smtClean="0"/>
              <a:t>What was the purpose of this project?</a:t>
            </a:r>
          </a:p>
          <a:p>
            <a:pPr lvl="1"/>
            <a:r>
              <a:rPr lang="en-US" dirty="0" smtClean="0"/>
              <a:t>No flood control levees on the original MRGO</a:t>
            </a:r>
          </a:p>
          <a:p>
            <a:pPr lvl="1"/>
            <a:r>
              <a:rPr lang="en-US" dirty="0" smtClean="0"/>
              <a:t>Had hurricanes flooded this area before?</a:t>
            </a:r>
          </a:p>
        </p:txBody>
      </p:sp>
    </p:spTree>
    <p:extLst>
      <p:ext uri="{BB962C8B-B14F-4D97-AF65-F5344CB8AC3E}">
        <p14:creationId xmlns:p14="http://schemas.microsoft.com/office/powerpoint/2010/main" val="28507200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Court's Analysis</a:t>
            </a:r>
          </a:p>
        </p:txBody>
      </p:sp>
      <p:sp>
        <p:nvSpPr>
          <p:cNvPr id="10243" name="Rectangle 3"/>
          <p:cNvSpPr>
            <a:spLocks noGrp="1" noChangeArrowheads="1"/>
          </p:cNvSpPr>
          <p:nvPr>
            <p:ph type="body" idx="1"/>
          </p:nvPr>
        </p:nvSpPr>
        <p:spPr/>
        <p:txBody>
          <a:bodyPr/>
          <a:lstStyle/>
          <a:p>
            <a:pPr eaLnBrk="1" hangingPunct="1">
              <a:lnSpc>
                <a:spcPct val="90000"/>
              </a:lnSpc>
            </a:pPr>
            <a:r>
              <a:rPr lang="en-US" dirty="0" smtClean="0"/>
              <a:t>Did the Flood Control Act of 1928 apply in this case?</a:t>
            </a:r>
          </a:p>
          <a:p>
            <a:pPr eaLnBrk="1" hangingPunct="1">
              <a:lnSpc>
                <a:spcPct val="90000"/>
              </a:lnSpc>
            </a:pPr>
            <a:r>
              <a:rPr lang="en-US" dirty="0" smtClean="0"/>
              <a:t>What standard would you then apply in determining the government's liability?</a:t>
            </a:r>
          </a:p>
          <a:p>
            <a:pPr eaLnBrk="1" hangingPunct="1">
              <a:lnSpc>
                <a:spcPct val="90000"/>
              </a:lnSpc>
            </a:pPr>
            <a:r>
              <a:rPr lang="en-US" dirty="0" smtClean="0"/>
              <a:t>Did the Plaintiffs survive summary judgment?</a:t>
            </a:r>
          </a:p>
          <a:p>
            <a:pPr lvl="1" eaLnBrk="1" hangingPunct="1">
              <a:lnSpc>
                <a:spcPct val="90000"/>
              </a:lnSpc>
            </a:pPr>
            <a:r>
              <a:rPr lang="en-US" dirty="0" smtClean="0"/>
              <a:t>Why does this ultimately drive the characterization of the FCA immunity in the Katrina cases?</a:t>
            </a:r>
          </a:p>
        </p:txBody>
      </p:sp>
    </p:spTree>
    <p:extLst>
      <p:ext uri="{BB962C8B-B14F-4D97-AF65-F5344CB8AC3E}">
        <p14:creationId xmlns:p14="http://schemas.microsoft.com/office/powerpoint/2010/main" val="6406806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i="1" dirty="0" err="1" smtClean="0"/>
              <a:t>Graci</a:t>
            </a:r>
            <a:r>
              <a:rPr lang="en-US" i="1" dirty="0" smtClean="0"/>
              <a:t> v. U.S.</a:t>
            </a:r>
            <a:r>
              <a:rPr lang="en-US" dirty="0" smtClean="0"/>
              <a:t>, 435 </a:t>
            </a:r>
            <a:r>
              <a:rPr lang="en-US" dirty="0" err="1" smtClean="0"/>
              <a:t>F.Supp</a:t>
            </a:r>
            <a:r>
              <a:rPr lang="en-US" dirty="0" smtClean="0"/>
              <a:t>. 189 (</a:t>
            </a:r>
            <a:r>
              <a:rPr lang="en-US" dirty="0" err="1" smtClean="0"/>
              <a:t>E.D.La</a:t>
            </a:r>
            <a:r>
              <a:rPr lang="en-US" dirty="0" smtClean="0"/>
              <a:t>. 1977) (Remand for factual determination)</a:t>
            </a:r>
          </a:p>
        </p:txBody>
      </p:sp>
      <p:sp>
        <p:nvSpPr>
          <p:cNvPr id="11267" name="Content Placeholder 2"/>
          <p:cNvSpPr>
            <a:spLocks noGrp="1"/>
          </p:cNvSpPr>
          <p:nvPr>
            <p:ph idx="1"/>
          </p:nvPr>
        </p:nvSpPr>
        <p:spPr/>
        <p:txBody>
          <a:bodyPr/>
          <a:lstStyle/>
          <a:p>
            <a:pPr eaLnBrk="1" hangingPunct="1"/>
            <a:r>
              <a:rPr lang="en-US" dirty="0" smtClean="0"/>
              <a:t> 27. Hurricane Betsy, while unusually ferocious, was not the only hurricane to produce flooding in the areas occupied by plaintiffs' property. Since 1900, 88 hurricanes and tropical storms have traversed through or by the Louisiana coast. Three of these, in 1915, 1947, and 1956, prior to the construction of the MRGO, produced flooding similar to that experienced in Hurricane Betsy. </a:t>
            </a:r>
          </a:p>
        </p:txBody>
      </p:sp>
    </p:spTree>
    <p:extLst>
      <p:ext uri="{BB962C8B-B14F-4D97-AF65-F5344CB8AC3E}">
        <p14:creationId xmlns:p14="http://schemas.microsoft.com/office/powerpoint/2010/main" val="16001111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smtClean="0"/>
              <a:t>Why was the Flooding Worse in Betsy?</a:t>
            </a:r>
          </a:p>
        </p:txBody>
      </p:sp>
      <p:sp>
        <p:nvSpPr>
          <p:cNvPr id="3" name="Content Placeholder 2"/>
          <p:cNvSpPr>
            <a:spLocks noGrp="1"/>
          </p:cNvSpPr>
          <p:nvPr>
            <p:ph idx="1"/>
          </p:nvPr>
        </p:nvSpPr>
        <p:spPr/>
        <p:txBody>
          <a:bodyPr>
            <a:normAutofit lnSpcReduction="10000"/>
          </a:bodyPr>
          <a:lstStyle/>
          <a:p>
            <a:pPr eaLnBrk="1" hangingPunct="1">
              <a:defRPr/>
            </a:pPr>
            <a:r>
              <a:rPr lang="en-US" dirty="0" smtClean="0"/>
              <a:t>While the damage caused by Hurricane Betsy was far more severe than that occasioned during prior hurricanes, the severity and track of Hurricane Betsy are responsible therefor as opposed to any manmade construction such as the MRGO. Betsy was so severe that all the Louisiana coastal lowlands experienced some inundation and following Betsy's occurrence the scientific parameters for calculating hurricane protection were, of necessity, recomputed.</a:t>
            </a:r>
          </a:p>
        </p:txBody>
      </p:sp>
    </p:spTree>
    <p:extLst>
      <p:ext uri="{BB962C8B-B14F-4D97-AF65-F5344CB8AC3E}">
        <p14:creationId xmlns:p14="http://schemas.microsoft.com/office/powerpoint/2010/main" val="1222714073"/>
      </p:ext>
    </p:extLst>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 - modified</Template>
  <TotalTime>713</TotalTime>
  <Words>2720</Words>
  <Application>Microsoft Office PowerPoint</Application>
  <PresentationFormat>On-screen Show (4:3)</PresentationFormat>
  <Paragraphs>215</Paragraphs>
  <Slides>39</Slides>
  <Notes>2</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Blends</vt:lpstr>
      <vt:lpstr>PowerPoint Presentation</vt:lpstr>
      <vt:lpstr>Flood Law</vt:lpstr>
      <vt:lpstr>Flood Control Act of 1928</vt:lpstr>
      <vt:lpstr>MRGO</vt:lpstr>
      <vt:lpstr>How do you get into Court in Flood Act Cases?</vt:lpstr>
      <vt:lpstr>Graci v. United States, 456 F.2d 20 (5th Cir. 1971)</vt:lpstr>
      <vt:lpstr>Court's Analysis</vt:lpstr>
      <vt:lpstr>Graci v. U.S., 435 F.Supp. 189 (E.D.La. 1977) (Remand for factual determination)</vt:lpstr>
      <vt:lpstr>Why was the Flooding Worse in Betsy?</vt:lpstr>
      <vt:lpstr>Did MRGO Cause Flooding?</vt:lpstr>
      <vt:lpstr>What did Plaintiffs Learn from Graci?</vt:lpstr>
      <vt:lpstr>Was This the Right Message?</vt:lpstr>
      <vt:lpstr>Central Green Co. v. United States, 531 U.S. 425 (2001)</vt:lpstr>
      <vt:lpstr>Plaintiff’s Injury</vt:lpstr>
      <vt:lpstr>The Holding in Central Green</vt:lpstr>
      <vt:lpstr>Sorting out a Dual Purpose</vt:lpstr>
      <vt:lpstr>Between Betsy and Katrina</vt:lpstr>
      <vt:lpstr>In Re Katrina Canal Breaches Consolidated Litigation</vt:lpstr>
      <vt:lpstr>Background for MRGO</vt:lpstr>
      <vt:lpstr>Katrina</vt:lpstr>
      <vt:lpstr>Core Theory of the Case</vt:lpstr>
      <vt:lpstr>PowerPoint Presentation</vt:lpstr>
      <vt:lpstr>In re Katrina Canal Breaches Consolidated Litigation, 647 F.Supp.2d 644 (E.D.La. 2009) </vt:lpstr>
      <vt:lpstr>The Rationale</vt:lpstr>
      <vt:lpstr>Reading Central Green</vt:lpstr>
      <vt:lpstr>MRGO</vt:lpstr>
      <vt:lpstr>What did the Corps Know?</vt:lpstr>
      <vt:lpstr>The Erosion of MRGO</vt:lpstr>
      <vt:lpstr>Armoring MRGO</vt:lpstr>
      <vt:lpstr>Is this a Discretionary Function?</vt:lpstr>
      <vt:lpstr>The Effect on the Flood Control Levee</vt:lpstr>
      <vt:lpstr>Causation</vt:lpstr>
      <vt:lpstr>The Navy Vessel Metaphor</vt:lpstr>
      <vt:lpstr>The Navy Vessel and Central Green</vt:lpstr>
      <vt:lpstr>FTCA and MRGO</vt:lpstr>
      <vt:lpstr>5th Circuit – Round I</vt:lpstr>
      <vt:lpstr>5th Circuit – Round II</vt:lpstr>
      <vt:lpstr>The Aftermath</vt:lpstr>
      <vt:lpstr>The Takings Case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edward</dc:creator>
  <cp:lastModifiedBy>Edward Richards</cp:lastModifiedBy>
  <cp:revision>95</cp:revision>
  <dcterms:created xsi:type="dcterms:W3CDTF">2005-11-08T14:51:49Z</dcterms:created>
  <dcterms:modified xsi:type="dcterms:W3CDTF">2016-04-21T13:52:03Z</dcterms:modified>
</cp:coreProperties>
</file>