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22"/>
  </p:notesMasterIdLst>
  <p:sldIdLst>
    <p:sldId id="256" r:id="rId2"/>
    <p:sldId id="257" r:id="rId3"/>
    <p:sldId id="275" r:id="rId4"/>
    <p:sldId id="276" r:id="rId5"/>
    <p:sldId id="277" r:id="rId6"/>
    <p:sldId id="278" r:id="rId7"/>
    <p:sldId id="283" r:id="rId8"/>
    <p:sldId id="284" r:id="rId9"/>
    <p:sldId id="285" r:id="rId10"/>
    <p:sldId id="280" r:id="rId11"/>
    <p:sldId id="281" r:id="rId12"/>
    <p:sldId id="282" r:id="rId13"/>
    <p:sldId id="259" r:id="rId14"/>
    <p:sldId id="260" r:id="rId15"/>
    <p:sldId id="266" r:id="rId16"/>
    <p:sldId id="267" r:id="rId17"/>
    <p:sldId id="268" r:id="rId18"/>
    <p:sldId id="272" r:id="rId19"/>
    <p:sldId id="273" r:id="rId20"/>
    <p:sldId id="274"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377" autoAdjust="0"/>
  </p:normalViewPr>
  <p:slideViewPr>
    <p:cSldViewPr>
      <p:cViewPr varScale="1">
        <p:scale>
          <a:sx n="106" d="100"/>
          <a:sy n="106" d="100"/>
        </p:scale>
        <p:origin x="-960" y="-48"/>
      </p:cViewPr>
      <p:guideLst>
        <p:guide orient="horz" pos="2160"/>
        <p:guide pos="2880"/>
      </p:guideLst>
    </p:cSldViewPr>
  </p:slideViewPr>
  <p:outlineViewPr>
    <p:cViewPr>
      <p:scale>
        <a:sx n="33" d="100"/>
        <a:sy n="33" d="100"/>
      </p:scale>
      <p:origin x="24" y="8460"/>
    </p:cViewPr>
    <p:sldLst>
      <p:sld r:id="rId1" collapse="1"/>
      <p:sld r:id="rId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8C8CEBE3-E2B6-4B61-B711-9504E90F860F}" type="slidenum">
              <a:rPr lang="en-US"/>
              <a:pPr>
                <a:defRPr/>
              </a:pPr>
              <a:t>‹#›</a:t>
            </a:fld>
            <a:endParaRPr lang="en-US"/>
          </a:p>
        </p:txBody>
      </p:sp>
    </p:spTree>
    <p:extLst>
      <p:ext uri="{BB962C8B-B14F-4D97-AF65-F5344CB8AC3E}">
        <p14:creationId xmlns:p14="http://schemas.microsoft.com/office/powerpoint/2010/main" val="2150486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83308" name="Rectangle 12"/>
          <p:cNvSpPr>
            <a:spLocks noGrp="1" noChangeArrowheads="1"/>
          </p:cNvSpPr>
          <p:nvPr>
            <p:ph type="ctrTitle"/>
          </p:nvPr>
        </p:nvSpPr>
        <p:spPr>
          <a:xfrm>
            <a:off x="990600" y="1676400"/>
            <a:ext cx="7772400" cy="1462088"/>
          </a:xfrm>
        </p:spPr>
        <p:txBody>
          <a:bodyPr/>
          <a:lstStyle>
            <a:lvl1pPr>
              <a:defRPr/>
            </a:lvl1pPr>
          </a:lstStyle>
          <a:p>
            <a:pPr lvl="0"/>
            <a:r>
              <a:rPr lang="en-US" noProof="0" smtClean="0"/>
              <a:t>Click to edit Master title style</a:t>
            </a:r>
          </a:p>
        </p:txBody>
      </p:sp>
      <p:sp>
        <p:nvSpPr>
          <p:cNvPr id="18330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5F6095CD-5F50-4AAB-9850-26546DBB30B0}" type="slidenum">
              <a:rPr lang="en-US"/>
              <a:pPr>
                <a:defRPr/>
              </a:pPr>
              <a:t>‹#›</a:t>
            </a:fld>
            <a:endParaRPr lang="en-US"/>
          </a:p>
        </p:txBody>
      </p:sp>
    </p:spTree>
    <p:extLst>
      <p:ext uri="{BB962C8B-B14F-4D97-AF65-F5344CB8AC3E}">
        <p14:creationId xmlns:p14="http://schemas.microsoft.com/office/powerpoint/2010/main" val="262444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D7E15A0-183B-4B1C-BF46-42E879ADCB06}" type="slidenum">
              <a:rPr lang="en-US"/>
              <a:pPr>
                <a:defRPr/>
              </a:pPr>
              <a:t>‹#›</a:t>
            </a:fld>
            <a:endParaRPr lang="en-US"/>
          </a:p>
        </p:txBody>
      </p:sp>
    </p:spTree>
    <p:extLst>
      <p:ext uri="{BB962C8B-B14F-4D97-AF65-F5344CB8AC3E}">
        <p14:creationId xmlns:p14="http://schemas.microsoft.com/office/powerpoint/2010/main" val="3411798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4975" y="214313"/>
            <a:ext cx="2159000" cy="63388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14313"/>
            <a:ext cx="6327775" cy="63388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A7961D4-8DCD-442D-8873-7E949D81D56A}" type="slidenum">
              <a:rPr lang="en-US"/>
              <a:pPr>
                <a:defRPr/>
              </a:pPr>
              <a:t>‹#›</a:t>
            </a:fld>
            <a:endParaRPr lang="en-US"/>
          </a:p>
        </p:txBody>
      </p:sp>
    </p:spTree>
    <p:extLst>
      <p:ext uri="{BB962C8B-B14F-4D97-AF65-F5344CB8AC3E}">
        <p14:creationId xmlns:p14="http://schemas.microsoft.com/office/powerpoint/2010/main" val="311335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ED10AEB-F9C5-42A6-A589-3F7DD923D582}" type="slidenum">
              <a:rPr lang="en-US"/>
              <a:pPr>
                <a:defRPr/>
              </a:pPr>
              <a:t>‹#›</a:t>
            </a:fld>
            <a:endParaRPr lang="en-US"/>
          </a:p>
        </p:txBody>
      </p:sp>
    </p:spTree>
    <p:extLst>
      <p:ext uri="{BB962C8B-B14F-4D97-AF65-F5344CB8AC3E}">
        <p14:creationId xmlns:p14="http://schemas.microsoft.com/office/powerpoint/2010/main" val="322782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89B76575-E164-487E-AD74-29B28A63EF5E}" type="slidenum">
              <a:rPr lang="en-US"/>
              <a:pPr>
                <a:defRPr/>
              </a:pPr>
              <a:t>‹#›</a:t>
            </a:fld>
            <a:endParaRPr lang="en-US"/>
          </a:p>
        </p:txBody>
      </p:sp>
    </p:spTree>
    <p:extLst>
      <p:ext uri="{BB962C8B-B14F-4D97-AF65-F5344CB8AC3E}">
        <p14:creationId xmlns:p14="http://schemas.microsoft.com/office/powerpoint/2010/main" val="114060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191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F8034C4-69C1-4CBF-A3D3-F5FBE9366980}" type="slidenum">
              <a:rPr lang="en-US"/>
              <a:pPr>
                <a:defRPr/>
              </a:pPr>
              <a:t>‹#›</a:t>
            </a:fld>
            <a:endParaRPr lang="en-US"/>
          </a:p>
        </p:txBody>
      </p:sp>
    </p:spTree>
    <p:extLst>
      <p:ext uri="{BB962C8B-B14F-4D97-AF65-F5344CB8AC3E}">
        <p14:creationId xmlns:p14="http://schemas.microsoft.com/office/powerpoint/2010/main" val="2176198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2DBD12F6-5E5A-4439-9EDB-448FCF1B1CA4}" type="slidenum">
              <a:rPr lang="en-US"/>
              <a:pPr>
                <a:defRPr/>
              </a:pPr>
              <a:t>‹#›</a:t>
            </a:fld>
            <a:endParaRPr lang="en-US"/>
          </a:p>
        </p:txBody>
      </p:sp>
    </p:spTree>
    <p:extLst>
      <p:ext uri="{BB962C8B-B14F-4D97-AF65-F5344CB8AC3E}">
        <p14:creationId xmlns:p14="http://schemas.microsoft.com/office/powerpoint/2010/main" val="340732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666AA543-87C5-49BA-85ED-CF5CDA7E6E30}" type="slidenum">
              <a:rPr lang="en-US"/>
              <a:pPr>
                <a:defRPr/>
              </a:pPr>
              <a:t>‹#›</a:t>
            </a:fld>
            <a:endParaRPr lang="en-US"/>
          </a:p>
        </p:txBody>
      </p:sp>
    </p:spTree>
    <p:extLst>
      <p:ext uri="{BB962C8B-B14F-4D97-AF65-F5344CB8AC3E}">
        <p14:creationId xmlns:p14="http://schemas.microsoft.com/office/powerpoint/2010/main" val="140095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A17239C5-6CB1-4D4D-BB10-2185926079C2}" type="slidenum">
              <a:rPr lang="en-US"/>
              <a:pPr>
                <a:defRPr/>
              </a:pPr>
              <a:t>‹#›</a:t>
            </a:fld>
            <a:endParaRPr lang="en-US"/>
          </a:p>
        </p:txBody>
      </p:sp>
    </p:spTree>
    <p:extLst>
      <p:ext uri="{BB962C8B-B14F-4D97-AF65-F5344CB8AC3E}">
        <p14:creationId xmlns:p14="http://schemas.microsoft.com/office/powerpoint/2010/main" val="1658501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17D9CDF-0137-4011-B311-9BA421FDFA82}" type="slidenum">
              <a:rPr lang="en-US"/>
              <a:pPr>
                <a:defRPr/>
              </a:pPr>
              <a:t>‹#›</a:t>
            </a:fld>
            <a:endParaRPr lang="en-US"/>
          </a:p>
        </p:txBody>
      </p:sp>
    </p:spTree>
    <p:extLst>
      <p:ext uri="{BB962C8B-B14F-4D97-AF65-F5344CB8AC3E}">
        <p14:creationId xmlns:p14="http://schemas.microsoft.com/office/powerpoint/2010/main" val="1350659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70261B39-CA46-4CFD-BB3F-9DCE6E7F685A}" type="slidenum">
              <a:rPr lang="en-US"/>
              <a:pPr>
                <a:defRPr/>
              </a:pPr>
              <a:t>‹#›</a:t>
            </a:fld>
            <a:endParaRPr lang="en-US"/>
          </a:p>
        </p:txBody>
      </p:sp>
    </p:spTree>
    <p:extLst>
      <p:ext uri="{BB962C8B-B14F-4D97-AF65-F5344CB8AC3E}">
        <p14:creationId xmlns:p14="http://schemas.microsoft.com/office/powerpoint/2010/main" val="1218234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304800" y="2057400"/>
            <a:ext cx="85344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2283"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smtClean="0"/>
            </a:lvl1pPr>
          </a:lstStyle>
          <a:p>
            <a:pPr>
              <a:defRPr/>
            </a:pPr>
            <a:endParaRPr lang="en-US"/>
          </a:p>
        </p:txBody>
      </p:sp>
      <p:sp>
        <p:nvSpPr>
          <p:cNvPr id="182284"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p>
        </p:txBody>
      </p:sp>
      <p:sp>
        <p:nvSpPr>
          <p:cNvPr id="182285"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fld id="{7BDC69F9-3003-49FB-8DB1-3429F5AD07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Narrow" pitchFamily="34" charset="0"/>
        </a:defRPr>
      </a:lvl2pPr>
      <a:lvl3pPr algn="l" rtl="0" eaLnBrk="0" fontAlgn="base" hangingPunct="0">
        <a:spcBef>
          <a:spcPct val="0"/>
        </a:spcBef>
        <a:spcAft>
          <a:spcPct val="0"/>
        </a:spcAft>
        <a:defRPr sz="3600" b="1">
          <a:solidFill>
            <a:schemeClr val="tx1"/>
          </a:solidFill>
          <a:latin typeface="Arial Narrow" pitchFamily="34" charset="0"/>
        </a:defRPr>
      </a:lvl3pPr>
      <a:lvl4pPr algn="l" rtl="0" eaLnBrk="0" fontAlgn="base" hangingPunct="0">
        <a:spcBef>
          <a:spcPct val="0"/>
        </a:spcBef>
        <a:spcAft>
          <a:spcPct val="0"/>
        </a:spcAft>
        <a:defRPr sz="3600" b="1">
          <a:solidFill>
            <a:schemeClr val="tx1"/>
          </a:solidFill>
          <a:latin typeface="Arial Narrow" pitchFamily="34" charset="0"/>
        </a:defRPr>
      </a:lvl4pPr>
      <a:lvl5pPr algn="l" rtl="0" eaLnBrk="0" fontAlgn="base" hangingPunct="0">
        <a:spcBef>
          <a:spcPct val="0"/>
        </a:spcBef>
        <a:spcAft>
          <a:spcPct val="0"/>
        </a:spcAft>
        <a:defRPr sz="3600" b="1">
          <a:solidFill>
            <a:schemeClr val="tx1"/>
          </a:solidFill>
          <a:latin typeface="Arial Narrow" pitchFamily="34" charset="0"/>
        </a:defRPr>
      </a:lvl5pPr>
      <a:lvl6pPr marL="457200" algn="l" rtl="0" fontAlgn="base">
        <a:spcBef>
          <a:spcPct val="0"/>
        </a:spcBef>
        <a:spcAft>
          <a:spcPct val="0"/>
        </a:spcAft>
        <a:defRPr sz="3600" b="1">
          <a:solidFill>
            <a:schemeClr val="tx1"/>
          </a:solidFill>
          <a:latin typeface="Arial Narrow" pitchFamily="34" charset="0"/>
        </a:defRPr>
      </a:lvl6pPr>
      <a:lvl7pPr marL="914400" algn="l" rtl="0" fontAlgn="base">
        <a:spcBef>
          <a:spcPct val="0"/>
        </a:spcBef>
        <a:spcAft>
          <a:spcPct val="0"/>
        </a:spcAft>
        <a:defRPr sz="3600" b="1">
          <a:solidFill>
            <a:schemeClr val="tx1"/>
          </a:solidFill>
          <a:latin typeface="Arial Narrow" pitchFamily="34" charset="0"/>
        </a:defRPr>
      </a:lvl7pPr>
      <a:lvl8pPr marL="1371600" algn="l" rtl="0" fontAlgn="base">
        <a:spcBef>
          <a:spcPct val="0"/>
        </a:spcBef>
        <a:spcAft>
          <a:spcPct val="0"/>
        </a:spcAft>
        <a:defRPr sz="3600" b="1">
          <a:solidFill>
            <a:schemeClr val="tx1"/>
          </a:solidFill>
          <a:latin typeface="Arial Narrow" pitchFamily="34" charset="0"/>
        </a:defRPr>
      </a:lvl8pPr>
      <a:lvl9pPr marL="1828800" algn="l" rtl="0" fontAlgn="base">
        <a:spcBef>
          <a:spcPct val="0"/>
        </a:spcBef>
        <a:spcAft>
          <a:spcPct val="0"/>
        </a:spcAft>
        <a:defRPr sz="36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3200" b="1">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Tahoma" pitchFamily="34" charset="0"/>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Tahoma" pitchFamily="34" charset="0"/>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federalregister.gov/" TargetMode="External"/><Relationship Id="rId2" Type="http://schemas.openxmlformats.org/officeDocument/2006/relationships/hyperlink" Target="http://biotech.law.lsu.edu/Courses/study_aids/adlaw/553.htm" TargetMode="External"/><Relationship Id="rId1" Type="http://schemas.openxmlformats.org/officeDocument/2006/relationships/slideLayout" Target="../slideLayouts/slideLayout2.xml"/><Relationship Id="rId5" Type="http://schemas.openxmlformats.org/officeDocument/2006/relationships/hyperlink" Target="http://www.regulations.gov/" TargetMode="External"/><Relationship Id="rId4" Type="http://schemas.openxmlformats.org/officeDocument/2006/relationships/hyperlink" Target="http://doa.louisiana.gov/osr/reg/register.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iotech.law.lsu.edu/Courses/study_aids/adlaw/551.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iotech.law.lsu.edu/cases/la/adlaw/apa/LAAPA03.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Rulemaking </a:t>
            </a:r>
            <a:r>
              <a:rPr lang="en-US" smtClean="0"/>
              <a:t>Jump Start</a:t>
            </a:r>
            <a:endParaRPr lang="en-US" dirty="0" smtClean="0"/>
          </a:p>
        </p:txBody>
      </p:sp>
      <p:sp>
        <p:nvSpPr>
          <p:cNvPr id="3075" name="Rectangle 3"/>
          <p:cNvSpPr>
            <a:spLocks noGrp="1" noChangeArrowheads="1"/>
          </p:cNvSpPr>
          <p:nvPr>
            <p:ph type="subTitle" idx="1"/>
          </p:nvPr>
        </p:nvSpPr>
        <p:spPr/>
        <p:txBody>
          <a:bodyPr/>
          <a:lstStyle/>
          <a:p>
            <a:pPr eaLnBrk="1" hangingPunct="1"/>
            <a:r>
              <a:rPr lang="en-US" dirty="0" smtClean="0"/>
              <a:t>Quick Introduction to Notice and Comment Rulemaking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53085FEE-9D61-4DC4-ADC8-691565BD3096}" type="slidenum">
              <a:rPr lang="en-US"/>
              <a:pPr/>
              <a:t>10</a:t>
            </a:fld>
            <a:endParaRPr lang="en-US"/>
          </a:p>
        </p:txBody>
      </p:sp>
      <p:sp>
        <p:nvSpPr>
          <p:cNvPr id="10243" name="Rectangle 2"/>
          <p:cNvSpPr>
            <a:spLocks noGrp="1" noChangeArrowheads="1"/>
          </p:cNvSpPr>
          <p:nvPr>
            <p:ph type="title"/>
          </p:nvPr>
        </p:nvSpPr>
        <p:spPr/>
        <p:txBody>
          <a:bodyPr/>
          <a:lstStyle/>
          <a:p>
            <a:pPr eaLnBrk="1" hangingPunct="1"/>
            <a:r>
              <a:rPr lang="en-US" dirty="0" smtClean="0"/>
              <a:t>Adoption of National Standards</a:t>
            </a:r>
          </a:p>
        </p:txBody>
      </p:sp>
      <p:sp>
        <p:nvSpPr>
          <p:cNvPr id="10244" name="Rectangle 3"/>
          <p:cNvSpPr>
            <a:spLocks noGrp="1" noChangeArrowheads="1"/>
          </p:cNvSpPr>
          <p:nvPr>
            <p:ph type="body" idx="1"/>
          </p:nvPr>
        </p:nvSpPr>
        <p:spPr/>
        <p:txBody>
          <a:bodyPr/>
          <a:lstStyle/>
          <a:p>
            <a:pPr eaLnBrk="1" hangingPunct="1"/>
            <a:r>
              <a:rPr lang="en-US" dirty="0" smtClean="0"/>
              <a:t>National standards can be adopted through agency rules, harmonizing practice across jurisdictions</a:t>
            </a:r>
          </a:p>
          <a:p>
            <a:pPr lvl="1" eaLnBrk="1" hangingPunct="1"/>
            <a:r>
              <a:rPr lang="en-US" dirty="0" smtClean="0"/>
              <a:t>National building codes</a:t>
            </a:r>
          </a:p>
          <a:p>
            <a:pPr lvl="1" eaLnBrk="1" hangingPunct="1"/>
            <a:r>
              <a:rPr lang="en-US" dirty="0" smtClean="0"/>
              <a:t>CDC guidelines on food sanitation</a:t>
            </a:r>
          </a:p>
          <a:p>
            <a:pPr lvl="1" eaLnBrk="1" hangingPunct="1"/>
            <a:r>
              <a:rPr lang="en-US" dirty="0" smtClean="0"/>
              <a:t>Recommendations of the Advisory Committee on Immunization Practices</a:t>
            </a:r>
          </a:p>
          <a:p>
            <a:pPr eaLnBrk="1" hangingPunct="1"/>
            <a:r>
              <a:rPr lang="en-US" dirty="0" smtClean="0"/>
              <a:t>State and local agencies adopting building codes </a:t>
            </a:r>
          </a:p>
        </p:txBody>
      </p:sp>
    </p:spTree>
    <p:extLst>
      <p:ext uri="{BB962C8B-B14F-4D97-AF65-F5344CB8AC3E}">
        <p14:creationId xmlns:p14="http://schemas.microsoft.com/office/powerpoint/2010/main" val="33515915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81D0793B-0A85-4F28-8CC9-D212B4208AB3}" type="slidenum">
              <a:rPr lang="en-US"/>
              <a:pPr/>
              <a:t>11</a:t>
            </a:fld>
            <a:endParaRPr lang="en-US"/>
          </a:p>
        </p:txBody>
      </p:sp>
      <p:sp>
        <p:nvSpPr>
          <p:cNvPr id="11267" name="Rectangle 2"/>
          <p:cNvSpPr>
            <a:spLocks noGrp="1" noChangeArrowheads="1"/>
          </p:cNvSpPr>
          <p:nvPr>
            <p:ph type="title"/>
          </p:nvPr>
        </p:nvSpPr>
        <p:spPr/>
        <p:txBody>
          <a:bodyPr/>
          <a:lstStyle/>
          <a:p>
            <a:pPr eaLnBrk="1" hangingPunct="1"/>
            <a:r>
              <a:rPr lang="en-US" dirty="0" smtClean="0"/>
              <a:t>Agency Efficiency</a:t>
            </a:r>
          </a:p>
        </p:txBody>
      </p:sp>
      <p:sp>
        <p:nvSpPr>
          <p:cNvPr id="11268" name="Rectangle 3"/>
          <p:cNvSpPr>
            <a:spLocks noGrp="1" noChangeArrowheads="1"/>
          </p:cNvSpPr>
          <p:nvPr>
            <p:ph type="body" idx="1"/>
          </p:nvPr>
        </p:nvSpPr>
        <p:spPr/>
        <p:txBody>
          <a:bodyPr/>
          <a:lstStyle/>
          <a:p>
            <a:pPr eaLnBrk="1" hangingPunct="1">
              <a:lnSpc>
                <a:spcPct val="90000"/>
              </a:lnSpc>
            </a:pPr>
            <a:r>
              <a:rPr lang="en-US" dirty="0" smtClean="0"/>
              <a:t>While a rulemaking can be expensive and time consuming, it can settle issues which might otherwise have to be litigated in every enforcement case</a:t>
            </a:r>
          </a:p>
          <a:p>
            <a:pPr eaLnBrk="1" hangingPunct="1">
              <a:lnSpc>
                <a:spcPct val="90000"/>
              </a:lnSpc>
            </a:pPr>
            <a:r>
              <a:rPr lang="en-US" dirty="0" smtClean="0"/>
              <a:t>Rulemaking can also eliminate many hearings by resolving factual questions</a:t>
            </a:r>
          </a:p>
          <a:p>
            <a:pPr lvl="1" eaLnBrk="1" hangingPunct="1">
              <a:lnSpc>
                <a:spcPct val="90000"/>
              </a:lnSpc>
            </a:pPr>
            <a:r>
              <a:rPr lang="en-US" dirty="0" smtClean="0"/>
              <a:t>In disability cases, rules can be used to establish what constitutes a disability, rather than making it a case by case determination.</a:t>
            </a:r>
          </a:p>
        </p:txBody>
      </p:sp>
    </p:spTree>
    <p:extLst>
      <p:ext uri="{BB962C8B-B14F-4D97-AF65-F5344CB8AC3E}">
        <p14:creationId xmlns:p14="http://schemas.microsoft.com/office/powerpoint/2010/main" val="72804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E9C6531-600C-4274-9671-37B2394FAE92}" type="slidenum">
              <a:rPr lang="en-US"/>
              <a:pPr/>
              <a:t>12</a:t>
            </a:fld>
            <a:endParaRPr lang="en-US"/>
          </a:p>
        </p:txBody>
      </p:sp>
      <p:sp>
        <p:nvSpPr>
          <p:cNvPr id="12291" name="Rectangle 2"/>
          <p:cNvSpPr>
            <a:spLocks noGrp="1" noChangeArrowheads="1"/>
          </p:cNvSpPr>
          <p:nvPr>
            <p:ph type="title"/>
          </p:nvPr>
        </p:nvSpPr>
        <p:spPr/>
        <p:txBody>
          <a:bodyPr/>
          <a:lstStyle/>
          <a:p>
            <a:pPr eaLnBrk="1" hangingPunct="1"/>
            <a:r>
              <a:rPr lang="en-US" dirty="0" smtClean="0"/>
              <a:t>Agency Oversight</a:t>
            </a:r>
          </a:p>
        </p:txBody>
      </p:sp>
      <p:sp>
        <p:nvSpPr>
          <p:cNvPr id="12292" name="Rectangle 3"/>
          <p:cNvSpPr>
            <a:spLocks noGrp="1" noChangeArrowheads="1"/>
          </p:cNvSpPr>
          <p:nvPr>
            <p:ph type="body" idx="1"/>
          </p:nvPr>
        </p:nvSpPr>
        <p:spPr/>
        <p:txBody>
          <a:bodyPr>
            <a:normAutofit fontScale="92500" lnSpcReduction="10000"/>
          </a:bodyPr>
          <a:lstStyle/>
          <a:p>
            <a:pPr eaLnBrk="1" hangingPunct="1"/>
            <a:r>
              <a:rPr lang="en-US" sz="3600" dirty="0" smtClean="0"/>
              <a:t>You can control the outcome of rulemaking much easier than that of adjudications</a:t>
            </a:r>
          </a:p>
          <a:p>
            <a:pPr lvl="1" eaLnBrk="1" hangingPunct="1"/>
            <a:r>
              <a:rPr lang="en-US" sz="3600" dirty="0" smtClean="0"/>
              <a:t>Not dependent on ALJs (administrative law judges)</a:t>
            </a:r>
          </a:p>
          <a:p>
            <a:pPr lvl="1" eaLnBrk="1" hangingPunct="1"/>
            <a:r>
              <a:rPr lang="en-US" sz="3600" dirty="0" smtClean="0"/>
              <a:t>This especially important in LA</a:t>
            </a:r>
          </a:p>
          <a:p>
            <a:pPr eaLnBrk="1" hangingPunct="1"/>
            <a:r>
              <a:rPr lang="en-US" sz="3600" dirty="0" smtClean="0"/>
              <a:t>More input from across the agency</a:t>
            </a:r>
          </a:p>
          <a:p>
            <a:pPr lvl="1" eaLnBrk="1" hangingPunct="1"/>
            <a:r>
              <a:rPr lang="en-US" sz="3600" dirty="0" smtClean="0"/>
              <a:t>Input from the public as well</a:t>
            </a:r>
          </a:p>
          <a:p>
            <a:pPr eaLnBrk="1" hangingPunct="1"/>
            <a:r>
              <a:rPr lang="en-US" sz="3600" dirty="0" smtClean="0"/>
              <a:t>Directly controlled by agency policy makers</a:t>
            </a:r>
          </a:p>
        </p:txBody>
      </p:sp>
    </p:spTree>
    <p:extLst>
      <p:ext uri="{BB962C8B-B14F-4D97-AF65-F5344CB8AC3E}">
        <p14:creationId xmlns:p14="http://schemas.microsoft.com/office/powerpoint/2010/main" val="2498574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DC38A78-9ED8-4545-A3C1-1CD4258D8C2D}" type="slidenum">
              <a:rPr lang="en-US"/>
              <a:pPr/>
              <a:t>13</a:t>
            </a:fld>
            <a:endParaRPr lang="en-US"/>
          </a:p>
        </p:txBody>
      </p:sp>
      <p:sp>
        <p:nvSpPr>
          <p:cNvPr id="6147" name="Rectangle 2"/>
          <p:cNvSpPr>
            <a:spLocks noGrp="1" noChangeArrowheads="1"/>
          </p:cNvSpPr>
          <p:nvPr>
            <p:ph type="title"/>
          </p:nvPr>
        </p:nvSpPr>
        <p:spPr>
          <a:xfrm>
            <a:off x="1150938" y="673100"/>
            <a:ext cx="7793037" cy="641350"/>
          </a:xfrm>
        </p:spPr>
        <p:txBody>
          <a:bodyPr>
            <a:spAutoFit/>
          </a:bodyPr>
          <a:lstStyle/>
          <a:p>
            <a:pPr eaLnBrk="1" hangingPunct="1"/>
            <a:r>
              <a:rPr lang="en-US" dirty="0" smtClean="0"/>
              <a:t>The Power to Make Rules</a:t>
            </a:r>
          </a:p>
        </p:txBody>
      </p:sp>
      <p:sp>
        <p:nvSpPr>
          <p:cNvPr id="6148" name="Rectangle 3"/>
          <p:cNvSpPr>
            <a:spLocks noGrp="1" noChangeArrowheads="1"/>
          </p:cNvSpPr>
          <p:nvPr>
            <p:ph type="body" idx="1"/>
          </p:nvPr>
        </p:nvSpPr>
        <p:spPr/>
        <p:txBody>
          <a:bodyPr/>
          <a:lstStyle/>
          <a:p>
            <a:pPr eaLnBrk="1" hangingPunct="1">
              <a:lnSpc>
                <a:spcPct val="90000"/>
              </a:lnSpc>
            </a:pPr>
            <a:r>
              <a:rPr lang="en-US" dirty="0" smtClean="0"/>
              <a:t>The power to make rules must be delegated by the legislature.</a:t>
            </a:r>
          </a:p>
          <a:p>
            <a:pPr lvl="1" eaLnBrk="1" hangingPunct="1">
              <a:lnSpc>
                <a:spcPct val="90000"/>
              </a:lnSpc>
            </a:pPr>
            <a:r>
              <a:rPr lang="en-US" dirty="0" smtClean="0"/>
              <a:t>If the enabling legislation (the legislation creating an agency) is silent, the agency cannot make rules</a:t>
            </a:r>
          </a:p>
          <a:p>
            <a:pPr eaLnBrk="1" hangingPunct="1">
              <a:lnSpc>
                <a:spcPct val="90000"/>
              </a:lnSpc>
            </a:pPr>
            <a:r>
              <a:rPr lang="en-US" dirty="0" smtClean="0"/>
              <a:t>The delegation may be broad, allowing the agency great discretion, or very narrow.</a:t>
            </a:r>
          </a:p>
          <a:p>
            <a:pPr lvl="1" eaLnBrk="1" hangingPunct="1">
              <a:lnSpc>
                <a:spcPct val="90000"/>
              </a:lnSpc>
            </a:pPr>
            <a:r>
              <a:rPr lang="en-US" dirty="0" smtClean="0"/>
              <a:t>We will look at the standards for reviewing this delegation later in the course</a:t>
            </a:r>
          </a:p>
        </p:txBody>
      </p:sp>
    </p:spTree>
    <p:extLst>
      <p:ext uri="{BB962C8B-B14F-4D97-AF65-F5344CB8AC3E}">
        <p14:creationId xmlns:p14="http://schemas.microsoft.com/office/powerpoint/2010/main" val="33541331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A147FFB3-E37B-4ED7-96EF-A173D1BDBBB0}" type="slidenum">
              <a:rPr lang="en-US"/>
              <a:pPr/>
              <a:t>14</a:t>
            </a:fld>
            <a:endParaRPr lang="en-US"/>
          </a:p>
        </p:txBody>
      </p:sp>
      <p:sp>
        <p:nvSpPr>
          <p:cNvPr id="7171" name="Rectangle 2"/>
          <p:cNvSpPr>
            <a:spLocks noGrp="1" noChangeArrowheads="1"/>
          </p:cNvSpPr>
          <p:nvPr>
            <p:ph type="title"/>
          </p:nvPr>
        </p:nvSpPr>
        <p:spPr/>
        <p:txBody>
          <a:bodyPr/>
          <a:lstStyle/>
          <a:p>
            <a:pPr eaLnBrk="1" hangingPunct="1"/>
            <a:r>
              <a:rPr lang="en-US" dirty="0" smtClean="0"/>
              <a:t>Must the Agency Make Rules?</a:t>
            </a:r>
          </a:p>
        </p:txBody>
      </p:sp>
      <p:sp>
        <p:nvSpPr>
          <p:cNvPr id="7172" name="Rectangle 3"/>
          <p:cNvSpPr>
            <a:spLocks noGrp="1" noChangeArrowheads="1"/>
          </p:cNvSpPr>
          <p:nvPr>
            <p:ph type="body" idx="1"/>
          </p:nvPr>
        </p:nvSpPr>
        <p:spPr/>
        <p:txBody>
          <a:bodyPr/>
          <a:lstStyle/>
          <a:p>
            <a:pPr eaLnBrk="1" hangingPunct="1">
              <a:lnSpc>
                <a:spcPct val="90000"/>
              </a:lnSpc>
            </a:pPr>
            <a:r>
              <a:rPr lang="en-US" sz="2800" dirty="0" smtClean="0"/>
              <a:t>If the agency has the power to make rules, it has the discretion on what rules to make and when to make them.</a:t>
            </a:r>
          </a:p>
          <a:p>
            <a:pPr eaLnBrk="1" hangingPunct="1">
              <a:lnSpc>
                <a:spcPct val="90000"/>
              </a:lnSpc>
            </a:pPr>
            <a:r>
              <a:rPr lang="en-US" sz="2800" dirty="0" smtClean="0"/>
              <a:t>The legislature can put provisions in the agency legislation requiring that certain rules be made, and the timeframe for making them.</a:t>
            </a:r>
          </a:p>
          <a:p>
            <a:pPr lvl="1" eaLnBrk="1" hangingPunct="1">
              <a:lnSpc>
                <a:spcPct val="90000"/>
              </a:lnSpc>
            </a:pPr>
            <a:r>
              <a:rPr lang="en-US" sz="2800" dirty="0" smtClean="0"/>
              <a:t>The Clean Air Act required rulemaking to flesh out detailed technical standards</a:t>
            </a:r>
          </a:p>
          <a:p>
            <a:pPr eaLnBrk="1" hangingPunct="1">
              <a:lnSpc>
                <a:spcPct val="90000"/>
              </a:lnSpc>
            </a:pPr>
            <a:r>
              <a:rPr lang="en-US" sz="2800" dirty="0" smtClean="0"/>
              <a:t>Unless there is a legislative directive, it is difficult to get the courts to force an agency to make rules</a:t>
            </a:r>
          </a:p>
          <a:p>
            <a:pPr lvl="1" eaLnBrk="1" hangingPunct="1">
              <a:lnSpc>
                <a:spcPct val="90000"/>
              </a:lnSpc>
            </a:pPr>
            <a:r>
              <a:rPr lang="en-US" sz="2800" dirty="0" smtClean="0"/>
              <a:t>Not impossible, as we will see latter.</a:t>
            </a:r>
          </a:p>
        </p:txBody>
      </p:sp>
    </p:spTree>
    <p:extLst>
      <p:ext uri="{BB962C8B-B14F-4D97-AF65-F5344CB8AC3E}">
        <p14:creationId xmlns:p14="http://schemas.microsoft.com/office/powerpoint/2010/main" val="2686142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EDB15122-8A07-4958-BF8C-B672B02E95F3}" type="slidenum">
              <a:rPr lang="en-US"/>
              <a:pPr/>
              <a:t>15</a:t>
            </a:fld>
            <a:endParaRPr lang="en-US"/>
          </a:p>
        </p:txBody>
      </p:sp>
      <p:sp>
        <p:nvSpPr>
          <p:cNvPr id="13315" name="Rectangle 2"/>
          <p:cNvSpPr>
            <a:spLocks noGrp="1" noChangeArrowheads="1"/>
          </p:cNvSpPr>
          <p:nvPr>
            <p:ph type="title"/>
          </p:nvPr>
        </p:nvSpPr>
        <p:spPr/>
        <p:txBody>
          <a:bodyPr/>
          <a:lstStyle/>
          <a:p>
            <a:pPr eaLnBrk="1" hangingPunct="1"/>
            <a:r>
              <a:rPr lang="en-US" dirty="0" smtClean="0"/>
              <a:t>The Politics of Rulemaking</a:t>
            </a:r>
          </a:p>
        </p:txBody>
      </p:sp>
      <p:sp>
        <p:nvSpPr>
          <p:cNvPr id="13316" name="Rectangle 3"/>
          <p:cNvSpPr>
            <a:spLocks noGrp="1" noChangeArrowheads="1"/>
          </p:cNvSpPr>
          <p:nvPr>
            <p:ph type="body" idx="1"/>
          </p:nvPr>
        </p:nvSpPr>
        <p:spPr/>
        <p:txBody>
          <a:bodyPr/>
          <a:lstStyle/>
          <a:p>
            <a:pPr eaLnBrk="1" hangingPunct="1">
              <a:lnSpc>
                <a:spcPct val="90000"/>
              </a:lnSpc>
            </a:pPr>
            <a:r>
              <a:rPr lang="en-US" sz="2800" dirty="0" smtClean="0"/>
              <a:t>Congress often dodges the hardest issues and leaves them to agency rulemaking</a:t>
            </a:r>
          </a:p>
          <a:p>
            <a:pPr eaLnBrk="1" hangingPunct="1">
              <a:lnSpc>
                <a:spcPct val="90000"/>
              </a:lnSpc>
            </a:pPr>
            <a:r>
              <a:rPr lang="en-US" sz="2800" dirty="0" smtClean="0"/>
              <a:t>Most of these involve cost-benefit analysis</a:t>
            </a:r>
          </a:p>
          <a:p>
            <a:pPr lvl="1" eaLnBrk="1" hangingPunct="1">
              <a:lnSpc>
                <a:spcPct val="90000"/>
              </a:lnSpc>
            </a:pPr>
            <a:r>
              <a:rPr lang="en-US" sz="2800" dirty="0" smtClean="0"/>
              <a:t>How do you trade off automobile safety with price and fuel efficiency?</a:t>
            </a:r>
          </a:p>
          <a:p>
            <a:pPr lvl="1" eaLnBrk="1" hangingPunct="1">
              <a:lnSpc>
                <a:spcPct val="90000"/>
              </a:lnSpc>
            </a:pPr>
            <a:r>
              <a:rPr lang="en-US" sz="2800" dirty="0" smtClean="0"/>
              <a:t>Are you more worried about delaying the entry of new drugs or the about allowing the sale of a drug with dangerous side-effects?</a:t>
            </a:r>
          </a:p>
          <a:p>
            <a:pPr lvl="1" eaLnBrk="1" hangingPunct="1">
              <a:lnSpc>
                <a:spcPct val="90000"/>
              </a:lnSpc>
            </a:pPr>
            <a:r>
              <a:rPr lang="en-US" sz="2800" dirty="0" smtClean="0"/>
              <a:t>Do you want cheap power at the cost of lots of asthma and the Grand Canyon full of smoke?</a:t>
            </a:r>
          </a:p>
        </p:txBody>
      </p:sp>
    </p:spTree>
    <p:extLst>
      <p:ext uri="{BB962C8B-B14F-4D97-AF65-F5344CB8AC3E}">
        <p14:creationId xmlns:p14="http://schemas.microsoft.com/office/powerpoint/2010/main" val="2522743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75C6592-846F-4B9C-90C7-247034473133}" type="slidenum">
              <a:rPr lang="en-US"/>
              <a:pPr/>
              <a:t>16</a:t>
            </a:fld>
            <a:endParaRPr lang="en-US"/>
          </a:p>
        </p:txBody>
      </p:sp>
      <p:sp>
        <p:nvSpPr>
          <p:cNvPr id="14339" name="Rectangle 2"/>
          <p:cNvSpPr>
            <a:spLocks noGrp="1" noChangeArrowheads="1"/>
          </p:cNvSpPr>
          <p:nvPr>
            <p:ph type="title"/>
          </p:nvPr>
        </p:nvSpPr>
        <p:spPr/>
        <p:txBody>
          <a:bodyPr/>
          <a:lstStyle/>
          <a:p>
            <a:pPr eaLnBrk="1" hangingPunct="1"/>
            <a:r>
              <a:rPr lang="en-US" dirty="0" smtClean="0"/>
              <a:t>Downside of Rulemaking</a:t>
            </a:r>
          </a:p>
        </p:txBody>
      </p:sp>
      <p:sp>
        <p:nvSpPr>
          <p:cNvPr id="281603" name="Rectangle 3"/>
          <p:cNvSpPr>
            <a:spLocks noGrp="1" noChangeArrowheads="1"/>
          </p:cNvSpPr>
          <p:nvPr>
            <p:ph type="body" idx="1"/>
          </p:nvPr>
        </p:nvSpPr>
        <p:spPr>
          <a:xfrm>
            <a:off x="304800" y="2133600"/>
            <a:ext cx="8226425" cy="4572000"/>
          </a:xfrm>
        </p:spPr>
        <p:txBody>
          <a:bodyPr>
            <a:normAutofit fontScale="92500" lnSpcReduction="10000"/>
          </a:bodyPr>
          <a:lstStyle/>
          <a:p>
            <a:pPr eaLnBrk="1" hangingPunct="1">
              <a:defRPr/>
            </a:pPr>
            <a:r>
              <a:rPr lang="en-US" dirty="0" smtClean="0"/>
              <a:t>Trials (adjudications) involving single parties can be more flexible in the individual cases</a:t>
            </a:r>
          </a:p>
          <a:p>
            <a:pPr eaLnBrk="1" hangingPunct="1">
              <a:defRPr/>
            </a:pPr>
            <a:r>
              <a:rPr lang="en-US" dirty="0" smtClean="0"/>
              <a:t>Adjudications are useful when you are not sure what the rule should be and need more info and a chance to experiment</a:t>
            </a:r>
          </a:p>
          <a:p>
            <a:pPr eaLnBrk="1" hangingPunct="1">
              <a:defRPr/>
            </a:pPr>
            <a:r>
              <a:rPr lang="en-US" dirty="0" smtClean="0"/>
              <a:t>Rules can be so abstract or overbroad that they are expensive or difficult to follow</a:t>
            </a:r>
          </a:p>
          <a:p>
            <a:pPr lvl="1" eaLnBrk="1" hangingPunct="1">
              <a:defRPr/>
            </a:pPr>
            <a:r>
              <a:rPr lang="en-US" dirty="0" smtClean="0"/>
              <a:t>Like statutes</a:t>
            </a:r>
          </a:p>
          <a:p>
            <a:pPr eaLnBrk="1" hangingPunct="1">
              <a:defRPr/>
            </a:pPr>
            <a:r>
              <a:rPr lang="en-US" dirty="0" smtClean="0"/>
              <a:t>Agencies can promulgate rules that Congress would never pass - Green House Gas Regulations.</a:t>
            </a:r>
          </a:p>
        </p:txBody>
      </p:sp>
    </p:spTree>
    <p:extLst>
      <p:ext uri="{BB962C8B-B14F-4D97-AF65-F5344CB8AC3E}">
        <p14:creationId xmlns:p14="http://schemas.microsoft.com/office/powerpoint/2010/main" val="2763594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D446CA1-A0CC-40FE-AEC1-C73BA3DD542C}" type="slidenum">
              <a:rPr lang="en-US"/>
              <a:pPr/>
              <a:t>17</a:t>
            </a:fld>
            <a:endParaRPr lang="en-US"/>
          </a:p>
        </p:txBody>
      </p:sp>
      <p:sp>
        <p:nvSpPr>
          <p:cNvPr id="15363" name="Rectangle 2"/>
          <p:cNvSpPr>
            <a:spLocks noGrp="1" noChangeArrowheads="1"/>
          </p:cNvSpPr>
          <p:nvPr>
            <p:ph type="title"/>
          </p:nvPr>
        </p:nvSpPr>
        <p:spPr/>
        <p:txBody>
          <a:bodyPr/>
          <a:lstStyle/>
          <a:p>
            <a:pPr eaLnBrk="1" hangingPunct="1"/>
            <a:r>
              <a:rPr lang="en-US" dirty="0" smtClean="0"/>
              <a:t>Rulemaking Ossification</a:t>
            </a:r>
          </a:p>
        </p:txBody>
      </p:sp>
      <p:sp>
        <p:nvSpPr>
          <p:cNvPr id="283651" name="Rectangle 3"/>
          <p:cNvSpPr>
            <a:spLocks noGrp="1" noChangeArrowheads="1"/>
          </p:cNvSpPr>
          <p:nvPr>
            <p:ph type="body" idx="1"/>
          </p:nvPr>
        </p:nvSpPr>
        <p:spPr>
          <a:xfrm>
            <a:off x="381000" y="2057400"/>
            <a:ext cx="8001000" cy="4648200"/>
          </a:xfrm>
        </p:spPr>
        <p:txBody>
          <a:bodyPr>
            <a:normAutofit fontScale="92500" lnSpcReduction="10000"/>
          </a:bodyPr>
          <a:lstStyle/>
          <a:p>
            <a:pPr eaLnBrk="1" hangingPunct="1">
              <a:lnSpc>
                <a:spcPct val="80000"/>
              </a:lnSpc>
              <a:defRPr/>
            </a:pPr>
            <a:r>
              <a:rPr lang="en-US" dirty="0" smtClean="0"/>
              <a:t>The courts and legislatures have increased the burden on rulemaking, especially in states</a:t>
            </a:r>
          </a:p>
          <a:p>
            <a:pPr lvl="1" eaLnBrk="1" hangingPunct="1">
              <a:lnSpc>
                <a:spcPct val="80000"/>
              </a:lnSpc>
              <a:defRPr/>
            </a:pPr>
            <a:r>
              <a:rPr lang="en-US" dirty="0" smtClean="0"/>
              <a:t>Rulemaking has gotten so complex and time consuming it has lost some of its value</a:t>
            </a:r>
          </a:p>
          <a:p>
            <a:pPr lvl="1" eaLnBrk="1" hangingPunct="1">
              <a:lnSpc>
                <a:spcPct val="80000"/>
              </a:lnSpc>
              <a:defRPr/>
            </a:pPr>
            <a:r>
              <a:rPr lang="en-US" dirty="0" smtClean="0"/>
              <a:t>Complicated by  regulatory conflict and incompetent agency practice</a:t>
            </a:r>
          </a:p>
          <a:p>
            <a:pPr eaLnBrk="1" hangingPunct="1">
              <a:lnSpc>
                <a:spcPct val="80000"/>
              </a:lnSpc>
              <a:defRPr/>
            </a:pPr>
            <a:r>
              <a:rPr lang="en-US" dirty="0" smtClean="0"/>
              <a:t>Rulemaking can go on for years</a:t>
            </a:r>
          </a:p>
          <a:p>
            <a:pPr lvl="1" eaLnBrk="1" hangingPunct="1">
              <a:lnSpc>
                <a:spcPct val="80000"/>
              </a:lnSpc>
              <a:defRPr/>
            </a:pPr>
            <a:r>
              <a:rPr lang="en-US" dirty="0" smtClean="0"/>
              <a:t>What is the legal value of a proposed rule that has not been finalized?</a:t>
            </a:r>
          </a:p>
          <a:p>
            <a:pPr lvl="1" eaLnBrk="1" hangingPunct="1">
              <a:lnSpc>
                <a:spcPct val="80000"/>
              </a:lnSpc>
              <a:defRPr/>
            </a:pPr>
            <a:r>
              <a:rPr lang="en-US" dirty="0" smtClean="0"/>
              <a:t>The Medicare anti-kickback regulations were delayed for years between the proposed rule and the final rule</a:t>
            </a:r>
          </a:p>
        </p:txBody>
      </p:sp>
    </p:spTree>
    <p:extLst>
      <p:ext uri="{BB962C8B-B14F-4D97-AF65-F5344CB8AC3E}">
        <p14:creationId xmlns:p14="http://schemas.microsoft.com/office/powerpoint/2010/main" val="771890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dirty="0" smtClean="0"/>
              <a:t>Notice-and-Comment Rulemaking </a:t>
            </a:r>
          </a:p>
        </p:txBody>
      </p:sp>
      <p:sp>
        <p:nvSpPr>
          <p:cNvPr id="33795" name="Rectangle 3"/>
          <p:cNvSpPr>
            <a:spLocks noGrp="1" noChangeArrowheads="1"/>
          </p:cNvSpPr>
          <p:nvPr>
            <p:ph idx="1"/>
          </p:nvPr>
        </p:nvSpPr>
        <p:spPr/>
        <p:txBody>
          <a:bodyPr/>
          <a:lstStyle/>
          <a:p>
            <a:pPr eaLnBrk="1" hangingPunct="1"/>
            <a:r>
              <a:rPr lang="en-US" dirty="0" smtClean="0"/>
              <a:t>APA Procedures</a:t>
            </a:r>
            <a:endParaRPr lang="en-US" dirty="0" smtClean="0">
              <a:hlinkClick r:id=""/>
            </a:endParaRPr>
          </a:p>
          <a:p>
            <a:pPr eaLnBrk="1" hangingPunct="1"/>
            <a:r>
              <a:rPr lang="en-US" dirty="0" smtClean="0">
                <a:hlinkClick r:id=""/>
              </a:rPr>
              <a:t>http</a:t>
            </a:r>
            <a:r>
              <a:rPr lang="en-US" dirty="0">
                <a:hlinkClick r:id="rId2"/>
              </a:rPr>
              <a:t>://</a:t>
            </a:r>
            <a:r>
              <a:rPr lang="en-US" dirty="0" smtClean="0">
                <a:hlinkClick r:id="rId2"/>
              </a:rPr>
              <a:t>biotech.law.lsu.edu/Courses/study_aids/adlaw/553.htm</a:t>
            </a:r>
            <a:endParaRPr lang="en-US" dirty="0" smtClean="0"/>
          </a:p>
          <a:p>
            <a:pPr eaLnBrk="1" hangingPunct="1"/>
            <a:r>
              <a:rPr lang="en-US" dirty="0" smtClean="0"/>
              <a:t>The Register</a:t>
            </a:r>
            <a:endParaRPr lang="en-US" dirty="0"/>
          </a:p>
          <a:p>
            <a:pPr lvl="1" eaLnBrk="1" hangingPunct="1">
              <a:lnSpc>
                <a:spcPct val="90000"/>
              </a:lnSpc>
            </a:pPr>
            <a:r>
              <a:rPr lang="en-US" dirty="0" smtClean="0">
                <a:hlinkClick r:id="rId3"/>
              </a:rPr>
              <a:t>The Federal Register</a:t>
            </a:r>
            <a:endParaRPr lang="en-US" dirty="0" smtClean="0"/>
          </a:p>
          <a:p>
            <a:pPr lvl="1" eaLnBrk="1" hangingPunct="1">
              <a:lnSpc>
                <a:spcPct val="90000"/>
              </a:lnSpc>
            </a:pPr>
            <a:r>
              <a:rPr lang="en-US" dirty="0" smtClean="0">
                <a:hlinkClick r:id="rId4"/>
              </a:rPr>
              <a:t>LA Register</a:t>
            </a:r>
            <a:endParaRPr lang="en-US" dirty="0" smtClean="0"/>
          </a:p>
          <a:p>
            <a:pPr eaLnBrk="1" hangingPunct="1"/>
            <a:r>
              <a:rPr lang="en-US" dirty="0" smtClean="0"/>
              <a:t>Electronic</a:t>
            </a:r>
            <a:r>
              <a:rPr lang="en-US" baseline="0" dirty="0" smtClean="0"/>
              <a:t> Notice</a:t>
            </a:r>
            <a:endParaRPr lang="en-US" dirty="0" smtClean="0"/>
          </a:p>
          <a:p>
            <a:r>
              <a:rPr lang="en-US" dirty="0" smtClean="0">
                <a:hlinkClick r:id="rId5"/>
              </a:rPr>
              <a:t>http://www.regulations.gov</a:t>
            </a:r>
            <a:endParaRPr lang="en-US" dirty="0"/>
          </a:p>
        </p:txBody>
      </p:sp>
    </p:spTree>
    <p:extLst>
      <p:ext uri="{BB962C8B-B14F-4D97-AF65-F5344CB8AC3E}">
        <p14:creationId xmlns:p14="http://schemas.microsoft.com/office/powerpoint/2010/main" val="2672478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7B0E7B3-0315-40FE-A109-E7388B4FCD19}" type="slidenum">
              <a:rPr lang="en-US"/>
              <a:pPr/>
              <a:t>19</a:t>
            </a:fld>
            <a:endParaRPr lang="en-US"/>
          </a:p>
        </p:txBody>
      </p:sp>
      <p:sp>
        <p:nvSpPr>
          <p:cNvPr id="17411" name="Rectangle 2"/>
          <p:cNvSpPr>
            <a:spLocks noGrp="1" noChangeArrowheads="1"/>
          </p:cNvSpPr>
          <p:nvPr>
            <p:ph type="title"/>
          </p:nvPr>
        </p:nvSpPr>
        <p:spPr/>
        <p:txBody>
          <a:bodyPr/>
          <a:lstStyle/>
          <a:p>
            <a:pPr eaLnBrk="1" hangingPunct="1"/>
            <a:r>
              <a:rPr lang="en-US" dirty="0" smtClean="0"/>
              <a:t>Why Have Public Participation?</a:t>
            </a:r>
          </a:p>
        </p:txBody>
      </p:sp>
      <p:sp>
        <p:nvSpPr>
          <p:cNvPr id="17412" name="Rectangle 3"/>
          <p:cNvSpPr>
            <a:spLocks noGrp="1" noChangeArrowheads="1"/>
          </p:cNvSpPr>
          <p:nvPr>
            <p:ph type="body" idx="1"/>
          </p:nvPr>
        </p:nvSpPr>
        <p:spPr/>
        <p:txBody>
          <a:bodyPr/>
          <a:lstStyle/>
          <a:p>
            <a:pPr eaLnBrk="1" hangingPunct="1">
              <a:lnSpc>
                <a:spcPct val="90000"/>
              </a:lnSpc>
            </a:pPr>
            <a:r>
              <a:rPr lang="en-US" sz="2400" dirty="0" smtClean="0"/>
              <a:t>Public participation has great political benefit in broadening the acceptability of the rules.</a:t>
            </a:r>
          </a:p>
          <a:p>
            <a:pPr eaLnBrk="1" hangingPunct="1">
              <a:lnSpc>
                <a:spcPct val="90000"/>
              </a:lnSpc>
            </a:pPr>
            <a:r>
              <a:rPr lang="en-US" sz="2400" dirty="0" smtClean="0"/>
              <a:t>Public comments can identify technical and legal problems with the rules</a:t>
            </a:r>
          </a:p>
          <a:p>
            <a:pPr eaLnBrk="1" hangingPunct="1">
              <a:lnSpc>
                <a:spcPct val="90000"/>
              </a:lnSpc>
            </a:pPr>
            <a:r>
              <a:rPr lang="en-US" sz="2400" dirty="0" smtClean="0"/>
              <a:t>Publication of proposed rules allows politicians to become involved to protect the interests of their constituents</a:t>
            </a:r>
          </a:p>
          <a:p>
            <a:pPr eaLnBrk="1" hangingPunct="1">
              <a:lnSpc>
                <a:spcPct val="90000"/>
              </a:lnSpc>
            </a:pPr>
            <a:r>
              <a:rPr lang="en-US" sz="2400" dirty="0" smtClean="0"/>
              <a:t>Public participation limits executive power and makes it more palatable to the courts to have agencies making laws</a:t>
            </a:r>
          </a:p>
          <a:p>
            <a:pPr eaLnBrk="1" hangingPunct="1">
              <a:lnSpc>
                <a:spcPct val="90000"/>
              </a:lnSpc>
            </a:pPr>
            <a:r>
              <a:rPr lang="en-US" sz="2400" dirty="0" smtClean="0"/>
              <a:t>While the agency may take comments at public hearings, it is usually done in writing.</a:t>
            </a:r>
          </a:p>
        </p:txBody>
      </p:sp>
    </p:spTree>
    <p:extLst>
      <p:ext uri="{BB962C8B-B14F-4D97-AF65-F5344CB8AC3E}">
        <p14:creationId xmlns:p14="http://schemas.microsoft.com/office/powerpoint/2010/main" val="3550708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9D131628-E3DF-4F7E-8A5B-C69795A65642}" type="slidenum">
              <a:rPr lang="en-US"/>
              <a:pPr/>
              <a:t>2</a:t>
            </a:fld>
            <a:endParaRPr lang="en-US"/>
          </a:p>
        </p:txBody>
      </p:sp>
      <p:sp>
        <p:nvSpPr>
          <p:cNvPr id="4099" name="Rectangle 2"/>
          <p:cNvSpPr>
            <a:spLocks noGrp="1" noChangeArrowheads="1"/>
          </p:cNvSpPr>
          <p:nvPr>
            <p:ph type="title"/>
          </p:nvPr>
        </p:nvSpPr>
        <p:spPr/>
        <p:txBody>
          <a:bodyPr/>
          <a:lstStyle/>
          <a:p>
            <a:pPr eaLnBrk="1" hangingPunct="1"/>
            <a:r>
              <a:rPr lang="en-US" smtClean="0"/>
              <a:t>Jargon Alert</a:t>
            </a:r>
          </a:p>
        </p:txBody>
      </p:sp>
      <p:sp>
        <p:nvSpPr>
          <p:cNvPr id="4100" name="Rectangle 3"/>
          <p:cNvSpPr>
            <a:spLocks noGrp="1" noChangeArrowheads="1"/>
          </p:cNvSpPr>
          <p:nvPr>
            <p:ph type="body" idx="1"/>
          </p:nvPr>
        </p:nvSpPr>
        <p:spPr/>
        <p:txBody>
          <a:bodyPr/>
          <a:lstStyle/>
          <a:p>
            <a:pPr eaLnBrk="1" hangingPunct="1"/>
            <a:r>
              <a:rPr lang="en-US" sz="2800" dirty="0" smtClean="0"/>
              <a:t>Rule, legislative rule, or regulation</a:t>
            </a:r>
          </a:p>
          <a:p>
            <a:pPr lvl="1" eaLnBrk="1" hangingPunct="1"/>
            <a:r>
              <a:rPr lang="en-US" sz="2800" dirty="0" smtClean="0"/>
              <a:t>They all mean the same thing</a:t>
            </a:r>
          </a:p>
          <a:p>
            <a:pPr lvl="1" eaLnBrk="1" hangingPunct="1"/>
            <a:r>
              <a:rPr lang="en-US" sz="2800" dirty="0" smtClean="0"/>
              <a:t>Has the same effect as a statute passed by the legislature</a:t>
            </a:r>
          </a:p>
          <a:p>
            <a:pPr eaLnBrk="1" hangingPunct="1"/>
            <a:r>
              <a:rPr lang="en-US" sz="2800" dirty="0" smtClean="0"/>
              <a:t>Non-Legislative rule </a:t>
            </a:r>
          </a:p>
          <a:p>
            <a:pPr lvl="1" eaLnBrk="1" hangingPunct="1"/>
            <a:r>
              <a:rPr lang="en-US" sz="2800" dirty="0" smtClean="0"/>
              <a:t>Has no legal effect, but shows what the agency thinks the law is</a:t>
            </a:r>
          </a:p>
          <a:p>
            <a:pPr lvl="1" eaLnBrk="1" hangingPunct="1"/>
            <a:r>
              <a:rPr lang="en-US" sz="2800" dirty="0" smtClean="0"/>
              <a:t>Many names - interpretive rule, guidelines, guidance document, anything but rule or regulation</a:t>
            </a:r>
          </a:p>
        </p:txBody>
      </p:sp>
    </p:spTree>
    <p:extLst>
      <p:ext uri="{BB962C8B-B14F-4D97-AF65-F5344CB8AC3E}">
        <p14:creationId xmlns:p14="http://schemas.microsoft.com/office/powerpoint/2010/main" val="36279790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FA86F8CF-5413-4BEC-99C1-5C615F221AA8}" type="slidenum">
              <a:rPr lang="en-US"/>
              <a:pPr/>
              <a:t>20</a:t>
            </a:fld>
            <a:endParaRPr lang="en-US"/>
          </a:p>
        </p:txBody>
      </p:sp>
      <p:sp>
        <p:nvSpPr>
          <p:cNvPr id="18435" name="Rectangle 2"/>
          <p:cNvSpPr>
            <a:spLocks noGrp="1" noChangeArrowheads="1"/>
          </p:cNvSpPr>
          <p:nvPr>
            <p:ph type="title"/>
          </p:nvPr>
        </p:nvSpPr>
        <p:spPr/>
        <p:txBody>
          <a:bodyPr/>
          <a:lstStyle/>
          <a:p>
            <a:pPr eaLnBrk="1" hangingPunct="1"/>
            <a:r>
              <a:rPr lang="en-US" dirty="0" smtClean="0"/>
              <a:t>Attacking Rulemaking</a:t>
            </a:r>
          </a:p>
        </p:txBody>
      </p:sp>
      <p:sp>
        <p:nvSpPr>
          <p:cNvPr id="18436" name="Rectangle 3"/>
          <p:cNvSpPr>
            <a:spLocks noGrp="1" noChangeArrowheads="1"/>
          </p:cNvSpPr>
          <p:nvPr>
            <p:ph type="body" idx="1"/>
          </p:nvPr>
        </p:nvSpPr>
        <p:spPr/>
        <p:txBody>
          <a:bodyPr/>
          <a:lstStyle/>
          <a:p>
            <a:pPr eaLnBrk="1" hangingPunct="1"/>
            <a:r>
              <a:rPr lang="en-US" dirty="0" smtClean="0"/>
              <a:t>Once a rule has been properly promulgated through notice and comment, it can only be attacked by attacking the published basis for the rule, and that must be done relatively soon after promulgation.</a:t>
            </a:r>
          </a:p>
          <a:p>
            <a:pPr eaLnBrk="1" hangingPunct="1"/>
            <a:r>
              <a:rPr lang="en-US" dirty="0" smtClean="0"/>
              <a:t>We will see in the Regulators documentary how the opponents of the rule work to get their changes made before the rule is finished.</a:t>
            </a:r>
          </a:p>
        </p:txBody>
      </p:sp>
    </p:spTree>
    <p:extLst>
      <p:ext uri="{BB962C8B-B14F-4D97-AF65-F5344CB8AC3E}">
        <p14:creationId xmlns:p14="http://schemas.microsoft.com/office/powerpoint/2010/main" val="3663009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1912ECC2-F7DB-4FB9-B2F1-6B3B35D0F4AA}" type="slidenum">
              <a:rPr lang="en-US"/>
              <a:pPr/>
              <a:t>3</a:t>
            </a:fld>
            <a:endParaRPr lang="en-US"/>
          </a:p>
        </p:txBody>
      </p:sp>
      <p:sp>
        <p:nvSpPr>
          <p:cNvPr id="20483" name="Rectangle 2"/>
          <p:cNvSpPr>
            <a:spLocks noGrp="1" noChangeArrowheads="1"/>
          </p:cNvSpPr>
          <p:nvPr>
            <p:ph type="title"/>
          </p:nvPr>
        </p:nvSpPr>
        <p:spPr/>
        <p:txBody>
          <a:bodyPr/>
          <a:lstStyle/>
          <a:p>
            <a:pPr eaLnBrk="1" hangingPunct="1"/>
            <a:r>
              <a:rPr lang="en-US" dirty="0" smtClean="0"/>
              <a:t>What is a Rule - </a:t>
            </a:r>
            <a:r>
              <a:rPr lang="en-US" dirty="0">
                <a:hlinkClick r:id="rId2"/>
              </a:rPr>
              <a:t>APA </a:t>
            </a:r>
            <a:r>
              <a:rPr lang="en-US" dirty="0" smtClean="0">
                <a:hlinkClick r:id="rId2"/>
              </a:rPr>
              <a:t>551(4)</a:t>
            </a:r>
            <a:r>
              <a:rPr lang="en-US" dirty="0" smtClean="0"/>
              <a:t>?</a:t>
            </a:r>
          </a:p>
        </p:txBody>
      </p:sp>
      <p:sp>
        <p:nvSpPr>
          <p:cNvPr id="20484" name="Rectangle 3"/>
          <p:cNvSpPr>
            <a:spLocks noGrp="1" noChangeArrowheads="1"/>
          </p:cNvSpPr>
          <p:nvPr>
            <p:ph type="body" idx="1"/>
          </p:nvPr>
        </p:nvSpPr>
        <p:spPr>
          <a:xfrm>
            <a:off x="533400" y="2057400"/>
            <a:ext cx="8458200" cy="4648200"/>
          </a:xfrm>
        </p:spPr>
        <p:txBody>
          <a:bodyPr/>
          <a:lstStyle/>
          <a:p>
            <a:pPr eaLnBrk="1" hangingPunct="1">
              <a:lnSpc>
                <a:spcPct val="80000"/>
              </a:lnSpc>
            </a:pPr>
            <a:r>
              <a:rPr lang="en-US" sz="2800" dirty="0" smtClean="0"/>
              <a:t>(4) 'rule' means the whole or a part of </a:t>
            </a:r>
            <a:r>
              <a:rPr lang="en-US" sz="2800" i="1" u="heavy" dirty="0" smtClean="0"/>
              <a:t>an agency statement of general or particular applicability and future effect </a:t>
            </a:r>
            <a:r>
              <a:rPr lang="en-US" sz="2800" dirty="0" smtClean="0"/>
              <a:t>designed to implement, interpret, or prescribe law or policy or describing the organization, procedure, or practice requirements of an agency and includes the approval or prescription for the future of rates, wages, corporate or financial structures or reorganizations thereof, prices, facilities, appliances, services or allowances therefor or of valuations, costs, or accounting, or practices bearing on any of the foregoing</a:t>
            </a:r>
            <a:r>
              <a:rPr lang="en-US" sz="2400" dirty="0" smtClean="0"/>
              <a:t>;</a:t>
            </a:r>
          </a:p>
        </p:txBody>
      </p:sp>
    </p:spTree>
    <p:extLst>
      <p:ext uri="{BB962C8B-B14F-4D97-AF65-F5344CB8AC3E}">
        <p14:creationId xmlns:p14="http://schemas.microsoft.com/office/powerpoint/2010/main" val="3318242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C866BC8-14B8-469D-B984-C72F623A1FAC}" type="slidenum">
              <a:rPr lang="en-US"/>
              <a:pPr/>
              <a:t>4</a:t>
            </a:fld>
            <a:endParaRPr lang="en-US"/>
          </a:p>
        </p:txBody>
      </p:sp>
      <p:sp>
        <p:nvSpPr>
          <p:cNvPr id="21507" name="Rectangle 2"/>
          <p:cNvSpPr>
            <a:spLocks noGrp="1" noChangeArrowheads="1"/>
          </p:cNvSpPr>
          <p:nvPr>
            <p:ph type="title"/>
          </p:nvPr>
        </p:nvSpPr>
        <p:spPr/>
        <p:txBody>
          <a:bodyPr/>
          <a:lstStyle/>
          <a:p>
            <a:pPr eaLnBrk="1" hangingPunct="1"/>
            <a:r>
              <a:rPr lang="en-US" dirty="0" smtClean="0">
                <a:hlinkClick r:id="rId2"/>
              </a:rPr>
              <a:t>LA Definition</a:t>
            </a:r>
            <a:endParaRPr lang="en-US" dirty="0" smtClean="0"/>
          </a:p>
        </p:txBody>
      </p:sp>
      <p:sp>
        <p:nvSpPr>
          <p:cNvPr id="21508" name="Rectangle 3"/>
          <p:cNvSpPr>
            <a:spLocks noGrp="1" noChangeArrowheads="1"/>
          </p:cNvSpPr>
          <p:nvPr>
            <p:ph type="body" idx="1"/>
          </p:nvPr>
        </p:nvSpPr>
        <p:spPr>
          <a:xfrm>
            <a:off x="152400" y="2057400"/>
            <a:ext cx="8839200" cy="4648200"/>
          </a:xfrm>
        </p:spPr>
        <p:txBody>
          <a:bodyPr/>
          <a:lstStyle/>
          <a:p>
            <a:pPr eaLnBrk="1" hangingPunct="1">
              <a:lnSpc>
                <a:spcPct val="80000"/>
              </a:lnSpc>
            </a:pPr>
            <a:r>
              <a:rPr lang="en-US" sz="2300" dirty="0" smtClean="0"/>
              <a:t>6) "Rule" means each agency statement, guide, or requirement for conduct or action, exclusive of those regulating only the internal management of the agency and those purporting to adopt, increase, or decrease any fees imposed on the affairs, actions, or persons regulated by the agency, which has general applicability and the effect of implementing or interpreting substantive law or policy, or which prescribes the procedure or practice requirements of the agency. </a:t>
            </a:r>
          </a:p>
          <a:p>
            <a:pPr eaLnBrk="1" hangingPunct="1">
              <a:lnSpc>
                <a:spcPct val="80000"/>
              </a:lnSpc>
            </a:pPr>
            <a:r>
              <a:rPr lang="en-US" sz="2300" dirty="0" smtClean="0"/>
              <a:t>"Rule" includes, but is not limited to, any provision for fines, prices or penalties, the attainment or loss of preferential status, and the criteria or qualifications for licensure or certification by an agency. A rule may be of general applicability even though it may not apply to the entire state, provided its form is general and it is capable of being applied to every member of an identifiable class. The term includes the amendment or repeal of an existing rule but does not include declaratory rulings or orders or any fees.</a:t>
            </a:r>
          </a:p>
        </p:txBody>
      </p:sp>
    </p:spTree>
    <p:extLst>
      <p:ext uri="{BB962C8B-B14F-4D97-AF65-F5344CB8AC3E}">
        <p14:creationId xmlns:p14="http://schemas.microsoft.com/office/powerpoint/2010/main" val="1381174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B18D24E1-0749-48F9-9E66-05857803E88F}" type="slidenum">
              <a:rPr lang="en-US"/>
              <a:pPr/>
              <a:t>5</a:t>
            </a:fld>
            <a:endParaRPr lang="en-US"/>
          </a:p>
        </p:txBody>
      </p:sp>
      <p:sp>
        <p:nvSpPr>
          <p:cNvPr id="22531" name="Rectangle 2"/>
          <p:cNvSpPr>
            <a:spLocks noGrp="1" noChangeArrowheads="1"/>
          </p:cNvSpPr>
          <p:nvPr>
            <p:ph type="title"/>
          </p:nvPr>
        </p:nvSpPr>
        <p:spPr/>
        <p:txBody>
          <a:bodyPr/>
          <a:lstStyle/>
          <a:p>
            <a:pPr eaLnBrk="1" hangingPunct="1"/>
            <a:r>
              <a:rPr lang="en-US" dirty="0" smtClean="0"/>
              <a:t>Functional Definitions</a:t>
            </a:r>
          </a:p>
        </p:txBody>
      </p:sp>
      <p:sp>
        <p:nvSpPr>
          <p:cNvPr id="22532" name="Rectangle 3"/>
          <p:cNvSpPr>
            <a:spLocks noGrp="1" noChangeArrowheads="1"/>
          </p:cNvSpPr>
          <p:nvPr>
            <p:ph type="body" idx="1"/>
          </p:nvPr>
        </p:nvSpPr>
        <p:spPr/>
        <p:txBody>
          <a:bodyPr/>
          <a:lstStyle/>
          <a:p>
            <a:pPr eaLnBrk="1" hangingPunct="1"/>
            <a:r>
              <a:rPr lang="en-US" dirty="0" smtClean="0"/>
              <a:t>General applicability, as opposed to specific parties</a:t>
            </a:r>
          </a:p>
          <a:p>
            <a:pPr eaLnBrk="1" hangingPunct="1"/>
            <a:r>
              <a:rPr lang="en-US" dirty="0" smtClean="0"/>
              <a:t>Prospective</a:t>
            </a:r>
          </a:p>
          <a:p>
            <a:pPr eaLnBrk="1" hangingPunct="1"/>
            <a:r>
              <a:rPr lang="en-US" dirty="0" smtClean="0"/>
              <a:t>Binding on the agency as well as on the public</a:t>
            </a:r>
          </a:p>
        </p:txBody>
      </p:sp>
    </p:spTree>
    <p:extLst>
      <p:ext uri="{BB962C8B-B14F-4D97-AF65-F5344CB8AC3E}">
        <p14:creationId xmlns:p14="http://schemas.microsoft.com/office/powerpoint/2010/main" val="3802693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fld id="{CBC8E1E2-22D8-4749-AB78-1D3B8F08C342}" type="slidenum">
              <a:rPr lang="en-US"/>
              <a:pPr/>
              <a:t>6</a:t>
            </a:fld>
            <a:endParaRPr lang="en-US"/>
          </a:p>
        </p:txBody>
      </p:sp>
      <p:sp>
        <p:nvSpPr>
          <p:cNvPr id="8195" name="Rectangle 2"/>
          <p:cNvSpPr>
            <a:spLocks noGrp="1" noChangeArrowheads="1"/>
          </p:cNvSpPr>
          <p:nvPr>
            <p:ph type="title"/>
          </p:nvPr>
        </p:nvSpPr>
        <p:spPr/>
        <p:txBody>
          <a:bodyPr/>
          <a:lstStyle/>
          <a:p>
            <a:pPr eaLnBrk="1" hangingPunct="1"/>
            <a:r>
              <a:rPr lang="en-US" dirty="0" smtClean="0"/>
              <a:t>Why Make Rules?</a:t>
            </a:r>
          </a:p>
        </p:txBody>
      </p:sp>
      <p:sp>
        <p:nvSpPr>
          <p:cNvPr id="8196" name="Rectangle 3"/>
          <p:cNvSpPr>
            <a:spLocks noGrp="1" noChangeArrowheads="1"/>
          </p:cNvSpPr>
          <p:nvPr>
            <p:ph type="body" idx="1"/>
          </p:nvPr>
        </p:nvSpPr>
        <p:spPr/>
        <p:txBody>
          <a:bodyPr/>
          <a:lstStyle/>
          <a:p>
            <a:pPr eaLnBrk="1" hangingPunct="1"/>
            <a:endParaRPr lang="en-US" dirty="0" smtClean="0"/>
          </a:p>
        </p:txBody>
      </p:sp>
    </p:spTree>
    <p:extLst>
      <p:ext uri="{BB962C8B-B14F-4D97-AF65-F5344CB8AC3E}">
        <p14:creationId xmlns:p14="http://schemas.microsoft.com/office/powerpoint/2010/main" val="2184365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 Expertise</a:t>
            </a:r>
            <a:endParaRPr lang="en-US" dirty="0"/>
          </a:p>
        </p:txBody>
      </p:sp>
      <p:sp>
        <p:nvSpPr>
          <p:cNvPr id="3" name="Content Placeholder 2"/>
          <p:cNvSpPr>
            <a:spLocks noGrp="1"/>
          </p:cNvSpPr>
          <p:nvPr>
            <p:ph idx="1"/>
          </p:nvPr>
        </p:nvSpPr>
        <p:spPr/>
        <p:txBody>
          <a:bodyPr/>
          <a:lstStyle/>
          <a:p>
            <a:pPr eaLnBrk="1" hangingPunct="1"/>
            <a:r>
              <a:rPr lang="en-US" dirty="0" smtClean="0"/>
              <a:t>Many statutes have too little detail to be enforced without additional rules.</a:t>
            </a:r>
          </a:p>
          <a:p>
            <a:pPr eaLnBrk="1" hangingPunct="1"/>
            <a:r>
              <a:rPr lang="en-US" dirty="0" smtClean="0"/>
              <a:t>Legislatures do not have the background to make detailed technical laws.</a:t>
            </a:r>
          </a:p>
          <a:p>
            <a:pPr eaLnBrk="1" hangingPunct="1"/>
            <a:r>
              <a:rPr lang="en-US" dirty="0" smtClean="0"/>
              <a:t>The law may require determining new technical information, such as the safe levels for air pollution.</a:t>
            </a:r>
          </a:p>
        </p:txBody>
      </p:sp>
      <p:sp>
        <p:nvSpPr>
          <p:cNvPr id="4" name="Slide Number Placeholder 3"/>
          <p:cNvSpPr>
            <a:spLocks noGrp="1"/>
          </p:cNvSpPr>
          <p:nvPr>
            <p:ph type="sldNum" sz="quarter" idx="12"/>
          </p:nvPr>
        </p:nvSpPr>
        <p:spPr/>
        <p:txBody>
          <a:bodyPr/>
          <a:lstStyle/>
          <a:p>
            <a:pPr>
              <a:defRPr/>
            </a:pPr>
            <a:fld id="{4ED10AEB-F9C5-42A6-A589-3F7DD923D582}" type="slidenum">
              <a:rPr lang="en-US" smtClean="0"/>
              <a:pPr>
                <a:defRPr/>
              </a:pPr>
              <a:t>7</a:t>
            </a:fld>
            <a:endParaRPr lang="en-US"/>
          </a:p>
        </p:txBody>
      </p:sp>
    </p:spTree>
    <p:extLst>
      <p:ext uri="{BB962C8B-B14F-4D97-AF65-F5344CB8AC3E}">
        <p14:creationId xmlns:p14="http://schemas.microsoft.com/office/powerpoint/2010/main" val="130332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Flexibility</a:t>
            </a:r>
            <a:endParaRPr lang="en-US" dirty="0"/>
          </a:p>
        </p:txBody>
      </p:sp>
      <p:sp>
        <p:nvSpPr>
          <p:cNvPr id="3" name="Content Placeholder 2"/>
          <p:cNvSpPr>
            <a:spLocks noGrp="1"/>
          </p:cNvSpPr>
          <p:nvPr>
            <p:ph idx="1"/>
          </p:nvPr>
        </p:nvSpPr>
        <p:spPr/>
        <p:txBody>
          <a:bodyPr/>
          <a:lstStyle/>
          <a:p>
            <a:pPr eaLnBrk="1" hangingPunct="1"/>
            <a:r>
              <a:rPr lang="en-US" dirty="0" smtClean="0"/>
              <a:t>Rules can be used to tailor a statute to new circumstances without the delay of waiting for new legislation.</a:t>
            </a:r>
          </a:p>
          <a:p>
            <a:pPr lvl="1" eaLnBrk="1" hangingPunct="1"/>
            <a:r>
              <a:rPr lang="en-US" dirty="0" smtClean="0"/>
              <a:t>Measles outbreak</a:t>
            </a:r>
          </a:p>
          <a:p>
            <a:pPr lvl="1" eaLnBrk="1" hangingPunct="1"/>
            <a:r>
              <a:rPr lang="en-US" dirty="0" smtClean="0"/>
              <a:t>Tuning the Clean Air Act as new health information becomes available. </a:t>
            </a:r>
          </a:p>
          <a:p>
            <a:pPr eaLnBrk="1" hangingPunct="1"/>
            <a:r>
              <a:rPr lang="en-US" dirty="0" smtClean="0"/>
              <a:t>Rules provide a chance for the for the public to participate in the regulatory process.</a:t>
            </a:r>
          </a:p>
        </p:txBody>
      </p:sp>
      <p:sp>
        <p:nvSpPr>
          <p:cNvPr id="4" name="Slide Number Placeholder 3"/>
          <p:cNvSpPr>
            <a:spLocks noGrp="1"/>
          </p:cNvSpPr>
          <p:nvPr>
            <p:ph type="sldNum" sz="quarter" idx="12"/>
          </p:nvPr>
        </p:nvSpPr>
        <p:spPr/>
        <p:txBody>
          <a:bodyPr/>
          <a:lstStyle/>
          <a:p>
            <a:pPr>
              <a:defRPr/>
            </a:pPr>
            <a:fld id="{4ED10AEB-F9C5-42A6-A589-3F7DD923D582}" type="slidenum">
              <a:rPr lang="en-US" smtClean="0"/>
              <a:pPr>
                <a:defRPr/>
              </a:pPr>
              <a:t>8</a:t>
            </a:fld>
            <a:endParaRPr lang="en-US"/>
          </a:p>
        </p:txBody>
      </p:sp>
    </p:spTree>
    <p:extLst>
      <p:ext uri="{BB962C8B-B14F-4D97-AF65-F5344CB8AC3E}">
        <p14:creationId xmlns:p14="http://schemas.microsoft.com/office/powerpoint/2010/main" val="81351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Uniformity</a:t>
            </a:r>
            <a:endParaRPr lang="en-US" dirty="0"/>
          </a:p>
        </p:txBody>
      </p:sp>
      <p:sp>
        <p:nvSpPr>
          <p:cNvPr id="3" name="Content Placeholder 2"/>
          <p:cNvSpPr>
            <a:spLocks noGrp="1"/>
          </p:cNvSpPr>
          <p:nvPr>
            <p:ph idx="1"/>
          </p:nvPr>
        </p:nvSpPr>
        <p:spPr/>
        <p:txBody>
          <a:bodyPr>
            <a:normAutofit lnSpcReduction="10000"/>
          </a:bodyPr>
          <a:lstStyle/>
          <a:p>
            <a:pPr eaLnBrk="1" hangingPunct="1">
              <a:lnSpc>
                <a:spcPct val="90000"/>
              </a:lnSpc>
            </a:pPr>
            <a:r>
              <a:rPr lang="en-US" dirty="0" smtClean="0"/>
              <a:t>Rules set up a general framework that treats all parties uniformly</a:t>
            </a:r>
          </a:p>
          <a:p>
            <a:pPr eaLnBrk="1" hangingPunct="1">
              <a:lnSpc>
                <a:spcPct val="90000"/>
              </a:lnSpc>
            </a:pPr>
            <a:r>
              <a:rPr lang="en-US" dirty="0" smtClean="0"/>
              <a:t>Rules are the fairest way to make big regulatory changes</a:t>
            </a:r>
          </a:p>
          <a:p>
            <a:pPr eaLnBrk="1" hangingPunct="1">
              <a:lnSpc>
                <a:spcPct val="90000"/>
              </a:lnSpc>
            </a:pPr>
            <a:r>
              <a:rPr lang="en-US" dirty="0" smtClean="0"/>
              <a:t>If the agency does not have rules, it can change enforcement policy from case to case, and is also at the mercy of judges to accept or reject agency standards</a:t>
            </a:r>
          </a:p>
          <a:p>
            <a:pPr eaLnBrk="1" hangingPunct="1"/>
            <a:r>
              <a:rPr lang="en-US" dirty="0" smtClean="0"/>
              <a:t>Once promulgated, a rule in binding on every party, reducing the need for adjudications.</a:t>
            </a:r>
          </a:p>
        </p:txBody>
      </p:sp>
      <p:sp>
        <p:nvSpPr>
          <p:cNvPr id="4" name="Slide Number Placeholder 3"/>
          <p:cNvSpPr>
            <a:spLocks noGrp="1"/>
          </p:cNvSpPr>
          <p:nvPr>
            <p:ph type="sldNum" sz="quarter" idx="12"/>
          </p:nvPr>
        </p:nvSpPr>
        <p:spPr/>
        <p:txBody>
          <a:bodyPr/>
          <a:lstStyle/>
          <a:p>
            <a:pPr>
              <a:defRPr/>
            </a:pPr>
            <a:fld id="{4ED10AEB-F9C5-42A6-A589-3F7DD923D582}" type="slidenum">
              <a:rPr lang="en-US" smtClean="0"/>
              <a:pPr>
                <a:defRPr/>
              </a:pPr>
              <a:t>9</a:t>
            </a:fld>
            <a:endParaRPr lang="en-US"/>
          </a:p>
        </p:txBody>
      </p:sp>
    </p:spTree>
    <p:extLst>
      <p:ext uri="{BB962C8B-B14F-4D97-AF65-F5344CB8AC3E}">
        <p14:creationId xmlns:p14="http://schemas.microsoft.com/office/powerpoint/2010/main" val="3674247697"/>
      </p:ext>
    </p:extLst>
  </p:cSld>
  <p:clrMapOvr>
    <a:masterClrMapping/>
  </p:clrMapOvr>
</p:sld>
</file>

<file path=ppt/theme/theme1.xml><?xml version="1.0" encoding="utf-8"?>
<a:theme xmlns:a="http://schemas.openxmlformats.org/drawingml/2006/main" name="1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607</TotalTime>
  <Words>1272</Words>
  <Application>Microsoft Office PowerPoint</Application>
  <PresentationFormat>On-screen Show (4:3)</PresentationFormat>
  <Paragraphs>115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1_Blends</vt:lpstr>
      <vt:lpstr>Rulemaking Jump Start</vt:lpstr>
      <vt:lpstr>Jargon Alert</vt:lpstr>
      <vt:lpstr>What is a Rule - APA 551(4)?</vt:lpstr>
      <vt:lpstr>LA Definition</vt:lpstr>
      <vt:lpstr>Functional Definitions</vt:lpstr>
      <vt:lpstr>Why Make Rules?</vt:lpstr>
      <vt:lpstr>Agency Expertise</vt:lpstr>
      <vt:lpstr>Flexibility</vt:lpstr>
      <vt:lpstr>Uniformity</vt:lpstr>
      <vt:lpstr>Adoption of National Standards</vt:lpstr>
      <vt:lpstr>Agency Efficiency</vt:lpstr>
      <vt:lpstr>Agency Oversight</vt:lpstr>
      <vt:lpstr>The Power to Make Rules</vt:lpstr>
      <vt:lpstr>Must the Agency Make Rules?</vt:lpstr>
      <vt:lpstr>The Politics of Rulemaking</vt:lpstr>
      <vt:lpstr>Downside of Rulemaking</vt:lpstr>
      <vt:lpstr>Rulemaking Ossification</vt:lpstr>
      <vt:lpstr>Notice-and-Comment Rulemaking </vt:lpstr>
      <vt:lpstr>Why Have Public Participation?</vt:lpstr>
      <vt:lpstr>Attacking Rulemaking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 Richards</dc:creator>
  <cp:lastModifiedBy>Edward Richards</cp:lastModifiedBy>
  <cp:revision>234</cp:revision>
  <dcterms:created xsi:type="dcterms:W3CDTF">2003-02-18T14:06:11Z</dcterms:created>
  <dcterms:modified xsi:type="dcterms:W3CDTF">2015-02-17T23:22:28Z</dcterms:modified>
</cp:coreProperties>
</file>