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2"/>
  </p:notesMasterIdLst>
  <p:sldIdLst>
    <p:sldId id="256" r:id="rId2"/>
    <p:sldId id="257" r:id="rId3"/>
    <p:sldId id="275" r:id="rId4"/>
    <p:sldId id="276" r:id="rId5"/>
    <p:sldId id="277" r:id="rId6"/>
    <p:sldId id="278" r:id="rId7"/>
    <p:sldId id="283" r:id="rId8"/>
    <p:sldId id="284" r:id="rId9"/>
    <p:sldId id="285" r:id="rId10"/>
    <p:sldId id="280" r:id="rId11"/>
    <p:sldId id="281" r:id="rId12"/>
    <p:sldId id="282" r:id="rId13"/>
    <p:sldId id="259" r:id="rId14"/>
    <p:sldId id="260" r:id="rId15"/>
    <p:sldId id="266" r:id="rId16"/>
    <p:sldId id="267" r:id="rId17"/>
    <p:sldId id="268" r:id="rId18"/>
    <p:sldId id="272" r:id="rId19"/>
    <p:sldId id="273" r:id="rId20"/>
    <p:sldId id="27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77" autoAdjust="0"/>
  </p:normalViewPr>
  <p:slideViewPr>
    <p:cSldViewPr>
      <p:cViewPr varScale="1">
        <p:scale>
          <a:sx n="106" d="100"/>
          <a:sy n="106" d="100"/>
        </p:scale>
        <p:origin x="-960" y="-48"/>
      </p:cViewPr>
      <p:guideLst>
        <p:guide orient="horz" pos="2160"/>
        <p:guide pos="2880"/>
      </p:guideLst>
    </p:cSldViewPr>
  </p:slideViewPr>
  <p:outlineViewPr>
    <p:cViewPr>
      <p:scale>
        <a:sx n="33" d="100"/>
        <a:sy n="33" d="100"/>
      </p:scale>
      <p:origin x="24" y="846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Rulemaking </a:t>
            </a:r>
            <a:r>
              <a:rPr lang="en-US" smtClean="0"/>
              <a:t>Jump Start</a:t>
            </a:r>
            <a:endParaRPr lang="en-US" dirty="0" smtClean="0"/>
          </a:p>
        </p:txBody>
      </p:sp>
      <p:sp>
        <p:nvSpPr>
          <p:cNvPr id="3075" name="Rectangle 3"/>
          <p:cNvSpPr>
            <a:spLocks noGrp="1" noChangeArrowheads="1"/>
          </p:cNvSpPr>
          <p:nvPr>
            <p:ph type="subTitle" idx="1"/>
          </p:nvPr>
        </p:nvSpPr>
        <p:spPr/>
        <p:txBody>
          <a:bodyPr/>
          <a:lstStyle/>
          <a:p>
            <a:pPr eaLnBrk="1" hangingPunct="1"/>
            <a:r>
              <a:rPr lang="en-US" dirty="0" smtClean="0"/>
              <a:t>Quick Introduction to Notice and Comment Rulemaking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10</a:t>
            </a:fld>
            <a:endParaRPr lang="en-US"/>
          </a:p>
        </p:txBody>
      </p:sp>
      <p:sp>
        <p:nvSpPr>
          <p:cNvPr id="10243" name="Rectangle 2"/>
          <p:cNvSpPr>
            <a:spLocks noGrp="1" noChangeArrowheads="1"/>
          </p:cNvSpPr>
          <p:nvPr>
            <p:ph type="title"/>
          </p:nvPr>
        </p:nvSpPr>
        <p:spPr/>
        <p:txBody>
          <a:bodyPr/>
          <a:lstStyle/>
          <a:p>
            <a:pPr eaLnBrk="1" hangingPunct="1"/>
            <a:r>
              <a:rPr lang="en-US" dirty="0" smtClean="0"/>
              <a:t>Adoption of National Standards</a:t>
            </a:r>
          </a:p>
        </p:txBody>
      </p:sp>
      <p:sp>
        <p:nvSpPr>
          <p:cNvPr id="10244" name="Rectangle 3"/>
          <p:cNvSpPr>
            <a:spLocks noGrp="1" noChangeArrowheads="1"/>
          </p:cNvSpPr>
          <p:nvPr>
            <p:ph type="body" idx="1"/>
          </p:nvPr>
        </p:nvSpPr>
        <p:spPr/>
        <p:txBody>
          <a:bodyPr/>
          <a:lstStyle/>
          <a:p>
            <a:pPr eaLnBrk="1" hangingPunct="1"/>
            <a:r>
              <a:rPr lang="en-US" dirty="0" smtClean="0"/>
              <a:t>National standards can be adopted through agency rules, harmonizing practice across jurisdictions</a:t>
            </a:r>
          </a:p>
          <a:p>
            <a:pPr lvl="1" eaLnBrk="1" hangingPunct="1"/>
            <a:r>
              <a:rPr lang="en-US" dirty="0" smtClean="0"/>
              <a:t>National building codes</a:t>
            </a:r>
          </a:p>
          <a:p>
            <a:pPr lvl="1" eaLnBrk="1" hangingPunct="1"/>
            <a:r>
              <a:rPr lang="en-US" dirty="0" smtClean="0"/>
              <a:t>CDC guidelines on food sanitation</a:t>
            </a:r>
          </a:p>
          <a:p>
            <a:pPr lvl="1" eaLnBrk="1" hangingPunct="1"/>
            <a:r>
              <a:rPr lang="en-US" dirty="0" smtClean="0"/>
              <a:t>Recommendations of the Advisory Committee on Immunization Practices</a:t>
            </a:r>
          </a:p>
          <a:p>
            <a:pPr eaLnBrk="1" hangingPunct="1"/>
            <a:r>
              <a:rPr lang="en-US" dirty="0" smtClean="0"/>
              <a:t>State and local agencies adopting building codes </a:t>
            </a:r>
          </a:p>
        </p:txBody>
      </p:sp>
    </p:spTree>
    <p:extLst>
      <p:ext uri="{BB962C8B-B14F-4D97-AF65-F5344CB8AC3E}">
        <p14:creationId xmlns:p14="http://schemas.microsoft.com/office/powerpoint/2010/main" val="3351591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11</a:t>
            </a:fld>
            <a:endParaRPr lang="en-US"/>
          </a:p>
        </p:txBody>
      </p:sp>
      <p:sp>
        <p:nvSpPr>
          <p:cNvPr id="11267" name="Rectangle 2"/>
          <p:cNvSpPr>
            <a:spLocks noGrp="1" noChangeArrowheads="1"/>
          </p:cNvSpPr>
          <p:nvPr>
            <p:ph type="title"/>
          </p:nvPr>
        </p:nvSpPr>
        <p:spPr/>
        <p:txBody>
          <a:bodyPr/>
          <a:lstStyle/>
          <a:p>
            <a:pPr eaLnBrk="1" hangingPunct="1"/>
            <a:r>
              <a:rPr lang="en-US" dirty="0"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dirty="0" smtClean="0"/>
              <a:t>While a rulemaking can be expensive and time consuming, it can settle issues which might otherwise have to be litigated in every enforcement case</a:t>
            </a:r>
          </a:p>
          <a:p>
            <a:pPr eaLnBrk="1" hangingPunct="1">
              <a:lnSpc>
                <a:spcPct val="90000"/>
              </a:lnSpc>
            </a:pPr>
            <a:r>
              <a:rPr lang="en-US" dirty="0" smtClean="0"/>
              <a:t>Rulemaking can also eliminate many hearings by resolving factual questions</a:t>
            </a:r>
          </a:p>
          <a:p>
            <a:pPr lvl="1" eaLnBrk="1" hangingPunct="1">
              <a:lnSpc>
                <a:spcPct val="90000"/>
              </a:lnSpc>
            </a:pPr>
            <a:r>
              <a:rPr lang="en-US" dirty="0" smtClean="0"/>
              <a:t>In disability cases, rules can be used to establish what constitutes a disability, rather than making it a case by case determination.</a:t>
            </a:r>
          </a:p>
        </p:txBody>
      </p:sp>
    </p:spTree>
    <p:extLst>
      <p:ext uri="{BB962C8B-B14F-4D97-AF65-F5344CB8AC3E}">
        <p14:creationId xmlns:p14="http://schemas.microsoft.com/office/powerpoint/2010/main" val="72804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12</a:t>
            </a:fld>
            <a:endParaRPr lang="en-US"/>
          </a:p>
        </p:txBody>
      </p:sp>
      <p:sp>
        <p:nvSpPr>
          <p:cNvPr id="12291" name="Rectangle 2"/>
          <p:cNvSpPr>
            <a:spLocks noGrp="1" noChangeArrowheads="1"/>
          </p:cNvSpPr>
          <p:nvPr>
            <p:ph type="title"/>
          </p:nvPr>
        </p:nvSpPr>
        <p:spPr/>
        <p:txBody>
          <a:bodyPr/>
          <a:lstStyle/>
          <a:p>
            <a:pPr eaLnBrk="1" hangingPunct="1"/>
            <a:r>
              <a:rPr lang="en-US" dirty="0" smtClean="0"/>
              <a:t>Agency Oversight</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3600" dirty="0" smtClean="0"/>
              <a:t>You can control the outcome of rulemaking much easier than that of adjudications</a:t>
            </a:r>
          </a:p>
          <a:p>
            <a:pPr lvl="1" eaLnBrk="1" hangingPunct="1"/>
            <a:r>
              <a:rPr lang="en-US" sz="3600" dirty="0" smtClean="0"/>
              <a:t>Not dependent on ALJs (administrative law judges)</a:t>
            </a:r>
          </a:p>
          <a:p>
            <a:pPr lvl="1" eaLnBrk="1" hangingPunct="1"/>
            <a:r>
              <a:rPr lang="en-US" sz="3600" dirty="0" smtClean="0"/>
              <a:t>This especially important in LA</a:t>
            </a:r>
          </a:p>
          <a:p>
            <a:pPr eaLnBrk="1" hangingPunct="1"/>
            <a:r>
              <a:rPr lang="en-US" sz="3600" dirty="0" smtClean="0"/>
              <a:t>More input from across the agency</a:t>
            </a:r>
          </a:p>
          <a:p>
            <a:pPr lvl="1" eaLnBrk="1" hangingPunct="1"/>
            <a:r>
              <a:rPr lang="en-US" sz="3600" dirty="0" smtClean="0"/>
              <a:t>Input from the public as well</a:t>
            </a:r>
          </a:p>
          <a:p>
            <a:pPr eaLnBrk="1" hangingPunct="1"/>
            <a:r>
              <a:rPr lang="en-US" sz="3600" dirty="0" smtClean="0"/>
              <a:t>Directly controlled by agency policy makers</a:t>
            </a:r>
          </a:p>
        </p:txBody>
      </p:sp>
    </p:spTree>
    <p:extLst>
      <p:ext uri="{BB962C8B-B14F-4D97-AF65-F5344CB8AC3E}">
        <p14:creationId xmlns:p14="http://schemas.microsoft.com/office/powerpoint/2010/main" val="2498574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13</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dirty="0"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dirty="0" smtClean="0"/>
              <a:t>The power to make rules must be delegated by the legislature.</a:t>
            </a:r>
          </a:p>
          <a:p>
            <a:pPr lvl="1" eaLnBrk="1" hangingPunct="1">
              <a:lnSpc>
                <a:spcPct val="90000"/>
              </a:lnSpc>
            </a:pPr>
            <a:r>
              <a:rPr lang="en-US" dirty="0" smtClean="0"/>
              <a:t>If the enabling legislation (the legislation creating an agency) is silent, the agency cannot make rules</a:t>
            </a:r>
          </a:p>
          <a:p>
            <a:pPr eaLnBrk="1" hangingPunct="1">
              <a:lnSpc>
                <a:spcPct val="90000"/>
              </a:lnSpc>
            </a:pPr>
            <a:r>
              <a:rPr lang="en-US" dirty="0" smtClean="0"/>
              <a:t>The delegation may be broad, allowing the agency great discretion, or very narrow.</a:t>
            </a:r>
          </a:p>
          <a:p>
            <a:pPr lvl="1" eaLnBrk="1" hangingPunct="1">
              <a:lnSpc>
                <a:spcPct val="90000"/>
              </a:lnSpc>
            </a:pPr>
            <a:r>
              <a:rPr lang="en-US" dirty="0" smtClean="0"/>
              <a:t>We will look at the standards for reviewing this delegation later in the course</a:t>
            </a:r>
          </a:p>
        </p:txBody>
      </p:sp>
    </p:spTree>
    <p:extLst>
      <p:ext uri="{BB962C8B-B14F-4D97-AF65-F5344CB8AC3E}">
        <p14:creationId xmlns:p14="http://schemas.microsoft.com/office/powerpoint/2010/main" val="3354133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14</a:t>
            </a:fld>
            <a:endParaRPr lang="en-US"/>
          </a:p>
        </p:txBody>
      </p:sp>
      <p:sp>
        <p:nvSpPr>
          <p:cNvPr id="7171" name="Rectangle 2"/>
          <p:cNvSpPr>
            <a:spLocks noGrp="1" noChangeArrowheads="1"/>
          </p:cNvSpPr>
          <p:nvPr>
            <p:ph type="title"/>
          </p:nvPr>
        </p:nvSpPr>
        <p:spPr/>
        <p:txBody>
          <a:bodyPr/>
          <a:lstStyle/>
          <a:p>
            <a:pPr eaLnBrk="1" hangingPunct="1"/>
            <a:r>
              <a:rPr lang="en-US" dirty="0"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has 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extLst>
      <p:ext uri="{BB962C8B-B14F-4D97-AF65-F5344CB8AC3E}">
        <p14:creationId xmlns:p14="http://schemas.microsoft.com/office/powerpoint/2010/main" val="2686142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15</a:t>
            </a:fld>
            <a:endParaRPr lang="en-US"/>
          </a:p>
        </p:txBody>
      </p:sp>
      <p:sp>
        <p:nvSpPr>
          <p:cNvPr id="13315" name="Rectangle 2"/>
          <p:cNvSpPr>
            <a:spLocks noGrp="1" noChangeArrowheads="1"/>
          </p:cNvSpPr>
          <p:nvPr>
            <p:ph type="title"/>
          </p:nvPr>
        </p:nvSpPr>
        <p:spPr/>
        <p:txBody>
          <a:bodyPr/>
          <a:lstStyle/>
          <a:p>
            <a:pPr eaLnBrk="1" hangingPunct="1"/>
            <a:r>
              <a:rPr lang="en-US" dirty="0"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dirty="0" smtClean="0"/>
              <a:t>Congress often dodges the hardest issues and leaves them to agency rulemaking</a:t>
            </a:r>
          </a:p>
          <a:p>
            <a:pPr eaLnBrk="1" hangingPunct="1">
              <a:lnSpc>
                <a:spcPct val="90000"/>
              </a:lnSpc>
            </a:pPr>
            <a:r>
              <a:rPr lang="en-US" sz="2800" dirty="0" smtClean="0"/>
              <a:t>Most of these involve cost-benefit analysis</a:t>
            </a:r>
          </a:p>
          <a:p>
            <a:pPr lvl="1" eaLnBrk="1" hangingPunct="1">
              <a:lnSpc>
                <a:spcPct val="90000"/>
              </a:lnSpc>
            </a:pPr>
            <a:r>
              <a:rPr lang="en-US" sz="2800" dirty="0" smtClean="0"/>
              <a:t>How do you trade off automobile safety with price and fuel efficiency?</a:t>
            </a:r>
          </a:p>
          <a:p>
            <a:pPr lvl="1" eaLnBrk="1" hangingPunct="1">
              <a:lnSpc>
                <a:spcPct val="90000"/>
              </a:lnSpc>
            </a:pPr>
            <a:r>
              <a:rPr lang="en-US" sz="2800" dirty="0" smtClean="0"/>
              <a:t>Are you more worried about delaying the entry of new drugs or the about allowing the sale of a drug with dangerous side-effects?</a:t>
            </a:r>
          </a:p>
          <a:p>
            <a:pPr lvl="1" eaLnBrk="1" hangingPunct="1">
              <a:lnSpc>
                <a:spcPct val="90000"/>
              </a:lnSpc>
            </a:pPr>
            <a:r>
              <a:rPr lang="en-US" sz="2800" dirty="0" smtClean="0"/>
              <a:t>Do you want cheap power at the cost of lots of asthma and the Grand Canyon full of smoke?</a:t>
            </a:r>
          </a:p>
        </p:txBody>
      </p:sp>
    </p:spTree>
    <p:extLst>
      <p:ext uri="{BB962C8B-B14F-4D97-AF65-F5344CB8AC3E}">
        <p14:creationId xmlns:p14="http://schemas.microsoft.com/office/powerpoint/2010/main" val="2522743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16</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304800" y="2133600"/>
            <a:ext cx="8226425" cy="4572000"/>
          </a:xfrm>
        </p:spPr>
        <p:txBody>
          <a:bodyPr>
            <a:normAutofit fontScale="92500" lnSpcReduction="10000"/>
          </a:bodyPr>
          <a:lstStyle/>
          <a:p>
            <a:pPr eaLnBrk="1" hangingPunct="1">
              <a:defRPr/>
            </a:pPr>
            <a:r>
              <a:rPr lang="en-US" dirty="0" smtClean="0"/>
              <a:t>Trials (adjudications) involving single parties can 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promulgate rules that Congress would never pass - Green House Gas Regulations.</a:t>
            </a:r>
          </a:p>
        </p:txBody>
      </p:sp>
    </p:spTree>
    <p:extLst>
      <p:ext uri="{BB962C8B-B14F-4D97-AF65-F5344CB8AC3E}">
        <p14:creationId xmlns:p14="http://schemas.microsoft.com/office/powerpoint/2010/main" val="2763594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17</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extLst>
      <p:ext uri="{BB962C8B-B14F-4D97-AF65-F5344CB8AC3E}">
        <p14:creationId xmlns:p14="http://schemas.microsoft.com/office/powerpoint/2010/main" val="771890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Notice-and-Comment Rulemaking </a:t>
            </a:r>
          </a:p>
        </p:txBody>
      </p:sp>
      <p:sp>
        <p:nvSpPr>
          <p:cNvPr id="33795" name="Rectangle 3"/>
          <p:cNvSpPr>
            <a:spLocks noGrp="1" noChangeArrowheads="1"/>
          </p:cNvSpPr>
          <p:nvPr>
            <p:ph idx="1"/>
          </p:nvPr>
        </p:nvSpPr>
        <p:spPr/>
        <p:txBody>
          <a:bodyPr/>
          <a:lstStyle/>
          <a:p>
            <a:pPr eaLnBrk="1" hangingPunct="1"/>
            <a:r>
              <a:rPr lang="en-US" dirty="0" smtClean="0"/>
              <a:t>APA Procedures</a:t>
            </a:r>
            <a:endParaRPr lang="en-US" dirty="0" smtClean="0">
              <a:hlinkClick r:id=""/>
            </a:endParaRPr>
          </a:p>
          <a:p>
            <a:pPr eaLnBrk="1" hangingPunct="1"/>
            <a:r>
              <a:rPr lang="en-US" dirty="0" smtClean="0">
                <a:hlinkClick r:id=""/>
              </a:rPr>
              <a:t>http</a:t>
            </a:r>
            <a:r>
              <a:rPr lang="en-US" dirty="0">
                <a:hlinkClick r:id="rId2"/>
              </a:rPr>
              <a:t>://</a:t>
            </a:r>
            <a:r>
              <a:rPr lang="en-US" dirty="0" smtClean="0">
                <a:hlinkClick r:id="rId2"/>
              </a:rPr>
              <a:t>biotech.law.lsu.edu/Courses/study_aids/adlaw/553.htm</a:t>
            </a:r>
            <a:endParaRPr lang="en-US" dirty="0" smtClean="0"/>
          </a:p>
          <a:p>
            <a:pPr eaLnBrk="1" hangingPunct="1"/>
            <a:r>
              <a:rPr lang="en-US" dirty="0" smtClean="0"/>
              <a:t>The Register</a:t>
            </a:r>
            <a:endParaRPr lang="en-US" dirty="0"/>
          </a:p>
          <a:p>
            <a:pPr lvl="1" eaLnBrk="1" hangingPunct="1">
              <a:lnSpc>
                <a:spcPct val="90000"/>
              </a:lnSpc>
            </a:pPr>
            <a:r>
              <a:rPr lang="en-US" dirty="0" smtClean="0">
                <a:hlinkClick r:id="rId3"/>
              </a:rPr>
              <a:t>The Federal Register</a:t>
            </a:r>
            <a:endParaRPr lang="en-US" dirty="0" smtClean="0"/>
          </a:p>
          <a:p>
            <a:pPr lvl="1" eaLnBrk="1" hangingPunct="1">
              <a:lnSpc>
                <a:spcPct val="90000"/>
              </a:lnSpc>
            </a:pPr>
            <a:r>
              <a:rPr lang="en-US" dirty="0" smtClean="0">
                <a:hlinkClick r:id="rId4"/>
              </a:rPr>
              <a:t>LA Register</a:t>
            </a:r>
            <a:endParaRPr lang="en-US" dirty="0" smtClean="0"/>
          </a:p>
          <a:p>
            <a:pPr eaLnBrk="1" hangingPunct="1"/>
            <a:r>
              <a:rPr lang="en-US" dirty="0" smtClean="0"/>
              <a:t>Electronic</a:t>
            </a:r>
            <a:r>
              <a:rPr lang="en-US" baseline="0" dirty="0" smtClean="0"/>
              <a:t> Notice</a:t>
            </a:r>
            <a:endParaRPr lang="en-US" dirty="0" smtClean="0"/>
          </a:p>
          <a:p>
            <a:r>
              <a:rPr lang="en-US" dirty="0" smtClean="0">
                <a:hlinkClick r:id="rId5"/>
              </a:rPr>
              <a:t>http://www.regulations.gov</a:t>
            </a:r>
            <a:endParaRPr lang="en-US" dirty="0"/>
          </a:p>
        </p:txBody>
      </p:sp>
    </p:spTree>
    <p:extLst>
      <p:ext uri="{BB962C8B-B14F-4D97-AF65-F5344CB8AC3E}">
        <p14:creationId xmlns:p14="http://schemas.microsoft.com/office/powerpoint/2010/main" val="2672478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19</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public hearings, it is usually done in writing.</a:t>
            </a:r>
          </a:p>
        </p:txBody>
      </p:sp>
    </p:spTree>
    <p:extLst>
      <p:ext uri="{BB962C8B-B14F-4D97-AF65-F5344CB8AC3E}">
        <p14:creationId xmlns:p14="http://schemas.microsoft.com/office/powerpoint/2010/main" val="3550708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dirty="0" smtClean="0"/>
              <a:t>Rule, legislative rule, or regulation</a:t>
            </a:r>
          </a:p>
          <a:p>
            <a:pPr lvl="1" eaLnBrk="1" hangingPunct="1"/>
            <a:r>
              <a:rPr lang="en-US" sz="2800" dirty="0" smtClean="0"/>
              <a:t>They all mean the same thing</a:t>
            </a:r>
          </a:p>
          <a:p>
            <a:pPr lvl="1" eaLnBrk="1" hangingPunct="1"/>
            <a:r>
              <a:rPr lang="en-US" sz="2800" dirty="0" smtClean="0"/>
              <a:t>Has the same effect as a statute passed by the legislature</a:t>
            </a:r>
          </a:p>
          <a:p>
            <a:pPr eaLnBrk="1" hangingPunct="1"/>
            <a:r>
              <a:rPr lang="en-US" sz="2800" dirty="0" smtClean="0"/>
              <a:t>Non-Legislative rule </a:t>
            </a:r>
          </a:p>
          <a:p>
            <a:pPr lvl="1" eaLnBrk="1" hangingPunct="1"/>
            <a:r>
              <a:rPr lang="en-US" sz="2800" dirty="0" smtClean="0"/>
              <a:t>Has no legal effect, but shows what the agency thinks the law is</a:t>
            </a:r>
          </a:p>
          <a:p>
            <a:pPr lvl="1" eaLnBrk="1" hangingPunct="1"/>
            <a:r>
              <a:rPr lang="en-US" sz="2800" dirty="0" smtClean="0"/>
              <a:t>Many names - interpretive rule, guidelines, guidance document, anything but rule or regulation</a:t>
            </a:r>
          </a:p>
        </p:txBody>
      </p:sp>
    </p:spTree>
    <p:extLst>
      <p:ext uri="{BB962C8B-B14F-4D97-AF65-F5344CB8AC3E}">
        <p14:creationId xmlns:p14="http://schemas.microsoft.com/office/powerpoint/2010/main" val="3627979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20</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Regulators documentary how the opponents of the rule work to get their changes made before the rule is finished.</a:t>
            </a:r>
          </a:p>
        </p:txBody>
      </p:sp>
    </p:spTree>
    <p:extLst>
      <p:ext uri="{BB962C8B-B14F-4D97-AF65-F5344CB8AC3E}">
        <p14:creationId xmlns:p14="http://schemas.microsoft.com/office/powerpoint/2010/main" val="3663009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3</a:t>
            </a:fld>
            <a:endParaRPr lang="en-US"/>
          </a:p>
        </p:txBody>
      </p:sp>
      <p:sp>
        <p:nvSpPr>
          <p:cNvPr id="20483" name="Rectangle 2"/>
          <p:cNvSpPr>
            <a:spLocks noGrp="1" noChangeArrowheads="1"/>
          </p:cNvSpPr>
          <p:nvPr>
            <p:ph type="title"/>
          </p:nvPr>
        </p:nvSpPr>
        <p:spPr/>
        <p:txBody>
          <a:bodyPr/>
          <a:lstStyle/>
          <a:p>
            <a:pPr eaLnBrk="1" hangingPunct="1"/>
            <a:r>
              <a:rPr lang="en-US" dirty="0" smtClean="0"/>
              <a:t>What is a Rule - </a:t>
            </a:r>
            <a:r>
              <a:rPr lang="en-US" dirty="0">
                <a:hlinkClick r:id="rId2"/>
              </a:rPr>
              <a:t>APA </a:t>
            </a:r>
            <a:r>
              <a:rPr lang="en-US" dirty="0" smtClean="0">
                <a:hlinkClick r:id="rId2"/>
              </a:rPr>
              <a:t>551(4)</a:t>
            </a:r>
            <a:r>
              <a:rPr lang="en-US" dirty="0" smtClean="0"/>
              <a:t>?</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800" dirty="0" smtClean="0"/>
              <a:t>(4) 'rule' means the whole or a part of </a:t>
            </a:r>
            <a:r>
              <a:rPr lang="en-US" sz="2800" i="1" u="heavy" dirty="0" smtClean="0"/>
              <a:t>an agency statement of general or particular applicability and future effect </a:t>
            </a:r>
            <a:r>
              <a:rPr lang="en-US" sz="2800" dirty="0" smtClean="0"/>
              <a:t>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a:t>
            </a:r>
            <a:r>
              <a:rPr lang="en-US" sz="2400" dirty="0" smtClean="0"/>
              <a:t>;</a:t>
            </a:r>
          </a:p>
        </p:txBody>
      </p:sp>
    </p:spTree>
    <p:extLst>
      <p:ext uri="{BB962C8B-B14F-4D97-AF65-F5344CB8AC3E}">
        <p14:creationId xmlns:p14="http://schemas.microsoft.com/office/powerpoint/2010/main" val="331824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4</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381174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5</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eaLnBrk="1" hangingPunct="1"/>
            <a:r>
              <a:rPr lang="en-US" dirty="0" smtClean="0"/>
              <a:t>Prospective</a:t>
            </a:r>
          </a:p>
          <a:p>
            <a:pPr eaLnBrk="1" hangingPunct="1"/>
            <a:r>
              <a:rPr lang="en-US" dirty="0" smtClean="0"/>
              <a:t>Binding on the agency as well as on the public</a:t>
            </a:r>
          </a:p>
        </p:txBody>
      </p:sp>
    </p:spTree>
    <p:extLst>
      <p:ext uri="{BB962C8B-B14F-4D97-AF65-F5344CB8AC3E}">
        <p14:creationId xmlns:p14="http://schemas.microsoft.com/office/powerpoint/2010/main" val="3802693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dirty="0" smtClean="0"/>
              <a:t>Why Make Rules?</a:t>
            </a:r>
          </a:p>
        </p:txBody>
      </p:sp>
      <p:sp>
        <p:nvSpPr>
          <p:cNvPr id="8196" name="Rectangle 3"/>
          <p:cNvSpPr>
            <a:spLocks noGrp="1" noChangeArrowheads="1"/>
          </p:cNvSpPr>
          <p:nvPr>
            <p:ph type="body" idx="1"/>
          </p:nvPr>
        </p:nvSpPr>
        <p:spPr/>
        <p:txBody>
          <a:bodyPr/>
          <a:lstStyle/>
          <a:p>
            <a:pPr eaLnBrk="1" hangingPunct="1"/>
            <a:endParaRPr lang="en-US" dirty="0" smtClean="0"/>
          </a:p>
        </p:txBody>
      </p:sp>
    </p:spTree>
    <p:extLst>
      <p:ext uri="{BB962C8B-B14F-4D97-AF65-F5344CB8AC3E}">
        <p14:creationId xmlns:p14="http://schemas.microsoft.com/office/powerpoint/2010/main" val="2184365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Expertise</a:t>
            </a:r>
            <a:endParaRPr lang="en-US" dirty="0"/>
          </a:p>
        </p:txBody>
      </p:sp>
      <p:sp>
        <p:nvSpPr>
          <p:cNvPr id="3" name="Content Placeholder 2"/>
          <p:cNvSpPr>
            <a:spLocks noGrp="1"/>
          </p:cNvSpPr>
          <p:nvPr>
            <p:ph idx="1"/>
          </p:nvPr>
        </p:nvSpPr>
        <p:spPr/>
        <p:txBody>
          <a:bodyPr/>
          <a:lstStyle/>
          <a:p>
            <a:pPr eaLnBrk="1" hangingPunct="1"/>
            <a:r>
              <a:rPr lang="en-US" dirty="0" smtClean="0"/>
              <a:t>Many statutes have too little detail to be enforced without additional rules.</a:t>
            </a:r>
          </a:p>
          <a:p>
            <a:pPr eaLnBrk="1" hangingPunct="1"/>
            <a:r>
              <a:rPr lang="en-US" dirty="0" smtClean="0"/>
              <a:t>Legislatures do not have the background to make detailed technical laws.</a:t>
            </a:r>
          </a:p>
          <a:p>
            <a:pPr eaLnBrk="1" hangingPunct="1"/>
            <a:r>
              <a:rPr lang="en-US" dirty="0" smtClean="0"/>
              <a:t>The law may require determining new technical information, such as the safe levels for air pollution.</a:t>
            </a:r>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7</a:t>
            </a:fld>
            <a:endParaRPr lang="en-US"/>
          </a:p>
        </p:txBody>
      </p:sp>
    </p:spTree>
    <p:extLst>
      <p:ext uri="{BB962C8B-B14F-4D97-AF65-F5344CB8AC3E}">
        <p14:creationId xmlns:p14="http://schemas.microsoft.com/office/powerpoint/2010/main" val="13033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a:t>
            </a:r>
            <a:endParaRPr lang="en-US" dirty="0"/>
          </a:p>
        </p:txBody>
      </p:sp>
      <p:sp>
        <p:nvSpPr>
          <p:cNvPr id="3" name="Content Placeholder 2"/>
          <p:cNvSpPr>
            <a:spLocks noGrp="1"/>
          </p:cNvSpPr>
          <p:nvPr>
            <p:ph idx="1"/>
          </p:nvPr>
        </p:nvSpPr>
        <p:spPr/>
        <p:txBody>
          <a:bodyPr/>
          <a:lstStyle/>
          <a:p>
            <a:pPr eaLnBrk="1" hangingPunct="1"/>
            <a:r>
              <a:rPr lang="en-US" dirty="0" smtClean="0"/>
              <a:t>Rules can be used to tailor a statute to new circumstances without the delay of waiting for new legislation.</a:t>
            </a:r>
          </a:p>
          <a:p>
            <a:pPr lvl="1" eaLnBrk="1" hangingPunct="1"/>
            <a:r>
              <a:rPr lang="en-US" dirty="0" smtClean="0"/>
              <a:t>Measles outbreak</a:t>
            </a:r>
          </a:p>
          <a:p>
            <a:pPr lvl="1" eaLnBrk="1" hangingPunct="1"/>
            <a:r>
              <a:rPr lang="en-US" dirty="0" smtClean="0"/>
              <a:t>Tuning the Clean Air Act as new health information becomes available. </a:t>
            </a:r>
          </a:p>
          <a:p>
            <a:pPr eaLnBrk="1" hangingPunct="1"/>
            <a:r>
              <a:rPr lang="en-US" dirty="0" smtClean="0"/>
              <a:t>Rules provide a chance for the for the public to participate in the regulatory process.</a:t>
            </a:r>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8</a:t>
            </a:fld>
            <a:endParaRPr lang="en-US"/>
          </a:p>
        </p:txBody>
      </p:sp>
    </p:spTree>
    <p:extLst>
      <p:ext uri="{BB962C8B-B14F-4D97-AF65-F5344CB8AC3E}">
        <p14:creationId xmlns:p14="http://schemas.microsoft.com/office/powerpoint/2010/main" val="81351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Uniformity</a:t>
            </a:r>
            <a:endParaRPr lang="en-US" dirty="0"/>
          </a:p>
        </p:txBody>
      </p:sp>
      <p:sp>
        <p:nvSpPr>
          <p:cNvPr id="3" name="Content Placeholder 2"/>
          <p:cNvSpPr>
            <a:spLocks noGrp="1"/>
          </p:cNvSpPr>
          <p:nvPr>
            <p:ph idx="1"/>
          </p:nvPr>
        </p:nvSpPr>
        <p:spPr/>
        <p:txBody>
          <a:bodyPr>
            <a:normAutofit lnSpcReduction="10000"/>
          </a:bodyPr>
          <a:lstStyle/>
          <a:p>
            <a:pPr eaLnBrk="1" hangingPunct="1">
              <a:lnSpc>
                <a:spcPct val="90000"/>
              </a:lnSpc>
            </a:pPr>
            <a:r>
              <a:rPr lang="en-US" dirty="0" smtClean="0"/>
              <a:t>Rules set up a general framework that treats all parties uniformly</a:t>
            </a:r>
          </a:p>
          <a:p>
            <a:pPr eaLnBrk="1" hangingPunct="1">
              <a:lnSpc>
                <a:spcPct val="90000"/>
              </a:lnSpc>
            </a:pPr>
            <a:r>
              <a:rPr lang="en-US" dirty="0" smtClean="0"/>
              <a:t>Rules are the fairest way to make big regulatory changes</a:t>
            </a:r>
          </a:p>
          <a:p>
            <a:pPr eaLnBrk="1" hangingPunct="1">
              <a:lnSpc>
                <a:spcPct val="90000"/>
              </a:lnSpc>
            </a:pPr>
            <a:r>
              <a:rPr lang="en-US" dirty="0" smtClean="0"/>
              <a:t>If the agency does not have rules, it can change enforcement policy from case to case, and is also at the mercy of judges to accept or reject agency standards</a:t>
            </a:r>
          </a:p>
          <a:p>
            <a:pPr eaLnBrk="1" hangingPunct="1"/>
            <a:r>
              <a:rPr lang="en-US" dirty="0" smtClean="0"/>
              <a:t>Once promulgated, a rule in binding on every party, reducing the need for adjudications.</a:t>
            </a:r>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9</a:t>
            </a:fld>
            <a:endParaRPr lang="en-US"/>
          </a:p>
        </p:txBody>
      </p:sp>
    </p:spTree>
    <p:extLst>
      <p:ext uri="{BB962C8B-B14F-4D97-AF65-F5344CB8AC3E}">
        <p14:creationId xmlns:p14="http://schemas.microsoft.com/office/powerpoint/2010/main" val="3674247697"/>
      </p:ext>
    </p:extLst>
  </p:cSld>
  <p:clrMapOvr>
    <a:masterClrMapping/>
  </p:clrMapOvr>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TotalTime>
  <Words>1272</Words>
  <Application>Microsoft Office PowerPoint</Application>
  <PresentationFormat>On-screen Show (4:3)</PresentationFormat>
  <Paragraphs>115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1_Blends</vt:lpstr>
      <vt:lpstr>Rulemaking Jump Start</vt:lpstr>
      <vt:lpstr>Jargon Alert</vt:lpstr>
      <vt:lpstr>What is a Rule - APA 551(4)?</vt:lpstr>
      <vt:lpstr>LA Definition</vt:lpstr>
      <vt:lpstr>Functional Definitions</vt:lpstr>
      <vt:lpstr>Why Make Rules?</vt:lpstr>
      <vt:lpstr>Agency Expertise</vt:lpstr>
      <vt:lpstr>Flexibility</vt:lpstr>
      <vt:lpstr>Uniformity</vt:lpstr>
      <vt:lpstr>Adoption of National Standards</vt:lpstr>
      <vt:lpstr>Agency Efficiency</vt:lpstr>
      <vt:lpstr>Agency Oversight</vt:lpstr>
      <vt:lpstr>The Power to Make Rules</vt:lpstr>
      <vt:lpstr>Must the Agency Make Rules?</vt:lpstr>
      <vt:lpstr>The Politics of Rulemaking</vt:lpstr>
      <vt:lpstr>Downside of Rulemaking</vt:lpstr>
      <vt:lpstr>Rulemaking Ossification</vt:lpstr>
      <vt:lpstr>Notice-and-Comment Rulemaking </vt:lpstr>
      <vt:lpstr>Why Have Public Participation?</vt:lpstr>
      <vt:lpstr>Attacking Rulemaking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234</cp:revision>
  <dcterms:created xsi:type="dcterms:W3CDTF">2003-02-18T14:06:11Z</dcterms:created>
  <dcterms:modified xsi:type="dcterms:W3CDTF">2015-02-17T23:22:28Z</dcterms:modified>
</cp:coreProperties>
</file>