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48" r:id="rId2"/>
    <p:sldMasterId id="2147483664" r:id="rId3"/>
    <p:sldMasterId id="2147483659" r:id="rId4"/>
    <p:sldMasterId id="2147483678" r:id="rId5"/>
    <p:sldMasterId id="2147483690" r:id="rId6"/>
  </p:sldMasterIdLst>
  <p:notesMasterIdLst>
    <p:notesMasterId r:id="rId46"/>
  </p:notesMasterIdLst>
  <p:handoutMasterIdLst>
    <p:handoutMasterId r:id="rId47"/>
  </p:handoutMasterIdLst>
  <p:sldIdLst>
    <p:sldId id="262" r:id="rId7"/>
    <p:sldId id="264" r:id="rId8"/>
    <p:sldId id="288" r:id="rId9"/>
    <p:sldId id="292" r:id="rId10"/>
    <p:sldId id="293" r:id="rId11"/>
    <p:sldId id="266" r:id="rId12"/>
    <p:sldId id="267" r:id="rId13"/>
    <p:sldId id="268" r:id="rId14"/>
    <p:sldId id="269" r:id="rId15"/>
    <p:sldId id="270" r:id="rId16"/>
    <p:sldId id="272" r:id="rId17"/>
    <p:sldId id="296" r:id="rId18"/>
    <p:sldId id="297" r:id="rId19"/>
    <p:sldId id="298" r:id="rId20"/>
    <p:sldId id="295" r:id="rId21"/>
    <p:sldId id="300" r:id="rId22"/>
    <p:sldId id="299" r:id="rId23"/>
    <p:sldId id="273" r:id="rId24"/>
    <p:sldId id="301" r:id="rId25"/>
    <p:sldId id="303" r:id="rId26"/>
    <p:sldId id="281" r:id="rId27"/>
    <p:sldId id="274" r:id="rId28"/>
    <p:sldId id="275" r:id="rId29"/>
    <p:sldId id="276" r:id="rId30"/>
    <p:sldId id="277" r:id="rId31"/>
    <p:sldId id="278" r:id="rId32"/>
    <p:sldId id="279" r:id="rId33"/>
    <p:sldId id="289" r:id="rId34"/>
    <p:sldId id="280" r:id="rId35"/>
    <p:sldId id="304" r:id="rId36"/>
    <p:sldId id="302" r:id="rId37"/>
    <p:sldId id="294" r:id="rId38"/>
    <p:sldId id="283" r:id="rId39"/>
    <p:sldId id="257" r:id="rId40"/>
    <p:sldId id="284" r:id="rId41"/>
    <p:sldId id="285" r:id="rId42"/>
    <p:sldId id="286" r:id="rId43"/>
    <p:sldId id="287" r:id="rId44"/>
    <p:sldId id="261" r:id="rId45"/>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92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294" autoAdjust="0"/>
    <p:restoredTop sz="78865" autoAdjust="0"/>
  </p:normalViewPr>
  <p:slideViewPr>
    <p:cSldViewPr>
      <p:cViewPr>
        <p:scale>
          <a:sx n="90" d="100"/>
          <a:sy n="90" d="100"/>
        </p:scale>
        <p:origin x="-2058" y="-228"/>
      </p:cViewPr>
      <p:guideLst>
        <p:guide orient="horz" pos="4201"/>
        <p:guide orient="horz" pos="3884"/>
        <p:guide orient="horz" pos="119"/>
        <p:guide orient="horz" pos="2160"/>
        <p:guide orient="horz" pos="572"/>
        <p:guide pos="2880"/>
        <p:guide pos="158"/>
        <p:guide pos="5759"/>
        <p:guide pos="5602"/>
        <p:guide/>
        <p:guide pos="3742"/>
        <p:guide pos="567"/>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91" d="100"/>
          <a:sy n="91" d="100"/>
        </p:scale>
        <p:origin x="-3738" y="-108"/>
      </p:cViewPr>
      <p:guideLst>
        <p:guide orient="horz" pos="3224"/>
        <p:guide pos="2236"/>
      </p:guideLst>
    </p:cSldViewPr>
  </p:notes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GB"/>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5F51EED4-C320-490D-A4DB-68083F01E514}" type="datetimeFigureOut">
              <a:rPr lang="en-GB" smtClean="0"/>
              <a:t>25/08/2015</a:t>
            </a:fld>
            <a:endParaRPr lang="en-GB"/>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GB"/>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C08E7EE1-112C-4D8C-81FB-F7422A4E1DBD}" type="slidenum">
              <a:rPr lang="en-GB" smtClean="0"/>
              <a:t>‹#›</a:t>
            </a:fld>
            <a:endParaRPr lang="en-GB"/>
          </a:p>
        </p:txBody>
      </p:sp>
    </p:spTree>
    <p:extLst>
      <p:ext uri="{BB962C8B-B14F-4D97-AF65-F5344CB8AC3E}">
        <p14:creationId xmlns:p14="http://schemas.microsoft.com/office/powerpoint/2010/main" val="20975750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200">
                <a:latin typeface="Arial" panose="020B0604020202020204" pitchFamily="34" charset="0"/>
                <a:cs typeface="Arial" panose="020B0604020202020204" pitchFamily="34" charset="0"/>
              </a:defRPr>
            </a:lvl1pPr>
          </a:lstStyle>
          <a:p>
            <a:endParaRPr lang="en-GB"/>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200">
                <a:latin typeface="Arial" panose="020B0604020202020204" pitchFamily="34" charset="0"/>
                <a:cs typeface="Arial" panose="020B0604020202020204" pitchFamily="34" charset="0"/>
              </a:defRPr>
            </a:lvl1pPr>
          </a:lstStyle>
          <a:p>
            <a:fld id="{F844F443-639A-4FD0-8031-80F321A07958}" type="datetimeFigureOut">
              <a:rPr lang="en-GB" smtClean="0"/>
              <a:pPr/>
              <a:t>25/08/2015</a:t>
            </a:fld>
            <a:endParaRPr lang="en-GB"/>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GB"/>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200">
                <a:latin typeface="Arial" panose="020B0604020202020204" pitchFamily="34" charset="0"/>
                <a:cs typeface="Arial" panose="020B0604020202020204" pitchFamily="34" charset="0"/>
              </a:defRPr>
            </a:lvl1pPr>
          </a:lstStyle>
          <a:p>
            <a:endParaRPr lang="en-GB"/>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200">
                <a:latin typeface="Arial" panose="020B0604020202020204" pitchFamily="34" charset="0"/>
                <a:cs typeface="Arial" panose="020B0604020202020204" pitchFamily="34" charset="0"/>
              </a:defRPr>
            </a:lvl1pPr>
          </a:lstStyle>
          <a:p>
            <a:fld id="{71435E28-095B-4775-9124-5EBB326E872E}" type="slidenum">
              <a:rPr lang="en-GB" smtClean="0"/>
              <a:pPr/>
              <a:t>‹#›</a:t>
            </a:fld>
            <a:endParaRPr lang="en-GB"/>
          </a:p>
        </p:txBody>
      </p:sp>
    </p:spTree>
    <p:extLst>
      <p:ext uri="{BB962C8B-B14F-4D97-AF65-F5344CB8AC3E}">
        <p14:creationId xmlns:p14="http://schemas.microsoft.com/office/powerpoint/2010/main" val="2609260592"/>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climatechange2013.or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climatechange2013.or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climatechange2013.or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climatechange2013.or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climatechange2013.or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a:t>
            </a:r>
            <a:r>
              <a:rPr lang="en-GB" dirty="0" err="1" smtClean="0"/>
              <a:t>powerpoint</a:t>
            </a:r>
            <a:r>
              <a:rPr lang="en-GB" dirty="0" smtClean="0"/>
              <a:t> presentation is produced by IPCC Working Group I</a:t>
            </a:r>
            <a:r>
              <a:rPr lang="en-GB" baseline="0" dirty="0" smtClean="0"/>
              <a:t> for outreach purposes. It is based on the figures and approved text from the Working Group I Summary for Policymakers with some additional information on the process. </a:t>
            </a:r>
            <a:r>
              <a:rPr lang="en-GB" sz="1100" kern="1200" dirty="0" smtClean="0">
                <a:solidFill>
                  <a:schemeClr val="tx1"/>
                </a:solidFill>
                <a:effectLst/>
                <a:latin typeface="Arial" panose="020B0604020202020204" pitchFamily="34" charset="0"/>
                <a:ea typeface="+mn-ea"/>
                <a:cs typeface="Arial" panose="020B0604020202020204" pitchFamily="34" charset="0"/>
              </a:rPr>
              <a:t>The IPCC Working Group I website </a:t>
            </a:r>
            <a:r>
              <a:rPr lang="en-GB" sz="1100" u="sng" kern="1200" dirty="0" smtClean="0">
                <a:solidFill>
                  <a:schemeClr val="tx1"/>
                </a:solidFill>
                <a:effectLst/>
                <a:latin typeface="Arial" panose="020B0604020202020204" pitchFamily="34" charset="0"/>
                <a:ea typeface="+mn-ea"/>
                <a:cs typeface="Arial" panose="020B0604020202020204" pitchFamily="34" charset="0"/>
                <a:hlinkClick r:id="rId3"/>
              </a:rPr>
              <a:t>www.climatechange2013.org</a:t>
            </a:r>
            <a:r>
              <a:rPr lang="en-GB" sz="1100" kern="1200" dirty="0" smtClean="0">
                <a:solidFill>
                  <a:schemeClr val="tx1"/>
                </a:solidFill>
                <a:effectLst/>
                <a:latin typeface="Arial" panose="020B0604020202020204" pitchFamily="34" charset="0"/>
                <a:ea typeface="+mn-ea"/>
                <a:cs typeface="Arial" panose="020B0604020202020204" pitchFamily="34" charset="0"/>
              </a:rPr>
              <a:t> provides comprehensive access to all products generated by Working Group I during the fifth assessment cycle of the IPCC. </a:t>
            </a:r>
            <a:endParaRPr lang="en-GB" dirty="0"/>
          </a:p>
        </p:txBody>
      </p:sp>
      <p:sp>
        <p:nvSpPr>
          <p:cNvPr id="4" name="Slide Number Placeholder 3"/>
          <p:cNvSpPr>
            <a:spLocks noGrp="1"/>
          </p:cNvSpPr>
          <p:nvPr>
            <p:ph type="sldNum" sz="quarter" idx="10"/>
          </p:nvPr>
        </p:nvSpPr>
        <p:spPr/>
        <p:txBody>
          <a:bodyPr/>
          <a:lstStyle/>
          <a:p>
            <a:fld id="{71435E28-095B-4775-9124-5EBB326E872E}" type="slidenum">
              <a:rPr lang="en-GB" smtClean="0"/>
              <a:pPr/>
              <a:t>1</a:t>
            </a:fld>
            <a:endParaRPr lang="en-GB"/>
          </a:p>
        </p:txBody>
      </p:sp>
    </p:spTree>
    <p:extLst>
      <p:ext uri="{BB962C8B-B14F-4D97-AF65-F5344CB8AC3E}">
        <p14:creationId xmlns:p14="http://schemas.microsoft.com/office/powerpoint/2010/main" val="3256833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a:t>Figure SPM.3 | </a:t>
            </a:r>
            <a:r>
              <a:rPr lang="en-GB" sz="1100"/>
              <a:t>Multiple observed indicators of a changing global climate: (a) Extent of Northern Hemisphere March-April (spring) average snow cover; (b) extent of Arctic July-August-September (summer) average sea ice; (c) change in global mean upper ocean (0–700 m) heat content aligned to 2006−2010, and relative to the mean of all datasets for 1970; (d) global mean sea level relative to the 1900–1905 mean of the longest running dataset, and with all datasets aligned to have the same value in 1993, the first year of satellite altimetry data. All time-series (coloured lines indicating different data sets) show annual values, and where assessed, uncertainties are indicated by coloured shading. See Technical Summary Supplementary Material for a listing of the datasets. {Figures 3.2, 3.13, 4.19, and 4.3; FAQ 2.1, Figure 2; Figure TS.1}</a:t>
            </a:r>
          </a:p>
        </p:txBody>
      </p:sp>
      <p:sp>
        <p:nvSpPr>
          <p:cNvPr id="4" name="Slide Number Placeholder 3"/>
          <p:cNvSpPr>
            <a:spLocks noGrp="1"/>
          </p:cNvSpPr>
          <p:nvPr>
            <p:ph type="sldNum" sz="quarter" idx="10"/>
          </p:nvPr>
        </p:nvSpPr>
        <p:spPr/>
        <p:txBody>
          <a:bodyPr/>
          <a:lstStyle/>
          <a:p>
            <a:fld id="{71435E28-095B-4775-9124-5EBB326E872E}" type="slidenum">
              <a:rPr lang="en-GB" smtClean="0"/>
              <a:t>10</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a:t>Figure SPM.4 | </a:t>
            </a:r>
            <a:r>
              <a:rPr lang="en-GB" sz="1100"/>
              <a:t>Multiple observed indicators of a changing global carbon cycle: (a) atmospheric concentrations of carbon dioxide (CO2) from Mauna Loa (19°32’N, 155°34’W – red) and South Pole (89°59’S, 24°48’W – black) since 1958; (b) partial pressure of dissolved CO2 at the ocean surface (blue curves) and in situ pH (green curves), a measure of the acidity of ocean water. Measurements are from three stations from the Atlantic (29°10’N, 15°30’W – dark blue/dark green; 31°40’N, 64°10’W – blue/green) and the Pacific Oceans (22°45’N, 158°00’W − light blue/light green). Full details of the datasets shown here are provided in the underlying report and the Technical Summary Supplementary Material. {Figures 2.1 and 3.18; Figure TS.5} </a:t>
            </a:r>
          </a:p>
        </p:txBody>
      </p:sp>
      <p:sp>
        <p:nvSpPr>
          <p:cNvPr id="4" name="Slide Number Placeholder 3"/>
          <p:cNvSpPr>
            <a:spLocks noGrp="1"/>
          </p:cNvSpPr>
          <p:nvPr>
            <p:ph type="sldNum" sz="quarter" idx="10"/>
          </p:nvPr>
        </p:nvSpPr>
        <p:spPr/>
        <p:txBody>
          <a:bodyPr/>
          <a:lstStyle/>
          <a:p>
            <a:fld id="{71435E28-095B-4775-9124-5EBB326E872E}" type="slidenum">
              <a:rPr lang="en-GB" smtClean="0"/>
              <a:t>11</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t>Figure SPM.5 | </a:t>
            </a:r>
            <a:r>
              <a:rPr lang="en-GB" sz="1100" dirty="0"/>
              <a:t>Radiative forcing estimates in 2011 relative to 1750 and aggregated uncertainties for the main drivers of climate change. Values are global average radiative forcing (</a:t>
            </a:r>
            <a:r>
              <a:rPr lang="en-GB" sz="1100" dirty="0" smtClean="0"/>
              <a:t>RF</a:t>
            </a:r>
            <a:r>
              <a:rPr lang="en-GB" sz="1100" baseline="0" dirty="0" smtClean="0"/>
              <a:t>, Footnote 14</a:t>
            </a:r>
            <a:r>
              <a:rPr lang="en-GB" sz="1100" dirty="0" smtClean="0"/>
              <a:t>), </a:t>
            </a:r>
            <a:r>
              <a:rPr lang="en-GB" sz="1100" dirty="0"/>
              <a:t>partitioned according to the emitted compounds or processes that result in a combination of drivers. The best estimates of the net radiative forcing are shown as black diamonds with corresponding uncertainty intervals; the numerical values are provided on the right of the figure, together with the confidence level in the net forcing (VH – very high, H – high, M – medium, L – low, VL – very low). Albedo forcing due to black carbon on snow and ice is included in the black carbon aerosol bar. Small </a:t>
            </a:r>
            <a:r>
              <a:rPr lang="en-GB" sz="1100" dirty="0" err="1"/>
              <a:t>forcings</a:t>
            </a:r>
            <a:r>
              <a:rPr lang="en-GB" sz="1100" dirty="0"/>
              <a:t> due to contrails (0.05 W m–2, including contrail induced cirrus), and HFCs, PFCs and SF6 (total 0.03 W m–2) are not shown. Concentration-based RFs for gases can be obtained by summing the like-coloured bars. Volcanic forcing is not included as its episodic nature makes is difficult to compare to other forcing mechanisms. Total anthropogenic radiative forcing is provided for three different years relative to 1750. For further technical details, including uncertainty ranges associated with individual components and processes, see the Technical Summary Supplementary Material. {8.5; Figures 8.14–8.18; Figures TS.6 and TS.7} </a:t>
            </a:r>
            <a:endParaRPr lang="en-GB" sz="1100" dirty="0" smtClean="0"/>
          </a:p>
          <a:p>
            <a:endParaRPr lang="en-GB" sz="1100" dirty="0" smtClean="0"/>
          </a:p>
          <a:p>
            <a:r>
              <a:rPr lang="en-GB" sz="1100" dirty="0" smtClean="0"/>
              <a:t>Footnote 14: </a:t>
            </a: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The strength of drivers is quantified as Radiative Forcing (RF) in units watts per square </a:t>
            </a:r>
            <a:r>
              <a:rPr lang="en-US" sz="1100" b="0" i="0" u="none" strike="noStrike" kern="1200" baseline="0" dirty="0" err="1" smtClean="0">
                <a:solidFill>
                  <a:schemeClr val="tx1"/>
                </a:solidFill>
                <a:latin typeface="Arial" panose="020B0604020202020204" pitchFamily="34" charset="0"/>
                <a:ea typeface="+mn-ea"/>
                <a:cs typeface="Arial" panose="020B0604020202020204" pitchFamily="34" charset="0"/>
              </a:rPr>
              <a:t>metre</a:t>
            </a: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 (W m–2) as in previous IPCC assessments. RF is the change in energy flux caused by a driver, and is calculated at the </a:t>
            </a:r>
            <a:r>
              <a:rPr lang="en-US" sz="1100" b="0" i="0" u="none" strike="noStrike" kern="1200" baseline="0" dirty="0" err="1" smtClean="0">
                <a:solidFill>
                  <a:schemeClr val="tx1"/>
                </a:solidFill>
                <a:latin typeface="Arial" panose="020B0604020202020204" pitchFamily="34" charset="0"/>
                <a:ea typeface="+mn-ea"/>
                <a:cs typeface="Arial" panose="020B0604020202020204" pitchFamily="34" charset="0"/>
              </a:rPr>
              <a:t>tropopause</a:t>
            </a: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 or at the top of the atmosphere. In the traditional RF concept employed in previous IPCC reports all surface and tropospheric conditions are kept fixed. In calculations of RF for well-mixed greenhouse gases and aerosols in this report, physical variables, except for the ocean and sea ice, are allowed to respond to perturbations with rapid adjustments. The resulting forcing is called Effective Radiative Forcing (ERF) in the underlying report. This change reflects the scientific progress from previous assessments and results in a better indication of the eventual temperature response for these drivers. For all drivers other than well-mixed greenhouse gases and aerosols, rapid adjustments are less well characterized and assumed to be small, and thus the traditional RF is used. {8.1} </a:t>
            </a:r>
            <a:endParaRPr lang="en-GB" sz="1100" dirty="0"/>
          </a:p>
        </p:txBody>
      </p:sp>
      <p:sp>
        <p:nvSpPr>
          <p:cNvPr id="4" name="Slide Number Placeholder 3"/>
          <p:cNvSpPr>
            <a:spLocks noGrp="1"/>
          </p:cNvSpPr>
          <p:nvPr>
            <p:ph type="sldNum" sz="quarter" idx="10"/>
          </p:nvPr>
        </p:nvSpPr>
        <p:spPr/>
        <p:txBody>
          <a:bodyPr/>
          <a:lstStyle/>
          <a:p>
            <a:fld id="{71435E28-095B-4775-9124-5EBB326E872E}" type="slidenum">
              <a:rPr lang="en-GB" smtClean="0"/>
              <a:t>18</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t>Figure SPM.10 | </a:t>
            </a:r>
            <a:r>
              <a:rPr lang="en-GB" sz="1100" dirty="0"/>
              <a:t>Global mean surface temperature increase as a function of cumulative total global CO2 emissions from various lines of evidence. Multi-model results from a hierarchy of climate-carbon cycle models for each RCP until 2100 are shown with coloured lines and decadal means (dots). Some decadal means are </a:t>
            </a:r>
            <a:r>
              <a:rPr lang="en-GB" sz="1100" dirty="0" err="1"/>
              <a:t>labeled</a:t>
            </a:r>
            <a:r>
              <a:rPr lang="en-GB" sz="1100" dirty="0"/>
              <a:t> for clarity (e.g., 2050 indicating the decade 2040−2049). Model results over the historical period (1860 to 2010) are indicated in black. The coloured plume illustrates the multi-model spread over the four RCP scenarios and fades with the decreasing number of available models in RCP8.5. The multi-model mean and range simulated by CMIP5 models, forced by a CO2 increase of 1% per year (1% </a:t>
            </a:r>
            <a:r>
              <a:rPr lang="en-GB" sz="1100" dirty="0" err="1"/>
              <a:t>yr</a:t>
            </a:r>
            <a:r>
              <a:rPr lang="en-GB" sz="1100" dirty="0"/>
              <a:t>–1 CO2 simulations), is given by the thin black line and grey area. For a specific amount of cumulative CO2 emissions, the 1% per year CO2 simulations exhibit lower warming than those driven by RCPs, which include additional non-CO2 </a:t>
            </a:r>
            <a:r>
              <a:rPr lang="en-GB" sz="1100" dirty="0" err="1"/>
              <a:t>forcings</a:t>
            </a:r>
            <a:r>
              <a:rPr lang="en-GB" sz="1100" dirty="0"/>
              <a:t>. Temperature values are given relative to the 1861−1880 base period, emissions relative to 1870. Decadal averages are connected by straight lines. For further technical details see the Technical Summary Supplementary Material. {Figure 12.45; TS TFE.8, Figure 1} </a:t>
            </a:r>
          </a:p>
        </p:txBody>
      </p:sp>
      <p:sp>
        <p:nvSpPr>
          <p:cNvPr id="4" name="Slide Number Placeholder 3"/>
          <p:cNvSpPr>
            <a:spLocks noGrp="1"/>
          </p:cNvSpPr>
          <p:nvPr>
            <p:ph type="sldNum" sz="quarter" idx="10"/>
          </p:nvPr>
        </p:nvSpPr>
        <p:spPr/>
        <p:txBody>
          <a:bodyPr/>
          <a:lstStyle/>
          <a:p>
            <a:fld id="{71435E28-095B-4775-9124-5EBB326E872E}" type="slidenum">
              <a:rPr lang="en-GB" smtClean="0"/>
              <a:t>21</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a:t>Figure SPM.6 | </a:t>
            </a:r>
            <a:r>
              <a:rPr lang="en-GB" sz="1100"/>
              <a:t>Comparison of observed and simulated climate change based on three large-scale indicators in the atmosphere, the cryosphere and the ocean: change in continental land surface air temperatures (yellow panels), Arctic and Antarctic September sea ice extent (white panels), and upper ocean heat content in the major ocean basins (blue panels). Global average changes are also given. Anomalies are given relative to 1880–1919 for surface temperatures, 1960–1980 for ocean heat content and 1979–1999 for sea ice. All time-series are decadal averages, plotted at the centre of the decade. For temperature panels, observations are dashed lines if the spatial coverage of areas being examined is below 50%. For ocean heat content and sea ice panels the solid line is where the coverage of data is good and higher in quality, and the dashed line is where the data coverage is only adequate, and thus, uncertainty is larger. Model results shown are Coupled Model Intercomparison Project Phase 5 (CMIP5) multi-model ensemble ranges, with shaded bands indicating the 5 to 95% confidence intervals. For further technical details, including region definitions see the Technical Summary Supplementary Material. {Figure 10.21; Figure TS.12} </a:t>
            </a:r>
          </a:p>
        </p:txBody>
      </p:sp>
      <p:sp>
        <p:nvSpPr>
          <p:cNvPr id="4" name="Slide Number Placeholder 3"/>
          <p:cNvSpPr>
            <a:spLocks noGrp="1"/>
          </p:cNvSpPr>
          <p:nvPr>
            <p:ph type="sldNum" sz="quarter" idx="10"/>
          </p:nvPr>
        </p:nvSpPr>
        <p:spPr/>
        <p:txBody>
          <a:bodyPr/>
          <a:lstStyle/>
          <a:p>
            <a:fld id="{71435E28-095B-4775-9124-5EBB326E872E}" type="slidenum">
              <a:rPr lang="en-GB" smtClean="0"/>
              <a:t>22</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100" b="1" dirty="0" smtClean="0"/>
              <a:t>Figure SPM.7, Panel a</a:t>
            </a:r>
          </a:p>
          <a:p>
            <a:endParaRPr lang="de-CH" sz="1100" b="0" dirty="0" smtClean="0"/>
          </a:p>
          <a:p>
            <a:r>
              <a:rPr lang="de-CH" sz="1100" b="0" i="1" dirty="0" smtClean="0"/>
              <a:t>Complete caption of Figure SPM.7:</a:t>
            </a:r>
            <a:endParaRPr lang="en-GB" sz="1100" b="0" i="1" dirty="0" smtClean="0"/>
          </a:p>
          <a:p>
            <a:r>
              <a:rPr lang="en-GB" sz="1100" b="1" dirty="0" smtClean="0"/>
              <a:t>Figure </a:t>
            </a:r>
            <a:r>
              <a:rPr lang="en-GB" sz="1100" b="1" dirty="0"/>
              <a:t>SPM.7 | </a:t>
            </a:r>
            <a:r>
              <a:rPr lang="en-GB" sz="1100" dirty="0"/>
              <a:t>CMIP5 multi-model simulated time series from 1950 to 2100 for (a) change in global annual mean surface temperature relative to 1986–2005, (b) Northern Hemisphere September sea ice extent (5-year running mean), and (c) global mean ocean surface </a:t>
            </a:r>
            <a:r>
              <a:rPr lang="en-GB" sz="1100" dirty="0" err="1"/>
              <a:t>pH.</a:t>
            </a:r>
            <a:r>
              <a:rPr lang="en-GB" sz="1100" dirty="0"/>
              <a:t> Time series of projections and a measure of uncertainty (shading) are shown for scenarios RCP2.6 (blue) and RCP8.5 (red). Black (grey shading) is the modelled historical evolution using historical reconstructed </a:t>
            </a:r>
            <a:r>
              <a:rPr lang="en-GB" sz="1100" dirty="0" err="1"/>
              <a:t>forcings</a:t>
            </a:r>
            <a:r>
              <a:rPr lang="en-GB" sz="1100" dirty="0"/>
              <a:t>. The mean and associated uncertainties averaged over 2081−2100 are given for all RCP scenarios as </a:t>
            </a:r>
            <a:r>
              <a:rPr lang="en-GB" sz="1100" dirty="0" err="1"/>
              <a:t>colored</a:t>
            </a:r>
            <a:r>
              <a:rPr lang="en-GB" sz="1100" dirty="0"/>
              <a:t> vertical bars. The numbers of CMIP5 models used to calculate the multi-model mean is indicated. For sea ice extent (b), the projected mean and uncertainty (minimum-maximum range) of the subset of models that most closely reproduce the climatological mean state and 1979 to 2012 trend of the Arctic sea ice is given (number of models given in brackets). For completeness, the CMIP5 multi-model mean is also indicated with dotted lines. The dashed line represents nearly ice-free conditions (i.e., when sea ice extent is less than 106 km2 for at least five consecutive years). For further technical details see the Technical Summary Supplementary Material {Figures 6.28, 12.5, and 12.28–12.31; Figures TS.15, TS.17, and TS.20} </a:t>
            </a:r>
          </a:p>
        </p:txBody>
      </p:sp>
      <p:sp>
        <p:nvSpPr>
          <p:cNvPr id="4" name="Slide Number Placeholder 3"/>
          <p:cNvSpPr>
            <a:spLocks noGrp="1"/>
          </p:cNvSpPr>
          <p:nvPr>
            <p:ph type="sldNum" sz="quarter" idx="10"/>
          </p:nvPr>
        </p:nvSpPr>
        <p:spPr/>
        <p:txBody>
          <a:bodyPr/>
          <a:lstStyle/>
          <a:p>
            <a:fld id="{71435E28-095B-4775-9124-5EBB326E872E}" type="slidenum">
              <a:rPr lang="en-GB" smtClean="0"/>
              <a:t>23</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100" b="1" smtClean="0"/>
              <a:t>Figure SPM.7, Panel b</a:t>
            </a:r>
          </a:p>
          <a:p>
            <a:endParaRPr lang="de-CH" sz="1100" b="0" smtClean="0"/>
          </a:p>
          <a:p>
            <a:r>
              <a:rPr lang="de-CH" sz="1100" b="0" i="1" smtClean="0"/>
              <a:t>Complete caption of Figure SPM.7:</a:t>
            </a:r>
            <a:endParaRPr lang="en-GB" sz="1100" b="0" i="1" smtClean="0"/>
          </a:p>
          <a:p>
            <a:r>
              <a:rPr lang="en-GB" sz="1100" b="1" smtClean="0"/>
              <a:t>Figure </a:t>
            </a:r>
            <a:r>
              <a:rPr lang="en-GB" sz="1100" b="1"/>
              <a:t>SPM.7 | </a:t>
            </a:r>
            <a:r>
              <a:rPr lang="en-GB" sz="1100"/>
              <a:t>CMIP5 multi-model simulated time series from 1950 to 2100 for (a) change in global annual mean surface temperature relative to 1986–2005, (b) Northern Hemisphere September sea ice extent (5-year running mean), and (c) global mean ocean surface pH. Time series of projections and a measure of uncertainty (shading) are shown for scenarios RCP2.6 (blue) and RCP8.5 (red). Black (grey shading) is the modelled historical evolution using historical reconstructed forcings. The mean and associated uncertainties averaged over 2081−2100 are given for all RCP scenarios as colored vertical bars. The numbers of CMIP5 models used to calculate the multi-model mean is indicated. For sea ice extent (b), the projected mean and uncertainty (minimum-maximum range) of the subset of models that most closely reproduce the climatological mean state and 1979 to 2012 trend of the Arctic sea ice is given (number of models given in brackets). For completeness, the CMIP5 multi-model mean is also indicated with dotted lines. The dashed line represents nearly ice-free conditions (i.e., when sea ice extent is less than 106 km2 for at least five consecutive years). For further technical details see the Technical Summary Supplementary Material {Figures 6.28, 12.5, and 12.28–12.31; Figures TS.15, TS.17, and TS.20} </a:t>
            </a:r>
          </a:p>
        </p:txBody>
      </p:sp>
      <p:sp>
        <p:nvSpPr>
          <p:cNvPr id="4" name="Slide Number Placeholder 3"/>
          <p:cNvSpPr>
            <a:spLocks noGrp="1"/>
          </p:cNvSpPr>
          <p:nvPr>
            <p:ph type="sldNum" sz="quarter" idx="10"/>
          </p:nvPr>
        </p:nvSpPr>
        <p:spPr/>
        <p:txBody>
          <a:bodyPr/>
          <a:lstStyle/>
          <a:p>
            <a:fld id="{71435E28-095B-4775-9124-5EBB326E872E}" type="slidenum">
              <a:rPr lang="en-GB" smtClean="0"/>
              <a:t>24</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100" b="1" smtClean="0"/>
              <a:t>Figure SPM.7, Panel c</a:t>
            </a:r>
          </a:p>
          <a:p>
            <a:endParaRPr lang="de-CH" sz="1100" b="0" smtClean="0"/>
          </a:p>
          <a:p>
            <a:r>
              <a:rPr lang="de-CH" sz="1100" b="0" i="1" smtClean="0"/>
              <a:t>Complete caption of Figure SPM.7:</a:t>
            </a:r>
            <a:endParaRPr lang="en-GB" sz="1100" b="0" i="1" smtClean="0"/>
          </a:p>
          <a:p>
            <a:r>
              <a:rPr lang="en-GB" sz="1100" b="1" smtClean="0"/>
              <a:t>Figure </a:t>
            </a:r>
            <a:r>
              <a:rPr lang="en-GB" sz="1100" b="1"/>
              <a:t>SPM.7 | </a:t>
            </a:r>
            <a:r>
              <a:rPr lang="en-GB" sz="1100"/>
              <a:t>CMIP5 multi-model simulated time series from 1950 to 2100 for (a) change in global annual mean surface temperature relative to 1986–2005, (b) Northern Hemisphere September sea ice extent (5-year running mean), and (c) global mean ocean surface pH. Time series of projections and a measure of uncertainty (shading) are shown for scenarios RCP2.6 (blue) and RCP8.5 (red). Black (grey shading) is the modelled historical evolution using historical reconstructed forcings. The mean and associated uncertainties averaged over 2081−2100 are given for all RCP scenarios as colored vertical bars. The numbers of CMIP5 models used to calculate the multi-model mean is indicated. For sea ice extent (b), the projected mean and uncertainty (minimum-maximum range) of the subset of models that most closely reproduce the climatological mean state and 1979 to 2012 trend of the Arctic sea ice is given (number of models given in brackets). For completeness, the CMIP5 multi-model mean is also indicated with dotted lines. The dashed line represents nearly ice-free conditions (i.e., when sea ice extent is less than 106 km2 for at least five consecutive years). For further technical details see the Technical Summary Supplementary Material {Figures 6.28, 12.5, and 12.28–12.31; Figures TS.15, TS.17, and TS.20} </a:t>
            </a:r>
          </a:p>
        </p:txBody>
      </p:sp>
      <p:sp>
        <p:nvSpPr>
          <p:cNvPr id="4" name="Slide Number Placeholder 3"/>
          <p:cNvSpPr>
            <a:spLocks noGrp="1"/>
          </p:cNvSpPr>
          <p:nvPr>
            <p:ph type="sldNum" sz="quarter" idx="10"/>
          </p:nvPr>
        </p:nvSpPr>
        <p:spPr/>
        <p:txBody>
          <a:bodyPr/>
          <a:lstStyle/>
          <a:p>
            <a:fld id="{71435E28-095B-4775-9124-5EBB326E872E}" type="slidenum">
              <a:rPr lang="en-GB" smtClean="0"/>
              <a:t>25</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100" b="1" dirty="0" smtClean="0"/>
              <a:t>Figure SPM.8, Panels a and</a:t>
            </a:r>
            <a:r>
              <a:rPr lang="de-CH" sz="1100" b="1" baseline="0" dirty="0" smtClean="0"/>
              <a:t> b</a:t>
            </a:r>
            <a:endParaRPr lang="de-CH" sz="1100" b="1" dirty="0" smtClean="0"/>
          </a:p>
          <a:p>
            <a:endParaRPr lang="de-CH" sz="1100" b="0" dirty="0" smtClean="0"/>
          </a:p>
          <a:p>
            <a:r>
              <a:rPr lang="de-CH" sz="1100" b="0" i="1" dirty="0" smtClean="0"/>
              <a:t>Complete caption of Figure SPM.8:</a:t>
            </a:r>
            <a:endParaRPr lang="en-GB" sz="1100" b="0" i="1" dirty="0" smtClean="0"/>
          </a:p>
          <a:p>
            <a:r>
              <a:rPr lang="en-GB" sz="1100" b="1" dirty="0" smtClean="0"/>
              <a:t>Figure </a:t>
            </a:r>
            <a:r>
              <a:rPr lang="en-GB" sz="1100" b="1" dirty="0"/>
              <a:t>SPM.8 | </a:t>
            </a:r>
            <a:r>
              <a:rPr lang="en-GB" sz="1100" dirty="0"/>
              <a:t>Maps of CMIP5 multi-model mean results for the scenarios RCP2.6 and RCP8.5 in 2081–2100 of (a) annual mean surface temperature change, (b) average percent change in annual mean precipitation, (c) Northern Hemisphere September sea ice extent, and (d) change in ocean surface </a:t>
            </a:r>
            <a:r>
              <a:rPr lang="en-GB" sz="1100" dirty="0" err="1"/>
              <a:t>pH.</a:t>
            </a:r>
            <a:r>
              <a:rPr lang="en-GB" sz="1100" dirty="0"/>
              <a:t> Changes in panels (a), (b) and (d) are shown relative to 1986–2005. The number of CMIP5 models used to calculate the multi-model mean is indicated in the upper right corner of each panel. For panels (a) and (b), hatching indicates regions where the multi-model mean is small compared to natural internal variability (i.e., less than one standard deviation of natural internal variability in 20-year means). Stippling indicates regions where the multi-model mean is large compared to natural internal variability (i.e., greater than two standard deviations of natural internal variability in 20-year means) and where at least 90% of models agree on the sign of change (see Box 12.1). In panel (c), the lines are the modelled means for 1986−2005; the filled areas are for the end of the century. The CMIP5 multi-model mean is given in white colour, the projected mean sea ice extent of a subset of models (number of models given in brackets) that most closely reproduce the climatological mean state and 1979 to 2012 trend of the Arctic sea ice extent is given in light blue colour. For further technical details see the Technical Summary Supplementary Material. {Figures 6.28, 12.11, 12.22, and 12.29; Figures TS.15, TS.16, TS.17, and TS.20} </a:t>
            </a:r>
          </a:p>
        </p:txBody>
      </p:sp>
      <p:sp>
        <p:nvSpPr>
          <p:cNvPr id="4" name="Slide Number Placeholder 3"/>
          <p:cNvSpPr>
            <a:spLocks noGrp="1"/>
          </p:cNvSpPr>
          <p:nvPr>
            <p:ph type="sldNum" sz="quarter" idx="10"/>
          </p:nvPr>
        </p:nvSpPr>
        <p:spPr/>
        <p:txBody>
          <a:bodyPr/>
          <a:lstStyle/>
          <a:p>
            <a:fld id="{71435E28-095B-4775-9124-5EBB326E872E}" type="slidenum">
              <a:rPr lang="en-GB" smtClean="0"/>
              <a:t>26</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100" b="1" dirty="0" smtClean="0"/>
              <a:t>Figure SPM.8, Panel c</a:t>
            </a:r>
          </a:p>
          <a:p>
            <a:endParaRPr lang="de-CH" sz="1100" b="0" dirty="0" smtClean="0"/>
          </a:p>
          <a:p>
            <a:r>
              <a:rPr lang="de-CH" sz="1100" b="0" i="1" dirty="0" smtClean="0"/>
              <a:t>Complete caption of Figure SPM.8:</a:t>
            </a:r>
            <a:endParaRPr lang="en-GB" sz="1100" b="0" i="1" dirty="0" smtClean="0"/>
          </a:p>
          <a:p>
            <a:r>
              <a:rPr lang="en-GB" sz="1100" b="1" dirty="0" smtClean="0"/>
              <a:t>Figure </a:t>
            </a:r>
            <a:r>
              <a:rPr lang="en-GB" sz="1100" b="1" dirty="0"/>
              <a:t>SPM.8 | </a:t>
            </a:r>
            <a:r>
              <a:rPr lang="en-GB" sz="1100" dirty="0"/>
              <a:t>Maps of CMIP5 multi-model mean results for the scenarios RCP2.6 and RCP8.5 in 2081–2100 of (a) annual mean surface temperature change, (b) average percent change in annual mean precipitation, (c) Northern Hemisphere September sea ice extent, and (d) change in ocean surface </a:t>
            </a:r>
            <a:r>
              <a:rPr lang="en-GB" sz="1100" dirty="0" err="1"/>
              <a:t>pH.</a:t>
            </a:r>
            <a:r>
              <a:rPr lang="en-GB" sz="1100" dirty="0"/>
              <a:t> Changes in panels (a), (b) and (d) are shown relative to 1986–2005. The number of CMIP5 models used to calculate the multi-model mean is indicated in the upper right corner of each panel. For panels (a) and (b), hatching indicates regions where the multi-model mean is small compared to natural internal variability (i.e., less than one standard deviation of natural internal variability in 20-year means). Stippling indicates regions where the multi-model mean is large compared to natural internal variability (i.e., greater than two standard deviations of natural internal variability in 20-year means) and where at least 90% of models agree on the sign of change (see Box 12.1). In panel (c), the lines are the modelled means for 1986−2005; the filled areas are for the end of the century. The CMIP5 multi-model mean is given in white colour, the projected mean sea ice extent of a subset of models (number of models given in brackets) that most closely reproduce the climatological mean state and 1979 to 2012 trend of the Arctic sea ice extent is given in light blue colour. For further technical details see the Technical Summary Supplementary Material. {Figures 6.28, 12.11, 12.22, and 12.29; Figures TS.15, TS.16, TS.17, and TS.20} </a:t>
            </a:r>
          </a:p>
        </p:txBody>
      </p:sp>
      <p:sp>
        <p:nvSpPr>
          <p:cNvPr id="4" name="Slide Number Placeholder 3"/>
          <p:cNvSpPr>
            <a:spLocks noGrp="1"/>
          </p:cNvSpPr>
          <p:nvPr>
            <p:ph type="sldNum" sz="quarter" idx="10"/>
          </p:nvPr>
        </p:nvSpPr>
        <p:spPr/>
        <p:txBody>
          <a:bodyPr/>
          <a:lstStyle/>
          <a:p>
            <a:fld id="{71435E28-095B-4775-9124-5EBB326E872E}" type="slidenum">
              <a:rPr lang="en-GB" smtClean="0"/>
              <a:t>27</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smtClean="0">
                <a:solidFill>
                  <a:schemeClr val="tx1"/>
                </a:solidFill>
                <a:effectLst/>
                <a:latin typeface="Arial" panose="020B0604020202020204" pitchFamily="34" charset="0"/>
                <a:ea typeface="+mn-ea"/>
                <a:cs typeface="Arial" panose="020B0604020202020204" pitchFamily="34" charset="0"/>
              </a:rPr>
              <a:t>More information available</a:t>
            </a:r>
            <a:r>
              <a:rPr lang="en-GB" sz="1100" kern="1200" baseline="0" dirty="0" smtClean="0">
                <a:solidFill>
                  <a:schemeClr val="tx1"/>
                </a:solidFill>
                <a:effectLst/>
                <a:latin typeface="Arial" panose="020B0604020202020204" pitchFamily="34" charset="0"/>
                <a:ea typeface="+mn-ea"/>
                <a:cs typeface="Arial" panose="020B0604020202020204" pitchFamily="34" charset="0"/>
              </a:rPr>
              <a:t> from t</a:t>
            </a:r>
            <a:r>
              <a:rPr lang="en-GB" sz="1100" kern="1200" dirty="0" smtClean="0">
                <a:solidFill>
                  <a:schemeClr val="tx1"/>
                </a:solidFill>
                <a:effectLst/>
                <a:latin typeface="Arial" panose="020B0604020202020204" pitchFamily="34" charset="0"/>
                <a:ea typeface="+mn-ea"/>
                <a:cs typeface="Arial" panose="020B0604020202020204" pitchFamily="34" charset="0"/>
              </a:rPr>
              <a:t>he IPCC Working Group I website </a:t>
            </a:r>
            <a:r>
              <a:rPr lang="en-GB" sz="1100" u="sng" kern="1200" dirty="0" smtClean="0">
                <a:solidFill>
                  <a:schemeClr val="tx1"/>
                </a:solidFill>
                <a:effectLst/>
                <a:latin typeface="Arial" panose="020B0604020202020204" pitchFamily="34" charset="0"/>
                <a:ea typeface="+mn-ea"/>
                <a:cs typeface="Arial" panose="020B0604020202020204" pitchFamily="34" charset="0"/>
                <a:hlinkClick r:id="rId3"/>
              </a:rPr>
              <a:t>www.climatechange2013.org</a:t>
            </a:r>
            <a:r>
              <a:rPr lang="en-GB" sz="1100" kern="1200" dirty="0" smtClean="0">
                <a:solidFill>
                  <a:schemeClr val="tx1"/>
                </a:solidFill>
                <a:effectLst/>
                <a:latin typeface="Arial" panose="020B0604020202020204" pitchFamily="34" charset="0"/>
                <a:ea typeface="+mn-ea"/>
                <a:cs typeface="Arial" panose="020B0604020202020204" pitchFamily="34" charset="0"/>
              </a:rPr>
              <a:t> </a:t>
            </a:r>
            <a:endParaRPr lang="en-GB" dirty="0"/>
          </a:p>
        </p:txBody>
      </p:sp>
      <p:sp>
        <p:nvSpPr>
          <p:cNvPr id="4" name="Slide Number Placeholder 3"/>
          <p:cNvSpPr>
            <a:spLocks noGrp="1"/>
          </p:cNvSpPr>
          <p:nvPr>
            <p:ph type="sldNum" sz="quarter" idx="10"/>
          </p:nvPr>
        </p:nvSpPr>
        <p:spPr/>
        <p:txBody>
          <a:bodyPr/>
          <a:lstStyle/>
          <a:p>
            <a:fld id="{71435E28-095B-4775-9124-5EBB326E872E}" type="slidenum">
              <a:rPr lang="en-GB" smtClean="0"/>
              <a:pPr/>
              <a:t>2</a:t>
            </a:fld>
            <a:endParaRPr lang="en-GB"/>
          </a:p>
        </p:txBody>
      </p:sp>
    </p:spTree>
    <p:extLst>
      <p:ext uri="{BB962C8B-B14F-4D97-AF65-F5344CB8AC3E}">
        <p14:creationId xmlns:p14="http://schemas.microsoft.com/office/powerpoint/2010/main" val="448686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100" b="1" dirty="0" smtClean="0"/>
              <a:t>Figure SPM.8, Panel</a:t>
            </a:r>
            <a:r>
              <a:rPr lang="de-CH" sz="1100" b="1" baseline="0" dirty="0" smtClean="0"/>
              <a:t> d</a:t>
            </a:r>
            <a:endParaRPr lang="de-CH" sz="1100" b="1" dirty="0" smtClean="0"/>
          </a:p>
          <a:p>
            <a:endParaRPr lang="de-CH" sz="1100" b="0" dirty="0" smtClean="0"/>
          </a:p>
          <a:p>
            <a:r>
              <a:rPr lang="de-CH" sz="1100" b="0" i="1" dirty="0" smtClean="0"/>
              <a:t>Complete caption of Figure SPM.8:</a:t>
            </a:r>
            <a:endParaRPr lang="en-GB" sz="1100" b="0" i="1" dirty="0" smtClean="0"/>
          </a:p>
          <a:p>
            <a:r>
              <a:rPr lang="en-GB" sz="1100" b="1" dirty="0" smtClean="0"/>
              <a:t>Figure </a:t>
            </a:r>
            <a:r>
              <a:rPr lang="en-GB" sz="1100" b="1" dirty="0"/>
              <a:t>SPM.8 | </a:t>
            </a:r>
            <a:r>
              <a:rPr lang="en-GB" sz="1100" dirty="0"/>
              <a:t>Maps of CMIP5 multi-model mean results for the scenarios RCP2.6 and RCP8.5 in 2081–2100 of (a) annual mean surface temperature change, (b) average percent change in annual mean precipitation, (c) Northern Hemisphere September sea ice extent, and (d) change in ocean surface </a:t>
            </a:r>
            <a:r>
              <a:rPr lang="en-GB" sz="1100" dirty="0" err="1"/>
              <a:t>pH.</a:t>
            </a:r>
            <a:r>
              <a:rPr lang="en-GB" sz="1100" dirty="0"/>
              <a:t> Changes in panels (a), (b) and (d) are shown relative to 1986–2005. The number of CMIP5 models used to calculate the multi-model mean is indicated in the upper right corner of each panel. For panels (a) and (b), hatching indicates regions where the multi-model mean is small compared to natural internal variability (i.e., less than one standard deviation of natural internal variability in 20-year means). Stippling indicates regions where the multi-model mean is large compared to natural internal variability (i.e., greater than two standard deviations of natural internal variability in 20-year means) and where at least 90% of models agree on the sign of change (see Box 12.1). In panel (c), the lines are the modelled means for 1986−2005; the filled areas are for the end of the century. The CMIP5 multi-model mean is given in white colour, the projected mean sea ice extent of a subset of models (number of models given in brackets) that most closely reproduce the climatological mean state and 1979 to 2012 trend of the Arctic sea ice extent is given in light blue colour. For further technical details see the Technical Summary Supplementary Material. {Figures 6.28, 12.11, 12.22, and 12.29; Figures TS.15, TS.16, TS.17, and TS.20} </a:t>
            </a:r>
          </a:p>
        </p:txBody>
      </p:sp>
      <p:sp>
        <p:nvSpPr>
          <p:cNvPr id="4" name="Slide Number Placeholder 3"/>
          <p:cNvSpPr>
            <a:spLocks noGrp="1"/>
          </p:cNvSpPr>
          <p:nvPr>
            <p:ph type="sldNum" sz="quarter" idx="10"/>
          </p:nvPr>
        </p:nvSpPr>
        <p:spPr/>
        <p:txBody>
          <a:bodyPr/>
          <a:lstStyle/>
          <a:p>
            <a:fld id="{71435E28-095B-4775-9124-5EBB326E872E}" type="slidenum">
              <a:rPr lang="en-GB" smtClean="0"/>
              <a:t>28</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t>Figure SPM.9 | </a:t>
            </a:r>
            <a:r>
              <a:rPr lang="en-GB" sz="1100" dirty="0"/>
              <a:t>Projections of global mean sea level rise over the 21st century relative to 1986–2005 from the combination of the CMIP5 ensemble with process-based models, for RCP2.6 and RCP8.5. The assessed likely range is shown as a shaded band. The assessed likely ranges for the mean over the period 2081–2100 for all RCP scenarios are given as coloured vertical bars, with the corresponding median value given as a horizontal line. For further technical details see the Technical Summary Supplementary Material {Table 13.5, Figures 13.10 and 13.11; Figures TS.21 and TS.22}</a:t>
            </a:r>
          </a:p>
        </p:txBody>
      </p:sp>
      <p:sp>
        <p:nvSpPr>
          <p:cNvPr id="4" name="Slide Number Placeholder 3"/>
          <p:cNvSpPr>
            <a:spLocks noGrp="1"/>
          </p:cNvSpPr>
          <p:nvPr>
            <p:ph type="sldNum" sz="quarter" idx="10"/>
          </p:nvPr>
        </p:nvSpPr>
        <p:spPr/>
        <p:txBody>
          <a:bodyPr/>
          <a:lstStyle/>
          <a:p>
            <a:fld id="{71435E28-095B-4775-9124-5EBB326E872E}" type="slidenum">
              <a:rPr lang="en-GB" smtClean="0"/>
              <a:t>29</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50021" y="1024108"/>
            <a:ext cx="4197810" cy="3508456"/>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083166" y="4871780"/>
            <a:ext cx="4938770" cy="38929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altLang="en-US">
                <a:latin typeface="Arial" charset="0"/>
                <a:ea typeface="msgothic" charset="0"/>
                <a:cs typeface="msgothic" charset="0"/>
              </a:rPr>
              <a:t>Sea-level commitment per degree of warming as obtained from physical model simulations of (</a:t>
            </a:r>
            <a:r>
              <a:rPr lang="en-GB" altLang="en-US" i="1">
                <a:latin typeface="Arial" charset="0"/>
                <a:ea typeface="msgothic" charset="0"/>
                <a:cs typeface="msgothic" charset="0"/>
              </a:rPr>
              <a:t>A</a:t>
            </a:r>
            <a:r>
              <a:rPr lang="en-GB" altLang="en-US">
                <a:latin typeface="Arial" charset="0"/>
                <a:ea typeface="msgothic" charset="0"/>
                <a:cs typeface="msgothic" charset="0"/>
              </a:rPr>
              <a:t>) ocean warming, (</a:t>
            </a:r>
            <a:r>
              <a:rPr lang="en-GB" altLang="en-US" i="1">
                <a:latin typeface="Arial" charset="0"/>
                <a:ea typeface="msgothic" charset="0"/>
                <a:cs typeface="msgothic" charset="0"/>
              </a:rPr>
              <a:t>B</a:t>
            </a:r>
            <a:r>
              <a:rPr lang="en-GB" altLang="en-US">
                <a:latin typeface="Arial" charset="0"/>
                <a:ea typeface="msgothic" charset="0"/>
                <a:cs typeface="msgothic" charset="0"/>
              </a:rPr>
              <a:t>) mountain glaciers and ice caps, and (</a:t>
            </a:r>
            <a:r>
              <a:rPr lang="en-GB" altLang="en-US" i="1">
                <a:latin typeface="Arial" charset="0"/>
                <a:ea typeface="msgothic" charset="0"/>
                <a:cs typeface="msgothic" charset="0"/>
              </a:rPr>
              <a:t>C</a:t>
            </a:r>
            <a:r>
              <a:rPr lang="en-GB" altLang="en-US">
                <a:latin typeface="Arial" charset="0"/>
                <a:ea typeface="msgothic" charset="0"/>
                <a:cs typeface="msgothic" charset="0"/>
              </a:rPr>
              <a:t>) the Greenland and (</a:t>
            </a:r>
            <a:r>
              <a:rPr lang="en-GB" altLang="en-US" i="1">
                <a:latin typeface="Arial" charset="0"/>
                <a:ea typeface="msgothic" charset="0"/>
                <a:cs typeface="msgothic" charset="0"/>
              </a:rPr>
              <a:t>D</a:t>
            </a:r>
            <a:r>
              <a:rPr lang="en-GB" altLang="en-US">
                <a:latin typeface="Arial" charset="0"/>
                <a:ea typeface="msgothic" charset="0"/>
                <a:cs typeface="msgothic" charset="0"/>
              </a:rPr>
              <a:t>) the Antarctic Ice Sheets. (</a:t>
            </a:r>
            <a:r>
              <a:rPr lang="en-GB" altLang="en-US" i="1">
                <a:latin typeface="Arial" charset="0"/>
                <a:ea typeface="msgothic" charset="0"/>
                <a:cs typeface="msgothic" charset="0"/>
              </a:rPr>
              <a:t>E</a:t>
            </a:r>
            <a:r>
              <a:rPr lang="en-GB" altLang="en-US">
                <a:latin typeface="Arial" charset="0"/>
                <a:ea typeface="msgothic" charset="0"/>
                <a:cs typeface="msgothic" charset="0"/>
              </a:rPr>
              <a:t>) The corresponding total sea-level commitment, which is consistent with paleo-estimates from past warm periods (PI, preindustrial, Plio, mid-Pliocene; see text for discussion). Temperatures are relative to preindustrial. Dashed lines and large dots provide linear approximations: (</a:t>
            </a:r>
            <a:r>
              <a:rPr lang="en-GB" altLang="en-US" i="1">
                <a:latin typeface="Arial" charset="0"/>
                <a:ea typeface="msgothic" charset="0"/>
                <a:cs typeface="msgothic" charset="0"/>
              </a:rPr>
              <a:t>A</a:t>
            </a:r>
            <a:r>
              <a:rPr lang="en-GB" altLang="en-US">
                <a:latin typeface="Arial" charset="0"/>
                <a:ea typeface="msgothic" charset="0"/>
                <a:cs typeface="msgothic" charset="0"/>
              </a:rPr>
              <a:t>) sea-level rise for a spatially homogeneous increase in ocean temperature; (</a:t>
            </a:r>
            <a:r>
              <a:rPr lang="en-GB" altLang="en-US" i="1">
                <a:latin typeface="Arial" charset="0"/>
                <a:ea typeface="msgothic" charset="0"/>
                <a:cs typeface="msgothic" charset="0"/>
              </a:rPr>
              <a:t>A</a:t>
            </a:r>
            <a:r>
              <a:rPr lang="en-GB" altLang="en-US">
                <a:latin typeface="Arial" charset="0"/>
                <a:ea typeface="msgothic" charset="0"/>
                <a:cs typeface="msgothic" charset="0"/>
              </a:rPr>
              <a:t>, </a:t>
            </a:r>
            <a:r>
              <a:rPr lang="en-GB" altLang="en-US" i="1">
                <a:latin typeface="Arial" charset="0"/>
                <a:ea typeface="msgothic" charset="0"/>
                <a:cs typeface="msgothic" charset="0"/>
              </a:rPr>
              <a:t>D</a:t>
            </a:r>
            <a:r>
              <a:rPr lang="en-GB" altLang="en-US">
                <a:latin typeface="Arial" charset="0"/>
                <a:ea typeface="msgothic" charset="0"/>
                <a:cs typeface="msgothic" charset="0"/>
              </a:rPr>
              <a:t>, </a:t>
            </a:r>
            <a:r>
              <a:rPr lang="en-GB" altLang="en-US" i="1">
                <a:latin typeface="Arial" charset="0"/>
                <a:ea typeface="msgothic" charset="0"/>
                <a:cs typeface="msgothic" charset="0"/>
              </a:rPr>
              <a:t>E</a:t>
            </a:r>
            <a:r>
              <a:rPr lang="en-GB" altLang="en-US">
                <a:latin typeface="Arial" charset="0"/>
                <a:ea typeface="msgothic" charset="0"/>
                <a:cs typeface="msgothic" charset="0"/>
              </a:rPr>
              <a:t>) constant slopes of 0.42, 1.2, and 1.8 and 2.3 m/°C. Shading as well as boxes represent the uncertainty range as discussed in the text. (</a:t>
            </a:r>
            <a:r>
              <a:rPr lang="en-GB" altLang="en-US" i="1">
                <a:latin typeface="Arial" charset="0"/>
                <a:ea typeface="msgothic" charset="0"/>
                <a:cs typeface="msgothic" charset="0"/>
              </a:rPr>
              <a:t>A–C</a:t>
            </a:r>
            <a:r>
              <a:rPr lang="en-GB" altLang="en-US">
                <a:latin typeface="Arial" charset="0"/>
                <a:ea typeface="msgothic" charset="0"/>
                <a:cs typeface="msgothic" charset="0"/>
              </a:rPr>
              <a:t>) Thin lines provide the individual simulation results from different models (</a:t>
            </a:r>
            <a:r>
              <a:rPr lang="en-GB" altLang="en-US" i="1">
                <a:latin typeface="Arial" charset="0"/>
                <a:ea typeface="msgothic" charset="0"/>
                <a:cs typeface="msgothic" charset="0"/>
              </a:rPr>
              <a:t>A</a:t>
            </a:r>
            <a:r>
              <a:rPr lang="en-GB" altLang="en-US">
                <a:latin typeface="Arial" charset="0"/>
                <a:ea typeface="msgothic" charset="0"/>
                <a:cs typeface="msgothic" charset="0"/>
              </a:rPr>
              <a:t> and </a:t>
            </a:r>
            <a:r>
              <a:rPr lang="en-GB" altLang="en-US" i="1">
                <a:latin typeface="Arial" charset="0"/>
                <a:ea typeface="msgothic" charset="0"/>
                <a:cs typeface="msgothic" charset="0"/>
              </a:rPr>
              <a:t>B</a:t>
            </a:r>
            <a:r>
              <a:rPr lang="en-GB" altLang="en-US">
                <a:latin typeface="Arial" charset="0"/>
                <a:ea typeface="msgothic" charset="0"/>
                <a:cs typeface="msgothic" charset="0"/>
              </a:rPr>
              <a:t>) or different parameter combinations (</a:t>
            </a:r>
            <a:r>
              <a:rPr lang="en-GB" altLang="en-US" i="1">
                <a:latin typeface="Arial" charset="0"/>
                <a:ea typeface="msgothic" charset="0"/>
                <a:cs typeface="msgothic" charset="0"/>
              </a:rPr>
              <a:t>C</a:t>
            </a:r>
            <a:r>
              <a:rPr lang="en-GB" altLang="en-US">
                <a:latin typeface="Arial" charset="0"/>
                <a:ea typeface="msgothic" charset="0"/>
                <a:cs typeface="msgothic" charset="0"/>
              </a:rPr>
              <a:t>). The small black dots in </a:t>
            </a:r>
            <a:r>
              <a:rPr lang="en-GB" altLang="en-US" i="1">
                <a:latin typeface="Arial" charset="0"/>
                <a:ea typeface="msgothic" charset="0"/>
                <a:cs typeface="msgothic" charset="0"/>
              </a:rPr>
              <a:t>D</a:t>
            </a:r>
            <a:r>
              <a:rPr lang="en-GB" altLang="en-US">
                <a:latin typeface="Arial" charset="0"/>
                <a:ea typeface="msgothic" charset="0"/>
                <a:cs typeface="msgothic" charset="0"/>
              </a:rPr>
              <a:t> represent 1,000-y averages of the 5-million-year simulation of Antarctica following ref. 36.</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In order to facilitate the accessibility of the findings of the Working Group I assessment for a wide readership and to enhance their usability for stakeholders, each section and subsection of the Working Group I Summary for Policymakers has a highlighted headline statement. Taken together, these 19 headline statements provide an overarching summary in simple and quotable language that is supported by the scientists and approved by the member governments of the IPCC. The four headline statements in boxes are those summarizing the assessment in sections B, C, D and E of the Summary for Policymakers.</a:t>
            </a:r>
            <a:endParaRPr lang="en-GB" dirty="0"/>
          </a:p>
        </p:txBody>
      </p:sp>
      <p:sp>
        <p:nvSpPr>
          <p:cNvPr id="4" name="Slide Number Placeholder 3"/>
          <p:cNvSpPr>
            <a:spLocks noGrp="1"/>
          </p:cNvSpPr>
          <p:nvPr>
            <p:ph type="sldNum" sz="quarter" idx="10"/>
          </p:nvPr>
        </p:nvSpPr>
        <p:spPr/>
        <p:txBody>
          <a:bodyPr/>
          <a:lstStyle/>
          <a:p>
            <a:fld id="{71435E28-095B-4775-9124-5EBB326E872E}"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660915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In order to facilitate the accessibility of the findings of the Working Group I assessment for a wide readership and to enhance their usability for stakeholders, each section and subsection of the Working Group I Summary for Policymakers has a highlighted headline statement. Taken together, these 19 headline statements provide an overarching summary in simple and quotable language that is supported by the scientists and approved by the member governments of the IPCC. The four headline statements in boxes are those summarizing the assessment in sections B, C, D and E of the Summary for Policymakers.</a:t>
            </a:r>
            <a:endParaRPr lang="en-GB" dirty="0" smtClean="0"/>
          </a:p>
        </p:txBody>
      </p:sp>
      <p:sp>
        <p:nvSpPr>
          <p:cNvPr id="4" name="Slide Number Placeholder 3"/>
          <p:cNvSpPr>
            <a:spLocks noGrp="1"/>
          </p:cNvSpPr>
          <p:nvPr>
            <p:ph type="sldNum" sz="quarter" idx="10"/>
          </p:nvPr>
        </p:nvSpPr>
        <p:spPr/>
        <p:txBody>
          <a:bodyPr/>
          <a:lstStyle/>
          <a:p>
            <a:fld id="{71435E28-095B-4775-9124-5EBB326E872E}" type="slidenum">
              <a:rPr lang="en-GB" smtClean="0"/>
              <a:pPr/>
              <a:t>33</a:t>
            </a:fld>
            <a:endParaRPr lang="en-GB"/>
          </a:p>
        </p:txBody>
      </p:sp>
    </p:spTree>
    <p:extLst>
      <p:ext uri="{BB962C8B-B14F-4D97-AF65-F5344CB8AC3E}">
        <p14:creationId xmlns:p14="http://schemas.microsoft.com/office/powerpoint/2010/main" val="1600739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In order to facilitate the accessibility of the findings of the Working Group I assessment for a wide readership and to enhance their usability for stakeholders, each section and subsection of the Working Group I Summary for Policymakers has a highlighted headline statement. Taken together, these 19 headline statements provide an overarching summary in simple and quotable language that is supported by the scientists and approved by the member governments of the IPCC. The four headline statements in boxes are those summarizing the assessment in sections B, C, D and E of the Summary for Policymakers.</a:t>
            </a:r>
            <a:endParaRPr lang="en-GB" dirty="0" smtClean="0"/>
          </a:p>
        </p:txBody>
      </p:sp>
      <p:sp>
        <p:nvSpPr>
          <p:cNvPr id="4" name="Slide Number Placeholder 3"/>
          <p:cNvSpPr>
            <a:spLocks noGrp="1"/>
          </p:cNvSpPr>
          <p:nvPr>
            <p:ph type="sldNum" sz="quarter" idx="10"/>
          </p:nvPr>
        </p:nvSpPr>
        <p:spPr/>
        <p:txBody>
          <a:bodyPr/>
          <a:lstStyle/>
          <a:p>
            <a:fld id="{71435E28-095B-4775-9124-5EBB326E872E}" type="slidenum">
              <a:rPr lang="en-GB" smtClean="0"/>
              <a:pPr/>
              <a:t>34</a:t>
            </a:fld>
            <a:endParaRPr lang="en-GB"/>
          </a:p>
        </p:txBody>
      </p:sp>
    </p:spTree>
    <p:extLst>
      <p:ext uri="{BB962C8B-B14F-4D97-AF65-F5344CB8AC3E}">
        <p14:creationId xmlns:p14="http://schemas.microsoft.com/office/powerpoint/2010/main" val="1600739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In order to facilitate the accessibility of the findings of the Working Group I assessment for a wide readership and to enhance their usability for stakeholders, each section and subsection of the Working Group I Summary for Policymakers has a highlighted headline statement. Taken together, these 19 headline statements provide an overarching summary in simple and quotable language that is supported by the scientists and approved by the member governments of the IPCC. The four headline statements in boxes are those summarizing the assessment in sections B, C, D and E of the Summary for Policymakers.</a:t>
            </a:r>
            <a:endParaRPr lang="en-GB" dirty="0" smtClean="0"/>
          </a:p>
        </p:txBody>
      </p:sp>
      <p:sp>
        <p:nvSpPr>
          <p:cNvPr id="4" name="Slide Number Placeholder 3"/>
          <p:cNvSpPr>
            <a:spLocks noGrp="1"/>
          </p:cNvSpPr>
          <p:nvPr>
            <p:ph type="sldNum" sz="quarter" idx="10"/>
          </p:nvPr>
        </p:nvSpPr>
        <p:spPr/>
        <p:txBody>
          <a:bodyPr/>
          <a:lstStyle/>
          <a:p>
            <a:fld id="{71435E28-095B-4775-9124-5EBB326E872E}" type="slidenum">
              <a:rPr lang="en-GB" smtClean="0"/>
              <a:pPr/>
              <a:t>35</a:t>
            </a:fld>
            <a:endParaRPr lang="en-GB"/>
          </a:p>
        </p:txBody>
      </p:sp>
    </p:spTree>
    <p:extLst>
      <p:ext uri="{BB962C8B-B14F-4D97-AF65-F5344CB8AC3E}">
        <p14:creationId xmlns:p14="http://schemas.microsoft.com/office/powerpoint/2010/main" val="1600739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In order to facilitate the accessibility of the findings of the Working Group I assessment for a wide readership and to enhance their usability for stakeholders, each section and subsection of the Working Group I Summary for Policymakers has a highlighted headline statement. Taken together, these 19 headline statements provide an overarching summary in simple and quotable language that is supported by the scientists and approved by the member governments of the IPCC. The four headline statements in boxes are those summarizing the assessment in sections B, C, D and E of the Summary for Policymakers.</a:t>
            </a:r>
            <a:endParaRPr lang="en-GB" dirty="0" smtClean="0"/>
          </a:p>
        </p:txBody>
      </p:sp>
      <p:sp>
        <p:nvSpPr>
          <p:cNvPr id="4" name="Slide Number Placeholder 3"/>
          <p:cNvSpPr>
            <a:spLocks noGrp="1"/>
          </p:cNvSpPr>
          <p:nvPr>
            <p:ph type="sldNum" sz="quarter" idx="10"/>
          </p:nvPr>
        </p:nvSpPr>
        <p:spPr/>
        <p:txBody>
          <a:bodyPr/>
          <a:lstStyle/>
          <a:p>
            <a:fld id="{71435E28-095B-4775-9124-5EBB326E872E}" type="slidenum">
              <a:rPr lang="en-GB" smtClean="0"/>
              <a:pPr/>
              <a:t>36</a:t>
            </a:fld>
            <a:endParaRPr lang="en-GB"/>
          </a:p>
        </p:txBody>
      </p:sp>
    </p:spTree>
    <p:extLst>
      <p:ext uri="{BB962C8B-B14F-4D97-AF65-F5344CB8AC3E}">
        <p14:creationId xmlns:p14="http://schemas.microsoft.com/office/powerpoint/2010/main" val="16007397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In order to facilitate the accessibility of the findings of the Working Group I assessment for a wide readership and to enhance their usability for stakeholders, each section and subsection of the Working Group I Summary for Policymakers has a highlighted headline statement. Taken together, these 19 headline statements provide an overarching summary in simple and quotable language that is supported by the scientists and approved by the member governments of the IPCC. The four headline statements in boxes are those summarizing the assessment in sections B, C, D and E of the Summary for Policymakers.</a:t>
            </a:r>
            <a:endParaRPr lang="en-GB" dirty="0" smtClean="0"/>
          </a:p>
        </p:txBody>
      </p:sp>
      <p:sp>
        <p:nvSpPr>
          <p:cNvPr id="4" name="Slide Number Placeholder 3"/>
          <p:cNvSpPr>
            <a:spLocks noGrp="1"/>
          </p:cNvSpPr>
          <p:nvPr>
            <p:ph type="sldNum" sz="quarter" idx="10"/>
          </p:nvPr>
        </p:nvSpPr>
        <p:spPr/>
        <p:txBody>
          <a:bodyPr/>
          <a:lstStyle/>
          <a:p>
            <a:fld id="{71435E28-095B-4775-9124-5EBB326E872E}" type="slidenum">
              <a:rPr lang="en-GB" smtClean="0"/>
              <a:pPr/>
              <a:t>37</a:t>
            </a:fld>
            <a:endParaRPr lang="en-GB"/>
          </a:p>
        </p:txBody>
      </p:sp>
    </p:spTree>
    <p:extLst>
      <p:ext uri="{BB962C8B-B14F-4D97-AF65-F5344CB8AC3E}">
        <p14:creationId xmlns:p14="http://schemas.microsoft.com/office/powerpoint/2010/main" val="1600739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In order to facilitate the accessibility of the findings of the Working Group I assessment for a wide readership and to enhance their usability for stakeholders, each section and subsection of the Working Group I Summary for Policymakers has a highlighted headline statement. Taken together, these 19 headline statements provide an overarching summary in simple and quotable language that is supported by the scientists and approved by the member governments of the IPCC. The four headline statements in boxes are those summarizing the assessment in sections B, C, D and E of the Summary for Policymakers.</a:t>
            </a:r>
            <a:endParaRPr lang="en-GB" dirty="0" smtClean="0"/>
          </a:p>
        </p:txBody>
      </p:sp>
      <p:sp>
        <p:nvSpPr>
          <p:cNvPr id="4" name="Slide Number Placeholder 3"/>
          <p:cNvSpPr>
            <a:spLocks noGrp="1"/>
          </p:cNvSpPr>
          <p:nvPr>
            <p:ph type="sldNum" sz="quarter" idx="10"/>
          </p:nvPr>
        </p:nvSpPr>
        <p:spPr/>
        <p:txBody>
          <a:bodyPr/>
          <a:lstStyle/>
          <a:p>
            <a:fld id="{71435E28-095B-4775-9124-5EBB326E872E}" type="slidenum">
              <a:rPr lang="en-GB" smtClean="0"/>
              <a:pPr/>
              <a:t>38</a:t>
            </a:fld>
            <a:endParaRPr lang="en-GB"/>
          </a:p>
        </p:txBody>
      </p:sp>
    </p:spTree>
    <p:extLst>
      <p:ext uri="{BB962C8B-B14F-4D97-AF65-F5344CB8AC3E}">
        <p14:creationId xmlns:p14="http://schemas.microsoft.com/office/powerpoint/2010/main" val="1600739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kern="1200" dirty="0" smtClean="0">
                <a:solidFill>
                  <a:schemeClr val="tx1"/>
                </a:solidFill>
                <a:effectLst/>
                <a:latin typeface="Arial" panose="020B0604020202020204" pitchFamily="34" charset="0"/>
                <a:ea typeface="+mn-ea"/>
                <a:cs typeface="Arial" panose="020B0604020202020204" pitchFamily="34" charset="0"/>
              </a:rPr>
              <a:t>More information available</a:t>
            </a:r>
            <a:r>
              <a:rPr lang="en-GB" sz="1100" kern="1200" baseline="0" dirty="0" smtClean="0">
                <a:solidFill>
                  <a:schemeClr val="tx1"/>
                </a:solidFill>
                <a:effectLst/>
                <a:latin typeface="Arial" panose="020B0604020202020204" pitchFamily="34" charset="0"/>
                <a:ea typeface="+mn-ea"/>
                <a:cs typeface="Arial" panose="020B0604020202020204" pitchFamily="34" charset="0"/>
              </a:rPr>
              <a:t> from t</a:t>
            </a:r>
            <a:r>
              <a:rPr lang="en-GB" sz="1100" kern="1200" dirty="0" smtClean="0">
                <a:solidFill>
                  <a:schemeClr val="tx1"/>
                </a:solidFill>
                <a:effectLst/>
                <a:latin typeface="Arial" panose="020B0604020202020204" pitchFamily="34" charset="0"/>
                <a:ea typeface="+mn-ea"/>
                <a:cs typeface="Arial" panose="020B0604020202020204" pitchFamily="34" charset="0"/>
              </a:rPr>
              <a:t>he IPCC Working Group I website </a:t>
            </a:r>
            <a:r>
              <a:rPr lang="en-GB" sz="1100" u="sng" kern="1200" dirty="0" smtClean="0">
                <a:solidFill>
                  <a:schemeClr val="tx1"/>
                </a:solidFill>
                <a:effectLst/>
                <a:latin typeface="Arial" panose="020B0604020202020204" pitchFamily="34" charset="0"/>
                <a:ea typeface="+mn-ea"/>
                <a:cs typeface="Arial" panose="020B0604020202020204" pitchFamily="34" charset="0"/>
                <a:hlinkClick r:id="rId3"/>
              </a:rPr>
              <a:t>www.climatechange2013.org</a:t>
            </a:r>
            <a:r>
              <a:rPr lang="en-GB" sz="1100" kern="1200" dirty="0" smtClean="0">
                <a:solidFill>
                  <a:schemeClr val="tx1"/>
                </a:solidFill>
                <a:effectLst/>
                <a:latin typeface="Arial" panose="020B0604020202020204" pitchFamily="34" charset="0"/>
                <a:ea typeface="+mn-ea"/>
                <a:cs typeface="Arial" panose="020B0604020202020204" pitchFamily="34" charset="0"/>
              </a:rPr>
              <a:t> </a:t>
            </a:r>
            <a:endParaRPr lang="en-GB" dirty="0" smtClean="0"/>
          </a:p>
          <a:p>
            <a:endParaRPr lang="en-GB" dirty="0"/>
          </a:p>
        </p:txBody>
      </p:sp>
      <p:sp>
        <p:nvSpPr>
          <p:cNvPr id="4" name="Slide Number Placeholder 3"/>
          <p:cNvSpPr>
            <a:spLocks noGrp="1"/>
          </p:cNvSpPr>
          <p:nvPr>
            <p:ph type="sldNum" sz="quarter" idx="10"/>
          </p:nvPr>
        </p:nvSpPr>
        <p:spPr/>
        <p:txBody>
          <a:bodyPr/>
          <a:lstStyle/>
          <a:p>
            <a:fld id="{71435E28-095B-4775-9124-5EBB326E872E}" type="slidenum">
              <a:rPr lang="en-GB" smtClean="0"/>
              <a:pPr/>
              <a:t>3</a:t>
            </a:fld>
            <a:endParaRPr lang="en-GB"/>
          </a:p>
        </p:txBody>
      </p:sp>
    </p:spTree>
    <p:extLst>
      <p:ext uri="{BB962C8B-B14F-4D97-AF65-F5344CB8AC3E}">
        <p14:creationId xmlns:p14="http://schemas.microsoft.com/office/powerpoint/2010/main" val="448686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smtClean="0">
                <a:solidFill>
                  <a:schemeClr val="tx1"/>
                </a:solidFill>
                <a:effectLst/>
                <a:latin typeface="Arial" panose="020B0604020202020204" pitchFamily="34" charset="0"/>
                <a:ea typeface="+mn-ea"/>
                <a:cs typeface="Arial" panose="020B0604020202020204" pitchFamily="34" charset="0"/>
              </a:rPr>
              <a:t>The IPCC Working Group I website </a:t>
            </a:r>
            <a:r>
              <a:rPr lang="en-GB" sz="1100" u="sng" kern="1200" dirty="0" smtClean="0">
                <a:solidFill>
                  <a:schemeClr val="tx1"/>
                </a:solidFill>
                <a:effectLst/>
                <a:latin typeface="Arial" panose="020B0604020202020204" pitchFamily="34" charset="0"/>
                <a:ea typeface="+mn-ea"/>
                <a:cs typeface="Arial" panose="020B0604020202020204" pitchFamily="34" charset="0"/>
                <a:hlinkClick r:id="rId3"/>
              </a:rPr>
              <a:t>www.climatechange2013.org</a:t>
            </a:r>
            <a:r>
              <a:rPr lang="en-GB" sz="1100" kern="1200" dirty="0" smtClean="0">
                <a:solidFill>
                  <a:schemeClr val="tx1"/>
                </a:solidFill>
                <a:effectLst/>
                <a:latin typeface="Arial" panose="020B0604020202020204" pitchFamily="34" charset="0"/>
                <a:ea typeface="+mn-ea"/>
                <a:cs typeface="Arial" panose="020B0604020202020204" pitchFamily="34" charset="0"/>
              </a:rPr>
              <a:t> provides comprehensive access to all products generated by Working Group I during the fifth assessment cycle of the IPCC. This includes the adopted report, the review drafts, all comments collected during the review process and the author responses, as well as background material consisting of Reports of IPCC Expert Meetings and Workshops, and Guidance Papers resulting from such meetings. In addition, outreach material, presentations and speeches are made available on this site.</a:t>
            </a:r>
            <a:endParaRPr lang="en-GB" dirty="0"/>
          </a:p>
        </p:txBody>
      </p:sp>
      <p:sp>
        <p:nvSpPr>
          <p:cNvPr id="4" name="Slide Number Placeholder 3"/>
          <p:cNvSpPr>
            <a:spLocks noGrp="1"/>
          </p:cNvSpPr>
          <p:nvPr>
            <p:ph type="sldNum" sz="quarter" idx="10"/>
          </p:nvPr>
        </p:nvSpPr>
        <p:spPr/>
        <p:txBody>
          <a:bodyPr/>
          <a:lstStyle/>
          <a:p>
            <a:fld id="{71435E28-095B-4775-9124-5EBB326E872E}" type="slidenum">
              <a:rPr lang="en-GB" smtClean="0"/>
              <a:pPr/>
              <a:t>39</a:t>
            </a:fld>
            <a:endParaRPr lang="en-GB"/>
          </a:p>
        </p:txBody>
      </p:sp>
    </p:spTree>
    <p:extLst>
      <p:ext uri="{BB962C8B-B14F-4D97-AF65-F5344CB8AC3E}">
        <p14:creationId xmlns:p14="http://schemas.microsoft.com/office/powerpoint/2010/main" val="77418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smtClean="0"/>
              <a:t>All IPCC</a:t>
            </a:r>
            <a:r>
              <a:rPr lang="en-GB" sz="1100" baseline="0" dirty="0" smtClean="0"/>
              <a:t> As</a:t>
            </a:r>
            <a:r>
              <a:rPr lang="en-GB" sz="1100" dirty="0" smtClean="0"/>
              <a:t>sessment Reports</a:t>
            </a:r>
            <a:r>
              <a:rPr lang="en-GB" sz="1100" baseline="0" dirty="0" smtClean="0"/>
              <a:t> are available at www.ipcc.ch</a:t>
            </a:r>
            <a:endParaRPr lang="en-GB" sz="1100" dirty="0"/>
          </a:p>
        </p:txBody>
      </p:sp>
      <p:sp>
        <p:nvSpPr>
          <p:cNvPr id="4" name="Slide Number Placeholder 3"/>
          <p:cNvSpPr>
            <a:spLocks noGrp="1"/>
          </p:cNvSpPr>
          <p:nvPr>
            <p:ph type="sldNum" sz="quarter" idx="10"/>
          </p:nvPr>
        </p:nvSpPr>
        <p:spPr/>
        <p:txBody>
          <a:bodyPr/>
          <a:lstStyle/>
          <a:p>
            <a:fld id="{71435E28-095B-4775-9124-5EBB326E872E}" type="slidenum">
              <a:rPr lang="en-GB" smtClean="0"/>
              <a:t>4</a:t>
            </a:fld>
            <a:endParaRPr lang="en-GB"/>
          </a:p>
        </p:txBody>
      </p:sp>
    </p:spTree>
    <p:extLst>
      <p:ext uri="{BB962C8B-B14F-4D97-AF65-F5344CB8AC3E}">
        <p14:creationId xmlns:p14="http://schemas.microsoft.com/office/powerpoint/2010/main" val="373348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kern="1200" dirty="0" smtClean="0">
                <a:solidFill>
                  <a:schemeClr val="tx1"/>
                </a:solidFill>
                <a:effectLst/>
                <a:latin typeface="Arial" panose="020B0604020202020204" pitchFamily="34" charset="0"/>
                <a:ea typeface="+mn-ea"/>
                <a:cs typeface="Arial" panose="020B0604020202020204" pitchFamily="34" charset="0"/>
              </a:rPr>
              <a:t>IPCC assessment process for the development of the Working Group I contribution to the IPCC 5th Assessment Report</a:t>
            </a:r>
            <a:endParaRPr lang="de-CH" dirty="0" smtClean="0"/>
          </a:p>
        </p:txBody>
      </p:sp>
      <p:sp>
        <p:nvSpPr>
          <p:cNvPr id="4" name="Slide Number Placeholder 3"/>
          <p:cNvSpPr>
            <a:spLocks noGrp="1"/>
          </p:cNvSpPr>
          <p:nvPr>
            <p:ph type="sldNum" sz="quarter" idx="10"/>
          </p:nvPr>
        </p:nvSpPr>
        <p:spPr/>
        <p:txBody>
          <a:bodyPr/>
          <a:lstStyle/>
          <a:p>
            <a:fld id="{71435E28-095B-4775-9124-5EBB326E872E}" type="slidenum">
              <a:rPr lang="en-GB" smtClean="0"/>
              <a:t>5</a:t>
            </a:fld>
            <a:endParaRPr lang="en-GB"/>
          </a:p>
        </p:txBody>
      </p:sp>
    </p:spTree>
    <p:extLst>
      <p:ext uri="{BB962C8B-B14F-4D97-AF65-F5344CB8AC3E}">
        <p14:creationId xmlns:p14="http://schemas.microsoft.com/office/powerpoint/2010/main" val="373348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All</a:t>
            </a:r>
            <a:r>
              <a:rPr lang="en-GB" baseline="0" dirty="0" smtClean="0"/>
              <a:t> Figures from the </a:t>
            </a:r>
            <a:r>
              <a:rPr lang="en-GB" sz="1100" kern="1200" dirty="0" smtClean="0">
                <a:solidFill>
                  <a:schemeClr val="tx1"/>
                </a:solidFill>
                <a:effectLst/>
                <a:latin typeface="Arial" panose="020B0604020202020204" pitchFamily="34" charset="0"/>
                <a:ea typeface="+mn-ea"/>
                <a:cs typeface="Arial" panose="020B0604020202020204" pitchFamily="34" charset="0"/>
              </a:rPr>
              <a:t>IPCC Working Group I contribution</a:t>
            </a:r>
            <a:r>
              <a:rPr lang="en-GB" sz="1100" kern="1200" baseline="0" dirty="0" smtClean="0">
                <a:solidFill>
                  <a:schemeClr val="tx1"/>
                </a:solidFill>
                <a:effectLst/>
                <a:latin typeface="Arial" panose="020B0604020202020204" pitchFamily="34" charset="0"/>
                <a:ea typeface="+mn-ea"/>
                <a:cs typeface="Arial" panose="020B0604020202020204" pitchFamily="34" charset="0"/>
              </a:rPr>
              <a:t> </a:t>
            </a:r>
            <a:r>
              <a:rPr lang="en-GB" sz="1100" kern="1200" dirty="0" smtClean="0">
                <a:solidFill>
                  <a:schemeClr val="tx1"/>
                </a:solidFill>
                <a:effectLst/>
                <a:latin typeface="Arial" panose="020B0604020202020204" pitchFamily="34" charset="0"/>
                <a:ea typeface="+mn-ea"/>
                <a:cs typeface="Arial" panose="020B0604020202020204" pitchFamily="34" charset="0"/>
              </a:rPr>
              <a:t>to the IPCC 5th Assessment Report</a:t>
            </a:r>
            <a:r>
              <a:rPr lang="en-GB" sz="1100" kern="1200" baseline="0" dirty="0" smtClean="0">
                <a:solidFill>
                  <a:schemeClr val="tx1"/>
                </a:solidFill>
                <a:effectLst/>
                <a:latin typeface="Arial" panose="020B0604020202020204" pitchFamily="34" charset="0"/>
                <a:ea typeface="+mn-ea"/>
                <a:cs typeface="Arial" panose="020B0604020202020204" pitchFamily="34" charset="0"/>
              </a:rPr>
              <a:t>, including the Summary for Policymakers, are available as high-resolution JPEG files from the </a:t>
            </a:r>
            <a:r>
              <a:rPr lang="en-GB" sz="1100" kern="1200" dirty="0" smtClean="0">
                <a:solidFill>
                  <a:schemeClr val="tx1"/>
                </a:solidFill>
                <a:effectLst/>
                <a:latin typeface="Arial" panose="020B0604020202020204" pitchFamily="34" charset="0"/>
                <a:ea typeface="+mn-ea"/>
                <a:cs typeface="Arial" panose="020B0604020202020204" pitchFamily="34" charset="0"/>
              </a:rPr>
              <a:t>IPCC Working Group I website </a:t>
            </a:r>
            <a:r>
              <a:rPr lang="en-GB" sz="1100" u="sng" kern="1200" dirty="0" smtClean="0">
                <a:solidFill>
                  <a:schemeClr val="tx1"/>
                </a:solidFill>
                <a:effectLst/>
                <a:latin typeface="Arial" panose="020B0604020202020204" pitchFamily="34" charset="0"/>
                <a:ea typeface="+mn-ea"/>
                <a:cs typeface="Arial" panose="020B0604020202020204" pitchFamily="34" charset="0"/>
                <a:hlinkClick r:id="rId3"/>
              </a:rPr>
              <a:t>www.climatechange2013.org</a:t>
            </a:r>
            <a:r>
              <a:rPr lang="en-GB" sz="1100" kern="1200" dirty="0" smtClean="0">
                <a:solidFill>
                  <a:schemeClr val="tx1"/>
                </a:solidFill>
                <a:effectLst/>
                <a:latin typeface="Arial" panose="020B0604020202020204" pitchFamily="34" charset="0"/>
                <a:ea typeface="+mn-ea"/>
                <a:cs typeface="Arial" panose="020B0604020202020204" pitchFamily="34" charset="0"/>
              </a:rPr>
              <a:t> </a:t>
            </a:r>
            <a:endParaRPr lang="en-GB" dirty="0" smtClean="0"/>
          </a:p>
          <a:p>
            <a:endParaRPr lang="en-GB" dirty="0"/>
          </a:p>
        </p:txBody>
      </p:sp>
      <p:sp>
        <p:nvSpPr>
          <p:cNvPr id="4" name="Slide Number Placeholder 3"/>
          <p:cNvSpPr>
            <a:spLocks noGrp="1"/>
          </p:cNvSpPr>
          <p:nvPr>
            <p:ph type="sldNum" sz="quarter" idx="10"/>
          </p:nvPr>
        </p:nvSpPr>
        <p:spPr/>
        <p:txBody>
          <a:bodyPr/>
          <a:lstStyle/>
          <a:p>
            <a:fld id="{71435E28-095B-4775-9124-5EBB326E872E}" type="slidenum">
              <a:rPr lang="en-GB" smtClean="0"/>
              <a:pPr/>
              <a:t>6</a:t>
            </a:fld>
            <a:endParaRPr lang="en-GB"/>
          </a:p>
        </p:txBody>
      </p:sp>
    </p:spTree>
    <p:extLst>
      <p:ext uri="{BB962C8B-B14F-4D97-AF65-F5344CB8AC3E}">
        <p14:creationId xmlns:p14="http://schemas.microsoft.com/office/powerpoint/2010/main" val="660915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100" b="1" smtClean="0"/>
              <a:t>Figure SPM.1, Panel a</a:t>
            </a:r>
          </a:p>
          <a:p>
            <a:endParaRPr lang="de-CH" sz="1100" b="0" smtClean="0"/>
          </a:p>
          <a:p>
            <a:r>
              <a:rPr lang="de-CH" sz="1100" b="0" i="1" smtClean="0"/>
              <a:t>Complete caption of Figure SPM.1:</a:t>
            </a:r>
            <a:endParaRPr lang="en-GB" sz="1100" b="0" i="1" smtClean="0"/>
          </a:p>
          <a:p>
            <a:r>
              <a:rPr lang="en-GB" sz="1100" b="1" smtClean="0"/>
              <a:t>Figure </a:t>
            </a:r>
            <a:r>
              <a:rPr lang="en-GB" sz="1100" b="1"/>
              <a:t>SPM.1 | </a:t>
            </a:r>
            <a:r>
              <a:rPr lang="en-GB" sz="1100"/>
              <a:t>(a) Observed global mean combined land and ocean surface temperature anomalies, from 1850 to 2012 from three data sets. Top panel: annual mean values. Bottom panel: decadal mean values including the estimate of uncertainty for one dataset (black). Anomalies are relative to the mean of 1961−1990. (b) Map of the observed surface temperature change from 1901 to 2012 derived from temperature trends determined by linear regression from one dataset (orange line in panel a). Trends have been calculated where data availability permits a robust estimate (i.e., only for grid boxes with greater than 70% complete records and more than 20% data availability in the first and last 10% of the time period). Other areas are white. Grid boxes where the trend is significant at the 10% level are indicated by a + sign. For a listing of the datasets and further technical details see the Technical Summary Supplementary Material. {Figures 2.19–2.21; Figure TS.2} </a:t>
            </a:r>
          </a:p>
        </p:txBody>
      </p:sp>
      <p:sp>
        <p:nvSpPr>
          <p:cNvPr id="4" name="Slide Number Placeholder 3"/>
          <p:cNvSpPr>
            <a:spLocks noGrp="1"/>
          </p:cNvSpPr>
          <p:nvPr>
            <p:ph type="sldNum" sz="quarter" idx="10"/>
          </p:nvPr>
        </p:nvSpPr>
        <p:spPr/>
        <p:txBody>
          <a:bodyPr/>
          <a:lstStyle/>
          <a:p>
            <a:fld id="{71435E28-095B-4775-9124-5EBB326E872E}" type="slidenum">
              <a:rPr lang="en-GB" smtClean="0"/>
              <a:t>7</a:t>
            </a:fld>
            <a:endParaRPr lang="en-GB"/>
          </a:p>
        </p:txBody>
      </p:sp>
    </p:spTree>
    <p:extLst>
      <p:ext uri="{BB962C8B-B14F-4D97-AF65-F5344CB8AC3E}">
        <p14:creationId xmlns:p14="http://schemas.microsoft.com/office/powerpoint/2010/main" val="373348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100" b="1" smtClean="0"/>
              <a:t>Figure SPM.1, Panel b</a:t>
            </a:r>
          </a:p>
          <a:p>
            <a:endParaRPr lang="de-CH" sz="1100" b="0" smtClean="0"/>
          </a:p>
          <a:p>
            <a:r>
              <a:rPr lang="de-CH" sz="1100" b="0" i="1" smtClean="0"/>
              <a:t>Complete caption of Figure SPM.1:</a:t>
            </a:r>
            <a:endParaRPr lang="en-GB" sz="1100" b="0" i="1" smtClean="0"/>
          </a:p>
          <a:p>
            <a:r>
              <a:rPr lang="en-GB" sz="1100" b="1" smtClean="0"/>
              <a:t>Figure </a:t>
            </a:r>
            <a:r>
              <a:rPr lang="en-GB" sz="1100" b="1"/>
              <a:t>SPM.1 | </a:t>
            </a:r>
            <a:r>
              <a:rPr lang="en-GB" sz="1100"/>
              <a:t>(a) Observed global mean combined land and ocean surface temperature anomalies, from 1850 to 2012 from three data sets. Top panel: annual mean values. Bottom panel: decadal mean values including the estimate of uncertainty for one dataset (black). Anomalies are relative to the mean of 1961−1990. (b) Map of the observed surface temperature change from 1901 to 2012 derived from temperature trends determined by linear regression from one dataset (orange line in panel a). Trends have been calculated where data availability permits a robust estimate (i.e., only for grid boxes with greater than 70% complete records and more than 20% data availability in the first and last 10% of the time period). Other areas are white. Grid boxes where the trend is significant at the 10% level are indicated by a + sign. For a listing of the datasets and further technical details see the Technical Summary Supplementary Material. {Figures 2.19–2.21; Figure TS.2} </a:t>
            </a:r>
          </a:p>
        </p:txBody>
      </p:sp>
      <p:sp>
        <p:nvSpPr>
          <p:cNvPr id="4" name="Slide Number Placeholder 3"/>
          <p:cNvSpPr>
            <a:spLocks noGrp="1"/>
          </p:cNvSpPr>
          <p:nvPr>
            <p:ph type="sldNum" sz="quarter" idx="10"/>
          </p:nvPr>
        </p:nvSpPr>
        <p:spPr/>
        <p:txBody>
          <a:bodyPr/>
          <a:lstStyle/>
          <a:p>
            <a:fld id="{71435E28-095B-4775-9124-5EBB326E872E}" type="slidenum">
              <a:rPr lang="en-GB" smtClean="0"/>
              <a:t>8</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a:t>Figure SPM.2 | </a:t>
            </a:r>
            <a:r>
              <a:rPr lang="en-GB" sz="1100"/>
              <a:t>Maps of observed precipitation change from 1901 to 2010 and from 1951 to 2010 (trends in annual accumulation calculated using the same criteria as in Figure SPM.1) from one data set. For further technical details see the Technical Summary Supplementary Material. {TS TFE.1, Figure 2; Figure 2.29} </a:t>
            </a:r>
          </a:p>
        </p:txBody>
      </p:sp>
      <p:sp>
        <p:nvSpPr>
          <p:cNvPr id="4" name="Slide Number Placeholder 3"/>
          <p:cNvSpPr>
            <a:spLocks noGrp="1"/>
          </p:cNvSpPr>
          <p:nvPr>
            <p:ph type="sldNum" sz="quarter" idx="10"/>
          </p:nvPr>
        </p:nvSpPr>
        <p:spPr/>
        <p:txBody>
          <a:bodyPr/>
          <a:lstStyle/>
          <a:p>
            <a:fld id="{71435E28-095B-4775-9124-5EBB326E872E}" type="slidenum">
              <a:rPr lang="en-GB" smtClean="0"/>
              <a:t>9</a:t>
            </a:fld>
            <a:endParaRPr lang="en-GB"/>
          </a:p>
        </p:txBody>
      </p:sp>
    </p:spTree>
    <p:extLst>
      <p:ext uri="{BB962C8B-B14F-4D97-AF65-F5344CB8AC3E}">
        <p14:creationId xmlns:p14="http://schemas.microsoft.com/office/powerpoint/2010/main" val="3138433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lt Cover Slid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695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with Title and Text">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tx1"/>
                </a:solidFill>
              </a:defRPr>
            </a:lvl1pPr>
          </a:lstStyle>
          <a:p>
            <a:r>
              <a:rPr lang="en-US" smtClean="0"/>
              <a:t>Slide Title</a:t>
            </a:r>
            <a:endParaRPr lang="en-GB"/>
          </a:p>
        </p:txBody>
      </p:sp>
      <p:sp>
        <p:nvSpPr>
          <p:cNvPr id="4" name="Text Placeholder 4"/>
          <p:cNvSpPr>
            <a:spLocks noGrp="1"/>
          </p:cNvSpPr>
          <p:nvPr>
            <p:ph type="body" sz="quarter" idx="10" hasCustomPrompt="1"/>
          </p:nvPr>
        </p:nvSpPr>
        <p:spPr>
          <a:xfrm>
            <a:off x="250825" y="1341439"/>
            <a:ext cx="8642350" cy="4535486"/>
          </a:xfrm>
          <a:prstGeom prst="rect">
            <a:avLst/>
          </a:prstGeom>
        </p:spPr>
        <p:txBody>
          <a:bodyPr lIns="18000" tIns="36000" rIns="18000" bIns="36000"/>
          <a:lstStyle>
            <a:lvl1pPr marL="0" indent="0" algn="just">
              <a:spcBef>
                <a:spcPts val="0"/>
              </a:spcBef>
              <a:buFontTx/>
              <a:buNone/>
              <a:defRPr sz="2000" b="0" baseline="0">
                <a:solidFill>
                  <a:schemeClr val="tx1"/>
                </a:solidFill>
              </a:defRPr>
            </a:lvl1pPr>
            <a:lvl2pPr marL="180000" indent="0">
              <a:spcBef>
                <a:spcPts val="200"/>
              </a:spcBef>
              <a:buFontTx/>
              <a:buNone/>
              <a:defRPr sz="20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smtClean="0"/>
              <a:t>Text text text</a:t>
            </a:r>
          </a:p>
        </p:txBody>
      </p:sp>
    </p:spTree>
    <p:extLst>
      <p:ext uri="{BB962C8B-B14F-4D97-AF65-F5344CB8AC3E}">
        <p14:creationId xmlns:p14="http://schemas.microsoft.com/office/powerpoint/2010/main" val="3224447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with Title and Text in Blue Box">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498"/>
          </a:xfrm>
          <a:prstGeom prst="rect">
            <a:avLst/>
          </a:prstGeom>
        </p:spPr>
        <p:txBody>
          <a:bodyPr lIns="0" tIns="36000" rIns="0" bIns="36000"/>
          <a:lstStyle>
            <a:lvl1pPr algn="l">
              <a:defRPr sz="2400" b="1" baseline="0">
                <a:solidFill>
                  <a:schemeClr val="bg1"/>
                </a:solidFill>
              </a:defRPr>
            </a:lvl1pPr>
          </a:lstStyle>
          <a:p>
            <a:r>
              <a:rPr lang="en-US" smtClean="0"/>
              <a:t>Slide Title</a:t>
            </a:r>
            <a:endParaRPr lang="en-GB"/>
          </a:p>
        </p:txBody>
      </p:sp>
      <p:sp>
        <p:nvSpPr>
          <p:cNvPr id="4" name="Text Placeholder 4"/>
          <p:cNvSpPr>
            <a:spLocks noGrp="1"/>
          </p:cNvSpPr>
          <p:nvPr>
            <p:ph type="body" sz="quarter" idx="10" hasCustomPrompt="1"/>
          </p:nvPr>
        </p:nvSpPr>
        <p:spPr>
          <a:xfrm>
            <a:off x="250825" y="1341439"/>
            <a:ext cx="8642350" cy="4535486"/>
          </a:xfrm>
          <a:prstGeom prst="rect">
            <a:avLst/>
          </a:prstGeom>
          <a:solidFill>
            <a:schemeClr val="accent2"/>
          </a:solidFill>
          <a:effectLst/>
        </p:spPr>
        <p:txBody>
          <a:bodyPr lIns="18000" tIns="36000" rIns="18000" bIns="36000"/>
          <a:lstStyle>
            <a:lvl1pPr marL="0" indent="0" algn="just">
              <a:spcBef>
                <a:spcPts val="0"/>
              </a:spcBef>
              <a:buFontTx/>
              <a:buNone/>
              <a:defRPr sz="2000" b="0" baseline="0">
                <a:solidFill>
                  <a:schemeClr val="tx1"/>
                </a:solidFill>
              </a:defRPr>
            </a:lvl1pPr>
            <a:lvl2pPr marL="180000" indent="0">
              <a:spcBef>
                <a:spcPts val="200"/>
              </a:spcBef>
              <a:buFontTx/>
              <a:buNone/>
              <a:defRPr sz="20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smtClean="0"/>
              <a:t>Text text text</a:t>
            </a:r>
          </a:p>
        </p:txBody>
      </p:sp>
    </p:spTree>
    <p:extLst>
      <p:ext uri="{BB962C8B-B14F-4D97-AF65-F5344CB8AC3E}">
        <p14:creationId xmlns:p14="http://schemas.microsoft.com/office/powerpoint/2010/main" val="1056060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with Title and Bullet Text">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tx1"/>
                </a:solidFill>
              </a:defRPr>
            </a:lvl1pPr>
          </a:lstStyle>
          <a:p>
            <a:r>
              <a:rPr lang="en-US" smtClean="0"/>
              <a:t>Slide Title</a:t>
            </a:r>
            <a:endParaRPr lang="en-GB"/>
          </a:p>
        </p:txBody>
      </p:sp>
      <p:sp>
        <p:nvSpPr>
          <p:cNvPr id="5" name="Text Placeholder 4"/>
          <p:cNvSpPr>
            <a:spLocks noGrp="1"/>
          </p:cNvSpPr>
          <p:nvPr>
            <p:ph type="body" sz="quarter" idx="10" hasCustomPrompt="1"/>
          </p:nvPr>
        </p:nvSpPr>
        <p:spPr>
          <a:xfrm>
            <a:off x="250825" y="1341439"/>
            <a:ext cx="8642350" cy="4535486"/>
          </a:xfrm>
          <a:prstGeom prst="rect">
            <a:avLst/>
          </a:prstGeom>
        </p:spPr>
        <p:txBody>
          <a:bodyPr lIns="18000" tIns="36000" rIns="18000" bIns="36000"/>
          <a:lstStyle>
            <a:lvl1pPr marL="270000" indent="-270000">
              <a:lnSpc>
                <a:spcPct val="100000"/>
              </a:lnSpc>
              <a:spcBef>
                <a:spcPts val="300"/>
              </a:spcBef>
              <a:spcAft>
                <a:spcPts val="1200"/>
              </a:spcAft>
              <a:buSzPct val="75000"/>
              <a:buFont typeface="Wingdings" panose="05000000000000000000" pitchFamily="2" charset="2"/>
              <a:buChar char="v"/>
              <a:defRPr sz="2000" b="1" baseline="0">
                <a:solidFill>
                  <a:schemeClr val="tx1"/>
                </a:solidFill>
              </a:defRPr>
            </a:lvl1pPr>
            <a:lvl2pPr marL="540000" indent="-270000">
              <a:spcBef>
                <a:spcPts val="0"/>
              </a:spcBef>
              <a:spcAft>
                <a:spcPts val="900"/>
              </a:spcAft>
              <a:buSzPct val="75000"/>
              <a:buFont typeface="Wingdings" panose="05000000000000000000" pitchFamily="2" charset="2"/>
              <a:buChar char="v"/>
              <a:defRPr sz="1800">
                <a:solidFill>
                  <a:schemeClr val="tx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smtClean="0"/>
              <a:t>Text with Bullet </a:t>
            </a:r>
          </a:p>
          <a:p>
            <a:pPr lvl="1"/>
            <a:r>
              <a:rPr lang="en-US" smtClean="0"/>
              <a:t>Text with Bullet </a:t>
            </a:r>
          </a:p>
          <a:p>
            <a:pPr lvl="1"/>
            <a:r>
              <a:rPr lang="en-US" smtClean="0"/>
              <a:t>…</a:t>
            </a:r>
          </a:p>
          <a:p>
            <a:pPr lvl="1"/>
            <a:r>
              <a:rPr lang="en-US" smtClean="0"/>
              <a:t>… </a:t>
            </a:r>
          </a:p>
          <a:p>
            <a:pPr lvl="0"/>
            <a:r>
              <a:rPr lang="en-US" smtClean="0"/>
              <a:t>More bulleted text </a:t>
            </a:r>
          </a:p>
          <a:p>
            <a:pPr lvl="1"/>
            <a:r>
              <a:rPr lang="en-US" smtClean="0"/>
              <a:t>…</a:t>
            </a:r>
          </a:p>
          <a:p>
            <a:pPr lvl="1"/>
            <a:r>
              <a:rPr lang="en-US" smtClean="0"/>
              <a:t>…</a:t>
            </a:r>
          </a:p>
        </p:txBody>
      </p:sp>
    </p:spTree>
    <p:extLst>
      <p:ext uri="{BB962C8B-B14F-4D97-AF65-F5344CB8AC3E}">
        <p14:creationId xmlns:p14="http://schemas.microsoft.com/office/powerpoint/2010/main" val="2394283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with Title and Object">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tx1"/>
                </a:solidFill>
              </a:defRPr>
            </a:lvl1pPr>
          </a:lstStyle>
          <a:p>
            <a:r>
              <a:rPr lang="en-US" smtClean="0"/>
              <a:t>Slide Title</a:t>
            </a:r>
            <a:endParaRPr lang="en-GB"/>
          </a:p>
        </p:txBody>
      </p:sp>
      <p:sp>
        <p:nvSpPr>
          <p:cNvPr id="5" name="Content Placeholder 4"/>
          <p:cNvSpPr>
            <a:spLocks noGrp="1"/>
          </p:cNvSpPr>
          <p:nvPr>
            <p:ph sz="quarter" idx="10"/>
          </p:nvPr>
        </p:nvSpPr>
        <p:spPr>
          <a:xfrm>
            <a:off x="250825" y="1341439"/>
            <a:ext cx="8642350" cy="4535486"/>
          </a:xfrm>
          <a:prstGeom prst="rect">
            <a:avLst/>
          </a:prstGeom>
        </p:spPr>
        <p:txBody>
          <a:bodyPr lIns="18000" tIns="36000" rIns="18000" bIns="36000"/>
          <a:lstStyle>
            <a:lvl1pPr marL="0" indent="0">
              <a:spcBef>
                <a:spcPts val="0"/>
              </a:spcBef>
              <a:buFontTx/>
              <a:buNone/>
              <a:defRPr sz="2000">
                <a:solidFill>
                  <a:schemeClr val="tx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Tree>
    <p:extLst>
      <p:ext uri="{BB962C8B-B14F-4D97-AF65-F5344CB8AC3E}">
        <p14:creationId xmlns:p14="http://schemas.microsoft.com/office/powerpoint/2010/main" val="2593004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with Title, Subtitle and Graphic">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tx1"/>
                </a:solidFill>
              </a:defRPr>
            </a:lvl1pPr>
          </a:lstStyle>
          <a:p>
            <a:r>
              <a:rPr lang="en-US" smtClean="0"/>
              <a:t>Slide Title</a:t>
            </a:r>
            <a:endParaRPr lang="en-GB"/>
          </a:p>
        </p:txBody>
      </p:sp>
      <p:sp>
        <p:nvSpPr>
          <p:cNvPr id="5" name="Content Placeholder 4"/>
          <p:cNvSpPr>
            <a:spLocks noGrp="1"/>
          </p:cNvSpPr>
          <p:nvPr>
            <p:ph sz="quarter" idx="10"/>
          </p:nvPr>
        </p:nvSpPr>
        <p:spPr>
          <a:xfrm>
            <a:off x="250825" y="1772816"/>
            <a:ext cx="8642350" cy="4104108"/>
          </a:xfrm>
          <a:prstGeom prst="rect">
            <a:avLst/>
          </a:prstGeom>
        </p:spPr>
        <p:txBody>
          <a:bodyPr lIns="18000" tIns="36000" rIns="18000" bIns="36000"/>
          <a:lstStyle>
            <a:lvl1pPr marL="0" indent="0">
              <a:spcBef>
                <a:spcPts val="0"/>
              </a:spcBef>
              <a:buFontTx/>
              <a:buNone/>
              <a:defRPr sz="2000">
                <a:solidFill>
                  <a:schemeClr val="tx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
        <p:nvSpPr>
          <p:cNvPr id="7" name="Text Placeholder 6"/>
          <p:cNvSpPr>
            <a:spLocks noGrp="1"/>
          </p:cNvSpPr>
          <p:nvPr>
            <p:ph type="body" sz="quarter" idx="11" hasCustomPrompt="1"/>
          </p:nvPr>
        </p:nvSpPr>
        <p:spPr>
          <a:xfrm>
            <a:off x="250385" y="1340768"/>
            <a:ext cx="8642790" cy="432073"/>
          </a:xfrm>
          <a:prstGeom prst="rect">
            <a:avLst/>
          </a:prstGeom>
        </p:spPr>
        <p:txBody>
          <a:bodyPr lIns="18000" tIns="36000" rIns="18000" bIns="36000"/>
          <a:lstStyle>
            <a:lvl1pPr marL="0" indent="0">
              <a:buFontTx/>
              <a:buNone/>
              <a:defRPr sz="2000" b="1">
                <a:solidFill>
                  <a:schemeClr val="tx1"/>
                </a:solidFill>
              </a:defRPr>
            </a:lvl1pPr>
            <a:lvl2pPr marL="457200" indent="0">
              <a:buFontTx/>
              <a:buNone/>
              <a:defRPr sz="2200">
                <a:solidFill>
                  <a:schemeClr val="bg2"/>
                </a:solidFill>
              </a:defRPr>
            </a:lvl2pPr>
            <a:lvl3pPr marL="914400" indent="0">
              <a:buFontTx/>
              <a:buNone/>
              <a:defRPr sz="2200">
                <a:solidFill>
                  <a:schemeClr val="bg2"/>
                </a:solidFill>
              </a:defRPr>
            </a:lvl3pPr>
            <a:lvl4pPr marL="1371600" indent="0">
              <a:buFontTx/>
              <a:buNone/>
              <a:defRPr sz="2200">
                <a:solidFill>
                  <a:schemeClr val="bg2"/>
                </a:solidFill>
              </a:defRPr>
            </a:lvl4pPr>
            <a:lvl5pPr marL="1828800" indent="0">
              <a:buFontTx/>
              <a:buNone/>
              <a:defRPr sz="2200">
                <a:solidFill>
                  <a:schemeClr val="bg2"/>
                </a:solidFill>
              </a:defRPr>
            </a:lvl5pPr>
          </a:lstStyle>
          <a:p>
            <a:pPr lvl="0"/>
            <a:r>
              <a:rPr lang="de-CH" smtClean="0"/>
              <a:t>Graphic Title</a:t>
            </a:r>
            <a:endParaRPr lang="en-GB"/>
          </a:p>
        </p:txBody>
      </p:sp>
    </p:spTree>
    <p:extLst>
      <p:ext uri="{BB962C8B-B14F-4D97-AF65-F5344CB8AC3E}">
        <p14:creationId xmlns:p14="http://schemas.microsoft.com/office/powerpoint/2010/main" val="1673524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4598EB67-A5B0-4806-A45B-3D96F4EE5CDD}" type="slidenum">
              <a:rPr lang="en-US" altLang="en-US"/>
              <a:pPr/>
              <a:t>‹#›</a:t>
            </a:fld>
            <a:endParaRPr lang="en-US" altLang="en-US"/>
          </a:p>
        </p:txBody>
      </p:sp>
    </p:spTree>
    <p:extLst>
      <p:ext uri="{BB962C8B-B14F-4D97-AF65-F5344CB8AC3E}">
        <p14:creationId xmlns:p14="http://schemas.microsoft.com/office/powerpoint/2010/main" val="340443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E6707D04-8692-4BA3-ABAC-97F3CABC6F14}" type="slidenum">
              <a:rPr lang="en-US" altLang="en-US"/>
              <a:pPr/>
              <a:t>‹#›</a:t>
            </a:fld>
            <a:endParaRPr lang="en-US" altLang="en-US"/>
          </a:p>
        </p:txBody>
      </p:sp>
    </p:spTree>
    <p:extLst>
      <p:ext uri="{BB962C8B-B14F-4D97-AF65-F5344CB8AC3E}">
        <p14:creationId xmlns:p14="http://schemas.microsoft.com/office/powerpoint/2010/main" val="829320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4293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with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1519" y="1951775"/>
            <a:ext cx="8641655" cy="1470025"/>
          </a:xfrm>
          <a:prstGeom prst="rect">
            <a:avLst/>
          </a:prstGeom>
        </p:spPr>
        <p:txBody>
          <a:bodyPr lIns="18000" tIns="18000" rIns="18000" bIns="18000" anchor="ctr" anchorCtr="0"/>
          <a:lstStyle>
            <a:lvl1pPr>
              <a:defRPr baseline="0"/>
            </a:lvl1pPr>
          </a:lstStyle>
          <a:p>
            <a:r>
              <a:rPr lang="en-US" smtClean="0"/>
              <a:t>Divider Slide Title</a:t>
            </a:r>
            <a:br>
              <a:rPr lang="en-US" smtClean="0"/>
            </a:br>
            <a:r>
              <a:rPr lang="en-US" smtClean="0"/>
              <a:t>Center Horizontally</a:t>
            </a:r>
            <a:endParaRPr lang="en-GB"/>
          </a:p>
        </p:txBody>
      </p:sp>
    </p:spTree>
    <p:extLst>
      <p:ext uri="{BB962C8B-B14F-4D97-AF65-F5344CB8AC3E}">
        <p14:creationId xmlns:p14="http://schemas.microsoft.com/office/powerpoint/2010/main" val="3858273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p:txBody>
          <a:bodyPr/>
          <a:lstStyle/>
          <a:p>
            <a:fld id="{0A6E5987-3BF1-4375-905A-2DC07305E5FD}" type="datetimeFigureOut">
              <a:rPr lang="de-CH" smtClean="0">
                <a:solidFill>
                  <a:prstClr val="black">
                    <a:tint val="75000"/>
                  </a:prstClr>
                </a:solidFill>
              </a:rPr>
              <a:pPr/>
              <a:t>25.08.2015</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AEF5691E-4286-40E5-BA65-00CA43A80FB8}"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3517612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t Cover Slide with Title">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2045080" y="3694850"/>
            <a:ext cx="5040000" cy="1080000"/>
          </a:xfrm>
          <a:prstGeom prst="rect">
            <a:avLst/>
          </a:prstGeom>
        </p:spPr>
        <p:txBody>
          <a:bodyPr lIns="18000" tIns="18000" rIns="18000" bIns="18000"/>
          <a:lstStyle>
            <a:lvl1pPr marL="0" indent="0" algn="r">
              <a:buNone/>
              <a:defRPr b="1"/>
            </a:lvl1pPr>
            <a:lvl5pPr>
              <a:defRPr/>
            </a:lvl5pPr>
          </a:lstStyle>
          <a:p>
            <a:pPr lvl="0"/>
            <a:r>
              <a:rPr lang="de-CH" smtClean="0"/>
              <a:t>Title of Presentation</a:t>
            </a:r>
            <a:br>
              <a:rPr lang="de-CH" smtClean="0"/>
            </a:br>
            <a:r>
              <a:rPr lang="de-CH" smtClean="0"/>
              <a:t>(also as 2-liner)</a:t>
            </a:r>
            <a:endParaRPr lang="en-GB"/>
          </a:p>
        </p:txBody>
      </p:sp>
      <p:sp>
        <p:nvSpPr>
          <p:cNvPr id="20" name="Text Placeholder 19"/>
          <p:cNvSpPr>
            <a:spLocks noGrp="1"/>
          </p:cNvSpPr>
          <p:nvPr>
            <p:ph type="body" sz="quarter" idx="11" hasCustomPrompt="1"/>
          </p:nvPr>
        </p:nvSpPr>
        <p:spPr>
          <a:xfrm>
            <a:off x="2045080" y="4941168"/>
            <a:ext cx="5040000" cy="432000"/>
          </a:xfrm>
          <a:prstGeom prst="rect">
            <a:avLst/>
          </a:prstGeom>
        </p:spPr>
        <p:txBody>
          <a:bodyPr lIns="18000" tIns="18000" rIns="18000" bIns="18000"/>
          <a:lstStyle>
            <a:lvl1pPr marL="0" indent="0" algn="r">
              <a:buFontTx/>
              <a:buNone/>
              <a:defRPr sz="2400"/>
            </a:lvl1pPr>
          </a:lstStyle>
          <a:p>
            <a:pPr lvl="0"/>
            <a:r>
              <a:rPr lang="de-CH" smtClean="0"/>
              <a:t>Name of Presenter</a:t>
            </a:r>
            <a:endParaRPr lang="en-GB"/>
          </a:p>
        </p:txBody>
      </p:sp>
      <p:sp>
        <p:nvSpPr>
          <p:cNvPr id="22" name="Text Placeholder 21"/>
          <p:cNvSpPr>
            <a:spLocks noGrp="1"/>
          </p:cNvSpPr>
          <p:nvPr>
            <p:ph type="body" sz="quarter" idx="12" hasCustomPrompt="1"/>
          </p:nvPr>
        </p:nvSpPr>
        <p:spPr>
          <a:xfrm>
            <a:off x="2045080" y="5373216"/>
            <a:ext cx="5040000" cy="324000"/>
          </a:xfrm>
          <a:prstGeom prst="rect">
            <a:avLst/>
          </a:prstGeom>
        </p:spPr>
        <p:txBody>
          <a:bodyPr lIns="18000" tIns="18000" rIns="18000" bIns="18000"/>
          <a:lstStyle>
            <a:lvl1pPr marL="0" indent="0" algn="r">
              <a:buFontTx/>
              <a:buNone/>
              <a:defRPr sz="1600"/>
            </a:lvl1pPr>
          </a:lstStyle>
          <a:p>
            <a:pPr lvl="0"/>
            <a:r>
              <a:rPr lang="de-CH" smtClean="0"/>
              <a:t>WGI Function of Presenter</a:t>
            </a:r>
            <a:endParaRPr lang="en-GB"/>
          </a:p>
        </p:txBody>
      </p:sp>
    </p:spTree>
    <p:extLst>
      <p:ext uri="{BB962C8B-B14F-4D97-AF65-F5344CB8AC3E}">
        <p14:creationId xmlns:p14="http://schemas.microsoft.com/office/powerpoint/2010/main" val="1668611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0A6E5987-3BF1-4375-905A-2DC07305E5FD}" type="datetimeFigureOut">
              <a:rPr lang="de-CH" smtClean="0">
                <a:solidFill>
                  <a:prstClr val="black">
                    <a:tint val="75000"/>
                  </a:prstClr>
                </a:solidFill>
              </a:rPr>
              <a:pPr/>
              <a:t>25.08.2015</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AEF5691E-4286-40E5-BA65-00CA43A80FB8}"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627999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0A6E5987-3BF1-4375-905A-2DC07305E5FD}" type="datetimeFigureOut">
              <a:rPr lang="de-CH" smtClean="0">
                <a:solidFill>
                  <a:prstClr val="black">
                    <a:tint val="75000"/>
                  </a:prstClr>
                </a:solidFill>
              </a:rPr>
              <a:pPr/>
              <a:t>25.08.2015</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AEF5691E-4286-40E5-BA65-00CA43A80FB8}"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28591741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p>
            <a:fld id="{0A6E5987-3BF1-4375-905A-2DC07305E5FD}" type="datetimeFigureOut">
              <a:rPr lang="de-CH" smtClean="0">
                <a:solidFill>
                  <a:prstClr val="black">
                    <a:tint val="75000"/>
                  </a:prstClr>
                </a:solidFill>
              </a:rPr>
              <a:pPr/>
              <a:t>25.08.2015</a:t>
            </a:fld>
            <a:endParaRPr lang="de-CH">
              <a:solidFill>
                <a:prstClr val="black">
                  <a:tint val="75000"/>
                </a:prstClr>
              </a:solidFill>
            </a:endParaRPr>
          </a:p>
        </p:txBody>
      </p:sp>
      <p:sp>
        <p:nvSpPr>
          <p:cNvPr id="6" name="Fußzeilenplatzhalter 5"/>
          <p:cNvSpPr>
            <a:spLocks noGrp="1"/>
          </p:cNvSpPr>
          <p:nvPr>
            <p:ph type="ftr" sz="quarter" idx="11"/>
          </p:nvPr>
        </p:nvSpPr>
        <p:spPr/>
        <p:txBody>
          <a:bodyPr/>
          <a:lstStyle/>
          <a:p>
            <a:endParaRPr lang="de-CH">
              <a:solidFill>
                <a:prstClr val="black">
                  <a:tint val="75000"/>
                </a:prstClr>
              </a:solidFill>
            </a:endParaRPr>
          </a:p>
        </p:txBody>
      </p:sp>
      <p:sp>
        <p:nvSpPr>
          <p:cNvPr id="7" name="Foliennummernplatzhalter 6"/>
          <p:cNvSpPr>
            <a:spLocks noGrp="1"/>
          </p:cNvSpPr>
          <p:nvPr>
            <p:ph type="sldNum" sz="quarter" idx="12"/>
          </p:nvPr>
        </p:nvSpPr>
        <p:spPr/>
        <p:txBody>
          <a:bodyPr/>
          <a:lstStyle/>
          <a:p>
            <a:fld id="{AEF5691E-4286-40E5-BA65-00CA43A80FB8}"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2592872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p>
            <a:fld id="{0A6E5987-3BF1-4375-905A-2DC07305E5FD}" type="datetimeFigureOut">
              <a:rPr lang="de-CH" smtClean="0">
                <a:solidFill>
                  <a:prstClr val="black">
                    <a:tint val="75000"/>
                  </a:prstClr>
                </a:solidFill>
              </a:rPr>
              <a:pPr/>
              <a:t>25.08.2015</a:t>
            </a:fld>
            <a:endParaRPr lang="de-CH">
              <a:solidFill>
                <a:prstClr val="black">
                  <a:tint val="75000"/>
                </a:prstClr>
              </a:solidFill>
            </a:endParaRPr>
          </a:p>
        </p:txBody>
      </p:sp>
      <p:sp>
        <p:nvSpPr>
          <p:cNvPr id="8" name="Fußzeilenplatzhalter 7"/>
          <p:cNvSpPr>
            <a:spLocks noGrp="1"/>
          </p:cNvSpPr>
          <p:nvPr>
            <p:ph type="ftr" sz="quarter" idx="11"/>
          </p:nvPr>
        </p:nvSpPr>
        <p:spPr/>
        <p:txBody>
          <a:bodyPr/>
          <a:lstStyle/>
          <a:p>
            <a:endParaRPr lang="de-CH">
              <a:solidFill>
                <a:prstClr val="black">
                  <a:tint val="75000"/>
                </a:prstClr>
              </a:solidFill>
            </a:endParaRPr>
          </a:p>
        </p:txBody>
      </p:sp>
      <p:sp>
        <p:nvSpPr>
          <p:cNvPr id="9" name="Foliennummernplatzhalter 8"/>
          <p:cNvSpPr>
            <a:spLocks noGrp="1"/>
          </p:cNvSpPr>
          <p:nvPr>
            <p:ph type="sldNum" sz="quarter" idx="12"/>
          </p:nvPr>
        </p:nvSpPr>
        <p:spPr/>
        <p:txBody>
          <a:bodyPr/>
          <a:lstStyle/>
          <a:p>
            <a:fld id="{AEF5691E-4286-40E5-BA65-00CA43A80FB8}"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42501361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p>
            <a:fld id="{0A6E5987-3BF1-4375-905A-2DC07305E5FD}" type="datetimeFigureOut">
              <a:rPr lang="de-CH" smtClean="0">
                <a:solidFill>
                  <a:prstClr val="black">
                    <a:tint val="75000"/>
                  </a:prstClr>
                </a:solidFill>
              </a:rPr>
              <a:pPr/>
              <a:t>25.08.2015</a:t>
            </a:fld>
            <a:endParaRPr lang="de-CH">
              <a:solidFill>
                <a:prstClr val="black">
                  <a:tint val="75000"/>
                </a:prstClr>
              </a:solidFill>
            </a:endParaRPr>
          </a:p>
        </p:txBody>
      </p:sp>
      <p:sp>
        <p:nvSpPr>
          <p:cNvPr id="4" name="Fußzeilenplatzhalter 3"/>
          <p:cNvSpPr>
            <a:spLocks noGrp="1"/>
          </p:cNvSpPr>
          <p:nvPr>
            <p:ph type="ftr" sz="quarter" idx="11"/>
          </p:nvPr>
        </p:nvSpPr>
        <p:spPr/>
        <p:txBody>
          <a:bodyPr/>
          <a:lstStyle/>
          <a:p>
            <a:endParaRPr lang="de-CH">
              <a:solidFill>
                <a:prstClr val="black">
                  <a:tint val="75000"/>
                </a:prstClr>
              </a:solidFill>
            </a:endParaRPr>
          </a:p>
        </p:txBody>
      </p:sp>
      <p:sp>
        <p:nvSpPr>
          <p:cNvPr id="5" name="Foliennummernplatzhalter 4"/>
          <p:cNvSpPr>
            <a:spLocks noGrp="1"/>
          </p:cNvSpPr>
          <p:nvPr>
            <p:ph type="sldNum" sz="quarter" idx="12"/>
          </p:nvPr>
        </p:nvSpPr>
        <p:spPr/>
        <p:txBody>
          <a:bodyPr/>
          <a:lstStyle/>
          <a:p>
            <a:fld id="{AEF5691E-4286-40E5-BA65-00CA43A80FB8}"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25952383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A6E5987-3BF1-4375-905A-2DC07305E5FD}" type="datetimeFigureOut">
              <a:rPr lang="de-CH" smtClean="0">
                <a:solidFill>
                  <a:prstClr val="black">
                    <a:tint val="75000"/>
                  </a:prstClr>
                </a:solidFill>
              </a:rPr>
              <a:pPr/>
              <a:t>25.08.2015</a:t>
            </a:fld>
            <a:endParaRPr lang="de-CH">
              <a:solidFill>
                <a:prstClr val="black">
                  <a:tint val="75000"/>
                </a:prstClr>
              </a:solidFill>
            </a:endParaRPr>
          </a:p>
        </p:txBody>
      </p:sp>
      <p:sp>
        <p:nvSpPr>
          <p:cNvPr id="3" name="Fußzeilenplatzhalter 2"/>
          <p:cNvSpPr>
            <a:spLocks noGrp="1"/>
          </p:cNvSpPr>
          <p:nvPr>
            <p:ph type="ftr" sz="quarter" idx="11"/>
          </p:nvPr>
        </p:nvSpPr>
        <p:spPr/>
        <p:txBody>
          <a:bodyPr/>
          <a:lstStyle/>
          <a:p>
            <a:endParaRPr lang="de-CH">
              <a:solidFill>
                <a:prstClr val="black">
                  <a:tint val="75000"/>
                </a:prstClr>
              </a:solidFill>
            </a:endParaRPr>
          </a:p>
        </p:txBody>
      </p:sp>
      <p:sp>
        <p:nvSpPr>
          <p:cNvPr id="4" name="Foliennummernplatzhalter 3"/>
          <p:cNvSpPr>
            <a:spLocks noGrp="1"/>
          </p:cNvSpPr>
          <p:nvPr>
            <p:ph type="sldNum" sz="quarter" idx="12"/>
          </p:nvPr>
        </p:nvSpPr>
        <p:spPr/>
        <p:txBody>
          <a:bodyPr/>
          <a:lstStyle/>
          <a:p>
            <a:fld id="{AEF5691E-4286-40E5-BA65-00CA43A80FB8}"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40261986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0A6E5987-3BF1-4375-905A-2DC07305E5FD}" type="datetimeFigureOut">
              <a:rPr lang="de-CH" smtClean="0">
                <a:solidFill>
                  <a:prstClr val="black">
                    <a:tint val="75000"/>
                  </a:prstClr>
                </a:solidFill>
              </a:rPr>
              <a:pPr/>
              <a:t>25.08.2015</a:t>
            </a:fld>
            <a:endParaRPr lang="de-CH">
              <a:solidFill>
                <a:prstClr val="black">
                  <a:tint val="75000"/>
                </a:prstClr>
              </a:solidFill>
            </a:endParaRPr>
          </a:p>
        </p:txBody>
      </p:sp>
      <p:sp>
        <p:nvSpPr>
          <p:cNvPr id="6" name="Fußzeilenplatzhalter 5"/>
          <p:cNvSpPr>
            <a:spLocks noGrp="1"/>
          </p:cNvSpPr>
          <p:nvPr>
            <p:ph type="ftr" sz="quarter" idx="11"/>
          </p:nvPr>
        </p:nvSpPr>
        <p:spPr/>
        <p:txBody>
          <a:bodyPr/>
          <a:lstStyle/>
          <a:p>
            <a:endParaRPr lang="de-CH">
              <a:solidFill>
                <a:prstClr val="black">
                  <a:tint val="75000"/>
                </a:prstClr>
              </a:solidFill>
            </a:endParaRPr>
          </a:p>
        </p:txBody>
      </p:sp>
      <p:sp>
        <p:nvSpPr>
          <p:cNvPr id="7" name="Foliennummernplatzhalter 6"/>
          <p:cNvSpPr>
            <a:spLocks noGrp="1"/>
          </p:cNvSpPr>
          <p:nvPr>
            <p:ph type="sldNum" sz="quarter" idx="12"/>
          </p:nvPr>
        </p:nvSpPr>
        <p:spPr/>
        <p:txBody>
          <a:bodyPr/>
          <a:lstStyle/>
          <a:p>
            <a:fld id="{AEF5691E-4286-40E5-BA65-00CA43A80FB8}"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36608452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0A6E5987-3BF1-4375-905A-2DC07305E5FD}" type="datetimeFigureOut">
              <a:rPr lang="de-CH" smtClean="0">
                <a:solidFill>
                  <a:prstClr val="black">
                    <a:tint val="75000"/>
                  </a:prstClr>
                </a:solidFill>
              </a:rPr>
              <a:pPr/>
              <a:t>25.08.2015</a:t>
            </a:fld>
            <a:endParaRPr lang="de-CH">
              <a:solidFill>
                <a:prstClr val="black">
                  <a:tint val="75000"/>
                </a:prstClr>
              </a:solidFill>
            </a:endParaRPr>
          </a:p>
        </p:txBody>
      </p:sp>
      <p:sp>
        <p:nvSpPr>
          <p:cNvPr id="6" name="Fußzeilenplatzhalter 5"/>
          <p:cNvSpPr>
            <a:spLocks noGrp="1"/>
          </p:cNvSpPr>
          <p:nvPr>
            <p:ph type="ftr" sz="quarter" idx="11"/>
          </p:nvPr>
        </p:nvSpPr>
        <p:spPr/>
        <p:txBody>
          <a:bodyPr/>
          <a:lstStyle/>
          <a:p>
            <a:endParaRPr lang="de-CH">
              <a:solidFill>
                <a:prstClr val="black">
                  <a:tint val="75000"/>
                </a:prstClr>
              </a:solidFill>
            </a:endParaRPr>
          </a:p>
        </p:txBody>
      </p:sp>
      <p:sp>
        <p:nvSpPr>
          <p:cNvPr id="7" name="Foliennummernplatzhalter 6"/>
          <p:cNvSpPr>
            <a:spLocks noGrp="1"/>
          </p:cNvSpPr>
          <p:nvPr>
            <p:ph type="sldNum" sz="quarter" idx="12"/>
          </p:nvPr>
        </p:nvSpPr>
        <p:spPr/>
        <p:txBody>
          <a:bodyPr/>
          <a:lstStyle/>
          <a:p>
            <a:fld id="{AEF5691E-4286-40E5-BA65-00CA43A80FB8}"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16388753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0A6E5987-3BF1-4375-905A-2DC07305E5FD}" type="datetimeFigureOut">
              <a:rPr lang="de-CH" smtClean="0">
                <a:solidFill>
                  <a:prstClr val="black">
                    <a:tint val="75000"/>
                  </a:prstClr>
                </a:solidFill>
              </a:rPr>
              <a:pPr/>
              <a:t>25.08.2015</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AEF5691E-4286-40E5-BA65-00CA43A80FB8}"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3434587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0A6E5987-3BF1-4375-905A-2DC07305E5FD}" type="datetimeFigureOut">
              <a:rPr lang="de-CH" smtClean="0">
                <a:solidFill>
                  <a:prstClr val="black">
                    <a:tint val="75000"/>
                  </a:prstClr>
                </a:solidFill>
              </a:rPr>
              <a:pPr/>
              <a:t>25.08.2015</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AEF5691E-4286-40E5-BA65-00CA43A80FB8}"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336293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t End Slide">
    <p:spTree>
      <p:nvGrpSpPr>
        <p:cNvPr id="1" name=""/>
        <p:cNvGrpSpPr/>
        <p:nvPr/>
      </p:nvGrpSpPr>
      <p:grpSpPr>
        <a:xfrm>
          <a:off x="0" y="0"/>
          <a:ext cx="0" cy="0"/>
          <a:chOff x="0" y="0"/>
          <a:chExt cx="0" cy="0"/>
        </a:xfrm>
      </p:grpSpPr>
      <p:sp>
        <p:nvSpPr>
          <p:cNvPr id="5" name="TextBox 4"/>
          <p:cNvSpPr txBox="1"/>
          <p:nvPr userDrawn="1"/>
        </p:nvSpPr>
        <p:spPr>
          <a:xfrm>
            <a:off x="2049786" y="4005064"/>
            <a:ext cx="5040000" cy="540000"/>
          </a:xfrm>
          <a:prstGeom prst="rect">
            <a:avLst/>
          </a:prstGeom>
          <a:noFill/>
        </p:spPr>
        <p:txBody>
          <a:bodyPr wrap="square" lIns="18000" tIns="18000" rIns="18000" bIns="18000" rtlCol="0">
            <a:noAutofit/>
          </a:bodyPr>
          <a:lstStyle/>
          <a:p>
            <a:pPr algn="r"/>
            <a:r>
              <a:rPr lang="de-CH" sz="2800" b="1" smtClean="0">
                <a:latin typeface="Arial" pitchFamily="34" charset="0"/>
                <a:cs typeface="Arial" pitchFamily="34" charset="0"/>
              </a:rPr>
              <a:t>www.climatechange2013.org</a:t>
            </a:r>
            <a:endParaRPr lang="en-GB" sz="2800" b="1">
              <a:latin typeface="Arial" pitchFamily="34" charset="0"/>
              <a:cs typeface="Arial" pitchFamily="34" charset="0"/>
            </a:endParaRPr>
          </a:p>
        </p:txBody>
      </p:sp>
      <p:sp>
        <p:nvSpPr>
          <p:cNvPr id="6" name="TextBox 5"/>
          <p:cNvSpPr txBox="1"/>
          <p:nvPr userDrawn="1"/>
        </p:nvSpPr>
        <p:spPr>
          <a:xfrm>
            <a:off x="2051720" y="3717032"/>
            <a:ext cx="5040000" cy="432000"/>
          </a:xfrm>
          <a:prstGeom prst="rect">
            <a:avLst/>
          </a:prstGeom>
          <a:noFill/>
        </p:spPr>
        <p:txBody>
          <a:bodyPr wrap="none" lIns="18000" tIns="18000" rIns="18000" bIns="18000" rtlCol="0">
            <a:noAutofit/>
          </a:bodyPr>
          <a:lstStyle/>
          <a:p>
            <a:pPr algn="r"/>
            <a:r>
              <a:rPr lang="de-CH" sz="2000" i="0" smtClean="0">
                <a:latin typeface="Arial" pitchFamily="34" charset="0"/>
                <a:cs typeface="Arial" pitchFamily="34" charset="0"/>
              </a:rPr>
              <a:t>Further Information</a:t>
            </a:r>
            <a:endParaRPr lang="en-GB" sz="2000" i="0">
              <a:latin typeface="Arial" pitchFamily="34" charset="0"/>
              <a:cs typeface="Arial" pitchFamily="34" charset="0"/>
            </a:endParaRPr>
          </a:p>
        </p:txBody>
      </p:sp>
    </p:spTree>
    <p:extLst>
      <p:ext uri="{BB962C8B-B14F-4D97-AF65-F5344CB8AC3E}">
        <p14:creationId xmlns:p14="http://schemas.microsoft.com/office/powerpoint/2010/main" val="25948040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61021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lide with Titl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bg1"/>
                </a:solidFill>
              </a:defRPr>
            </a:lvl1pPr>
          </a:lstStyle>
          <a:p>
            <a:r>
              <a:rPr lang="en-US" smtClean="0"/>
              <a:t>Slide Title</a:t>
            </a:r>
            <a:endParaRPr lang="en-GB"/>
          </a:p>
        </p:txBody>
      </p:sp>
    </p:spTree>
    <p:extLst>
      <p:ext uri="{BB962C8B-B14F-4D97-AF65-F5344CB8AC3E}">
        <p14:creationId xmlns:p14="http://schemas.microsoft.com/office/powerpoint/2010/main" val="120589857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lide with Title and Text">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bg1"/>
                </a:solidFill>
              </a:defRPr>
            </a:lvl1pPr>
          </a:lstStyle>
          <a:p>
            <a:r>
              <a:rPr lang="en-US" smtClean="0"/>
              <a:t>Slide Title</a:t>
            </a:r>
            <a:endParaRPr lang="en-GB"/>
          </a:p>
        </p:txBody>
      </p:sp>
      <p:sp>
        <p:nvSpPr>
          <p:cNvPr id="4" name="Text Placeholder 4"/>
          <p:cNvSpPr>
            <a:spLocks noGrp="1"/>
          </p:cNvSpPr>
          <p:nvPr>
            <p:ph type="body" sz="quarter" idx="10" hasCustomPrompt="1"/>
          </p:nvPr>
        </p:nvSpPr>
        <p:spPr>
          <a:xfrm>
            <a:off x="250825" y="1341439"/>
            <a:ext cx="8642350" cy="4535486"/>
          </a:xfrm>
          <a:prstGeom prst="rect">
            <a:avLst/>
          </a:prstGeom>
        </p:spPr>
        <p:txBody>
          <a:bodyPr lIns="18000" tIns="36000" rIns="18000" bIns="36000"/>
          <a:lstStyle>
            <a:lvl1pPr marL="0" indent="0" algn="just">
              <a:spcBef>
                <a:spcPts val="0"/>
              </a:spcBef>
              <a:buFontTx/>
              <a:buNone/>
              <a:defRPr sz="2000" b="0" baseline="0">
                <a:solidFill>
                  <a:schemeClr val="bg1"/>
                </a:solidFill>
              </a:defRPr>
            </a:lvl1pPr>
            <a:lvl2pPr marL="180000" indent="0">
              <a:spcBef>
                <a:spcPts val="200"/>
              </a:spcBef>
              <a:buFontTx/>
              <a:buNone/>
              <a:defRPr sz="20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smtClean="0"/>
              <a:t>Text text text</a:t>
            </a:r>
          </a:p>
        </p:txBody>
      </p:sp>
    </p:spTree>
    <p:extLst>
      <p:ext uri="{BB962C8B-B14F-4D97-AF65-F5344CB8AC3E}">
        <p14:creationId xmlns:p14="http://schemas.microsoft.com/office/powerpoint/2010/main" val="39197173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lide with Title and Text in Blue Box">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498"/>
          </a:xfrm>
          <a:prstGeom prst="rect">
            <a:avLst/>
          </a:prstGeom>
        </p:spPr>
        <p:txBody>
          <a:bodyPr lIns="0" tIns="36000" rIns="0" bIns="36000"/>
          <a:lstStyle>
            <a:lvl1pPr algn="l">
              <a:defRPr sz="2400" b="1" baseline="0">
                <a:solidFill>
                  <a:schemeClr val="bg1"/>
                </a:solidFill>
              </a:defRPr>
            </a:lvl1pPr>
          </a:lstStyle>
          <a:p>
            <a:r>
              <a:rPr lang="en-US" smtClean="0"/>
              <a:t>Slide Title</a:t>
            </a:r>
            <a:endParaRPr lang="en-GB"/>
          </a:p>
        </p:txBody>
      </p:sp>
      <p:sp>
        <p:nvSpPr>
          <p:cNvPr id="4" name="Text Placeholder 4"/>
          <p:cNvSpPr>
            <a:spLocks noGrp="1"/>
          </p:cNvSpPr>
          <p:nvPr>
            <p:ph type="body" sz="quarter" idx="10" hasCustomPrompt="1"/>
          </p:nvPr>
        </p:nvSpPr>
        <p:spPr>
          <a:xfrm>
            <a:off x="250825" y="1341439"/>
            <a:ext cx="8642350" cy="4535486"/>
          </a:xfrm>
          <a:prstGeom prst="rect">
            <a:avLst/>
          </a:prstGeom>
          <a:solidFill>
            <a:schemeClr val="accent1"/>
          </a:solidFill>
          <a:effectLst/>
        </p:spPr>
        <p:txBody>
          <a:bodyPr lIns="18000" tIns="36000" rIns="18000" bIns="36000"/>
          <a:lstStyle>
            <a:lvl1pPr marL="0" indent="0" algn="just">
              <a:spcBef>
                <a:spcPts val="0"/>
              </a:spcBef>
              <a:buFontTx/>
              <a:buNone/>
              <a:defRPr sz="2000" b="0" baseline="0">
                <a:solidFill>
                  <a:schemeClr val="bg1"/>
                </a:solidFill>
              </a:defRPr>
            </a:lvl1pPr>
            <a:lvl2pPr marL="180000" indent="0">
              <a:spcBef>
                <a:spcPts val="200"/>
              </a:spcBef>
              <a:buFontTx/>
              <a:buNone/>
              <a:defRPr sz="20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smtClean="0"/>
              <a:t>Text text text</a:t>
            </a:r>
          </a:p>
        </p:txBody>
      </p:sp>
    </p:spTree>
    <p:extLst>
      <p:ext uri="{BB962C8B-B14F-4D97-AF65-F5344CB8AC3E}">
        <p14:creationId xmlns:p14="http://schemas.microsoft.com/office/powerpoint/2010/main" val="42003010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lide with Title and Bullet Text">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bg1"/>
                </a:solidFill>
              </a:defRPr>
            </a:lvl1pPr>
          </a:lstStyle>
          <a:p>
            <a:r>
              <a:rPr lang="en-US" smtClean="0"/>
              <a:t>Slide Title</a:t>
            </a:r>
            <a:endParaRPr lang="en-GB"/>
          </a:p>
        </p:txBody>
      </p:sp>
      <p:sp>
        <p:nvSpPr>
          <p:cNvPr id="5" name="Text Placeholder 4"/>
          <p:cNvSpPr>
            <a:spLocks noGrp="1"/>
          </p:cNvSpPr>
          <p:nvPr>
            <p:ph type="body" sz="quarter" idx="10" hasCustomPrompt="1"/>
          </p:nvPr>
        </p:nvSpPr>
        <p:spPr>
          <a:xfrm>
            <a:off x="250825" y="1341439"/>
            <a:ext cx="8642350" cy="4535486"/>
          </a:xfrm>
          <a:prstGeom prst="rect">
            <a:avLst/>
          </a:prstGeom>
        </p:spPr>
        <p:txBody>
          <a:bodyPr lIns="18000" tIns="36000" rIns="18000" bIns="36000"/>
          <a:lstStyle>
            <a:lvl1pPr marL="180000" indent="-180000">
              <a:spcBef>
                <a:spcPts val="0"/>
              </a:spcBef>
              <a:defRPr sz="2000" b="1" baseline="0">
                <a:solidFill>
                  <a:schemeClr val="bg2"/>
                </a:solidFill>
              </a:defRPr>
            </a:lvl1pPr>
            <a:lvl2pPr marL="360000" indent="-180000">
              <a:spcBef>
                <a:spcPts val="200"/>
              </a:spcBef>
              <a:buFont typeface="Arial" pitchFamily="34" charset="0"/>
              <a:buChar char="•"/>
              <a:defRPr sz="18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smtClean="0"/>
              <a:t>Subtitle with Bullet</a:t>
            </a:r>
          </a:p>
          <a:p>
            <a:pPr lvl="1"/>
            <a:r>
              <a:rPr lang="en-US" smtClean="0"/>
              <a:t>Text with Bullet</a:t>
            </a:r>
          </a:p>
        </p:txBody>
      </p:sp>
    </p:spTree>
    <p:extLst>
      <p:ext uri="{BB962C8B-B14F-4D97-AF65-F5344CB8AC3E}">
        <p14:creationId xmlns:p14="http://schemas.microsoft.com/office/powerpoint/2010/main" val="3001908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lide with Title and Object">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bg1"/>
                </a:solidFill>
              </a:defRPr>
            </a:lvl1pPr>
          </a:lstStyle>
          <a:p>
            <a:r>
              <a:rPr lang="en-US" smtClean="0"/>
              <a:t>Slide Title</a:t>
            </a:r>
            <a:endParaRPr lang="en-GB"/>
          </a:p>
        </p:txBody>
      </p:sp>
      <p:sp>
        <p:nvSpPr>
          <p:cNvPr id="5" name="Content Placeholder 4"/>
          <p:cNvSpPr>
            <a:spLocks noGrp="1"/>
          </p:cNvSpPr>
          <p:nvPr>
            <p:ph sz="quarter" idx="10"/>
          </p:nvPr>
        </p:nvSpPr>
        <p:spPr>
          <a:xfrm>
            <a:off x="250825" y="1341439"/>
            <a:ext cx="8642350" cy="4535486"/>
          </a:xfrm>
          <a:prstGeom prst="rect">
            <a:avLst/>
          </a:prstGeom>
        </p:spPr>
        <p:txBody>
          <a:bodyPr lIns="18000" tIns="36000" rIns="18000" bIns="36000"/>
          <a:lstStyle>
            <a:lvl1pPr marL="0" indent="0">
              <a:spcBef>
                <a:spcPts val="0"/>
              </a:spcBef>
              <a:buFontTx/>
              <a:buNone/>
              <a:defRPr sz="2000">
                <a:solidFill>
                  <a:schemeClr val="bg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Tree>
    <p:extLst>
      <p:ext uri="{BB962C8B-B14F-4D97-AF65-F5344CB8AC3E}">
        <p14:creationId xmlns:p14="http://schemas.microsoft.com/office/powerpoint/2010/main" val="4057212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lide with Title, Subtitle and Graphic">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bg1"/>
                </a:solidFill>
              </a:defRPr>
            </a:lvl1pPr>
          </a:lstStyle>
          <a:p>
            <a:r>
              <a:rPr lang="en-US" smtClean="0"/>
              <a:t>Slide Title</a:t>
            </a:r>
            <a:endParaRPr lang="en-GB"/>
          </a:p>
        </p:txBody>
      </p:sp>
      <p:sp>
        <p:nvSpPr>
          <p:cNvPr id="5" name="Content Placeholder 4"/>
          <p:cNvSpPr>
            <a:spLocks noGrp="1"/>
          </p:cNvSpPr>
          <p:nvPr>
            <p:ph sz="quarter" idx="10"/>
          </p:nvPr>
        </p:nvSpPr>
        <p:spPr>
          <a:xfrm>
            <a:off x="250825" y="1772816"/>
            <a:ext cx="8642350" cy="4104108"/>
          </a:xfrm>
          <a:prstGeom prst="rect">
            <a:avLst/>
          </a:prstGeom>
        </p:spPr>
        <p:txBody>
          <a:bodyPr lIns="18000" tIns="36000" rIns="18000" bIns="36000"/>
          <a:lstStyle>
            <a:lvl1pPr marL="0" indent="0">
              <a:spcBef>
                <a:spcPts val="0"/>
              </a:spcBef>
              <a:buFontTx/>
              <a:buNone/>
              <a:defRPr sz="2000">
                <a:solidFill>
                  <a:schemeClr val="bg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
        <p:nvSpPr>
          <p:cNvPr id="7" name="Text Placeholder 6"/>
          <p:cNvSpPr>
            <a:spLocks noGrp="1"/>
          </p:cNvSpPr>
          <p:nvPr>
            <p:ph type="body" sz="quarter" idx="11" hasCustomPrompt="1"/>
          </p:nvPr>
        </p:nvSpPr>
        <p:spPr>
          <a:xfrm>
            <a:off x="250385" y="1340768"/>
            <a:ext cx="8642790" cy="432073"/>
          </a:xfrm>
          <a:prstGeom prst="rect">
            <a:avLst/>
          </a:prstGeom>
        </p:spPr>
        <p:txBody>
          <a:bodyPr lIns="18000" tIns="36000" rIns="18000" bIns="36000"/>
          <a:lstStyle>
            <a:lvl1pPr marL="0" indent="0">
              <a:buFontTx/>
              <a:buNone/>
              <a:defRPr sz="2000" b="1">
                <a:solidFill>
                  <a:schemeClr val="bg2"/>
                </a:solidFill>
              </a:defRPr>
            </a:lvl1pPr>
            <a:lvl2pPr marL="457200" indent="0">
              <a:buFontTx/>
              <a:buNone/>
              <a:defRPr sz="2200">
                <a:solidFill>
                  <a:schemeClr val="bg2"/>
                </a:solidFill>
              </a:defRPr>
            </a:lvl2pPr>
            <a:lvl3pPr marL="914400" indent="0">
              <a:buFontTx/>
              <a:buNone/>
              <a:defRPr sz="2200">
                <a:solidFill>
                  <a:schemeClr val="bg2"/>
                </a:solidFill>
              </a:defRPr>
            </a:lvl3pPr>
            <a:lvl4pPr marL="1371600" indent="0">
              <a:buFontTx/>
              <a:buNone/>
              <a:defRPr sz="2200">
                <a:solidFill>
                  <a:schemeClr val="bg2"/>
                </a:solidFill>
              </a:defRPr>
            </a:lvl4pPr>
            <a:lvl5pPr marL="1828800" indent="0">
              <a:buFontTx/>
              <a:buNone/>
              <a:defRPr sz="2200">
                <a:solidFill>
                  <a:schemeClr val="bg2"/>
                </a:solidFill>
              </a:defRPr>
            </a:lvl5pPr>
          </a:lstStyle>
          <a:p>
            <a:pPr lvl="0"/>
            <a:r>
              <a:rPr lang="de-CH" smtClean="0"/>
              <a:t>Graphic Title</a:t>
            </a:r>
            <a:endParaRPr lang="en-GB"/>
          </a:p>
        </p:txBody>
      </p:sp>
    </p:spTree>
    <p:extLst>
      <p:ext uri="{BB962C8B-B14F-4D97-AF65-F5344CB8AC3E}">
        <p14:creationId xmlns:p14="http://schemas.microsoft.com/office/powerpoint/2010/main" val="1755443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Slide with Title">
    <p:spTree>
      <p:nvGrpSpPr>
        <p:cNvPr id="1" name=""/>
        <p:cNvGrpSpPr/>
        <p:nvPr/>
      </p:nvGrpSpPr>
      <p:grpSpPr>
        <a:xfrm>
          <a:off x="0" y="0"/>
          <a:ext cx="0" cy="0"/>
          <a:chOff x="0" y="0"/>
          <a:chExt cx="0" cy="0"/>
        </a:xfrm>
      </p:grpSpPr>
      <p:sp>
        <p:nvSpPr>
          <p:cNvPr id="2" name="Title 1"/>
          <p:cNvSpPr>
            <a:spLocks noGrp="1"/>
          </p:cNvSpPr>
          <p:nvPr>
            <p:ph type="ctrTitle"/>
          </p:nvPr>
        </p:nvSpPr>
        <p:spPr>
          <a:xfrm>
            <a:off x="251519" y="1951775"/>
            <a:ext cx="8641655" cy="1470025"/>
          </a:xfrm>
          <a:prstGeom prst="rect">
            <a:avLst/>
          </a:prstGeom>
        </p:spPr>
        <p:txBody>
          <a:bodyPr lIns="18000" tIns="18000" rIns="18000" bIns="18000" anchor="ctr" anchorCtr="0"/>
          <a:lstStyle>
            <a:lvl1pPr>
              <a:defRPr baseline="0"/>
            </a:lvl1pPr>
          </a:lstStyle>
          <a:p>
            <a:r>
              <a:rPr lang="en-US" smtClean="0"/>
              <a:t>Click to edit Master title style</a:t>
            </a:r>
            <a:endParaRPr lang="en-GB"/>
          </a:p>
        </p:txBody>
      </p:sp>
    </p:spTree>
    <p:extLst>
      <p:ext uri="{BB962C8B-B14F-4D97-AF65-F5344CB8AC3E}">
        <p14:creationId xmlns:p14="http://schemas.microsoft.com/office/powerpoint/2010/main" val="50397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Cover Slid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37254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with Titl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0827" y="2046584"/>
            <a:ext cx="8642348" cy="1224000"/>
          </a:xfrm>
          <a:prstGeom prst="rect">
            <a:avLst/>
          </a:prstGeom>
          <a:effectLst>
            <a:outerShdw blurRad="38100" dist="50800" dir="2700000" algn="tl" rotWithShape="0">
              <a:prstClr val="black">
                <a:alpha val="71000"/>
              </a:prstClr>
            </a:outerShdw>
          </a:effectLst>
        </p:spPr>
        <p:txBody>
          <a:bodyPr lIns="36000" tIns="36000" rIns="36000" bIns="36000" anchor="b" anchorCtr="0"/>
          <a:lstStyle>
            <a:lvl1pPr marL="0" indent="0" algn="r">
              <a:buFontTx/>
              <a:buNone/>
              <a:defRPr sz="3600" b="1">
                <a:solidFill>
                  <a:schemeClr val="bg1"/>
                </a:solidFill>
              </a:defRPr>
            </a:lvl1pPr>
            <a:lvl2pPr marL="457200" indent="0" algn="r">
              <a:buFontTx/>
              <a:buNone/>
              <a:defRPr sz="3600"/>
            </a:lvl2pPr>
            <a:lvl3pPr marL="914400" indent="0" algn="r">
              <a:buFontTx/>
              <a:buNone/>
              <a:defRPr sz="3600"/>
            </a:lvl3pPr>
            <a:lvl4pPr marL="1371600" indent="0" algn="r">
              <a:buFontTx/>
              <a:buNone/>
              <a:defRPr sz="3600"/>
            </a:lvl4pPr>
            <a:lvl5pPr marL="1828800" indent="0" algn="r">
              <a:buFontTx/>
              <a:buNone/>
              <a:defRPr sz="3600"/>
            </a:lvl5pPr>
          </a:lstStyle>
          <a:p>
            <a:pPr lvl="0"/>
            <a:r>
              <a:rPr lang="en-US" smtClean="0"/>
              <a:t>Title of Presentation</a:t>
            </a:r>
            <a:br>
              <a:rPr lang="en-US" smtClean="0"/>
            </a:br>
            <a:r>
              <a:rPr lang="en-US" smtClean="0"/>
              <a:t>(also as 2-liner)</a:t>
            </a:r>
          </a:p>
        </p:txBody>
      </p:sp>
      <p:sp>
        <p:nvSpPr>
          <p:cNvPr id="7" name="Text Placeholder 6"/>
          <p:cNvSpPr>
            <a:spLocks noGrp="1"/>
          </p:cNvSpPr>
          <p:nvPr>
            <p:ph type="body" sz="quarter" idx="11" hasCustomPrompt="1"/>
          </p:nvPr>
        </p:nvSpPr>
        <p:spPr>
          <a:xfrm>
            <a:off x="250825" y="3551566"/>
            <a:ext cx="8642350" cy="431973"/>
          </a:xfrm>
          <a:prstGeom prst="rect">
            <a:avLst/>
          </a:prstGeom>
        </p:spPr>
        <p:txBody>
          <a:bodyPr lIns="36000" tIns="36000" rIns="36000" bIns="36000" anchor="b" anchorCtr="0"/>
          <a:lstStyle>
            <a:lvl1pPr marL="0" indent="0" algn="r">
              <a:buFontTx/>
              <a:buNone/>
              <a:defRPr sz="24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Name of Presenter</a:t>
            </a:r>
          </a:p>
        </p:txBody>
      </p:sp>
      <p:sp>
        <p:nvSpPr>
          <p:cNvPr id="8" name="Text Placeholder 6"/>
          <p:cNvSpPr>
            <a:spLocks noGrp="1"/>
          </p:cNvSpPr>
          <p:nvPr>
            <p:ph type="body" sz="quarter" idx="12" hasCustomPrompt="1"/>
          </p:nvPr>
        </p:nvSpPr>
        <p:spPr>
          <a:xfrm>
            <a:off x="250825" y="3990656"/>
            <a:ext cx="8642350" cy="431973"/>
          </a:xfrm>
          <a:prstGeom prst="rect">
            <a:avLst/>
          </a:prstGeom>
        </p:spPr>
        <p:txBody>
          <a:bodyPr lIns="36000" tIns="36000" rIns="36000" bIns="36000" anchor="t" anchorCtr="0"/>
          <a:lstStyle>
            <a:lvl1pPr marL="0" indent="0" algn="r">
              <a:buFontTx/>
              <a:buNone/>
              <a:defRPr sz="16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WGI Function of Presenter</a:t>
            </a:r>
          </a:p>
        </p:txBody>
      </p:sp>
    </p:spTree>
    <p:extLst>
      <p:ext uri="{BB962C8B-B14F-4D97-AF65-F5344CB8AC3E}">
        <p14:creationId xmlns:p14="http://schemas.microsoft.com/office/powerpoint/2010/main" val="179975548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sp>
        <p:nvSpPr>
          <p:cNvPr id="2" name="Rectangle 4"/>
          <p:cNvSpPr txBox="1">
            <a:spLocks noChangeArrowheads="1"/>
          </p:cNvSpPr>
          <p:nvPr userDrawn="1"/>
        </p:nvSpPr>
        <p:spPr bwMode="auto">
          <a:xfrm>
            <a:off x="250825" y="2852936"/>
            <a:ext cx="8642349" cy="792088"/>
          </a:xfrm>
          <a:prstGeom prst="rect">
            <a:avLst/>
          </a:prstGeom>
          <a:noFill/>
          <a:ln>
            <a:noFill/>
          </a:ln>
          <a:effectLst>
            <a:outerShdw blurRad="50800" dist="63500" dir="2700000" algn="tl" rotWithShape="0">
              <a:prstClr val="black">
                <a:alpha val="68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t" anchorCtr="0" compatLnSpc="1">
            <a:prstTxWarp prst="textNoShape">
              <a:avLst/>
            </a:prstTxWarp>
            <a:noAutofit/>
          </a:bodyPr>
          <a:lstStyle>
            <a:lvl1pPr algn="l" defTabSz="457200" rtl="0" eaLnBrk="0" fontAlgn="base" hangingPunct="0">
              <a:spcBef>
                <a:spcPct val="0"/>
              </a:spcBef>
              <a:spcAft>
                <a:spcPct val="0"/>
              </a:spcAft>
              <a:defRPr sz="2200" b="0" i="0" kern="1200" baseline="0">
                <a:solidFill>
                  <a:srgbClr val="4073AC"/>
                </a:solidFill>
                <a:latin typeface="Arial"/>
                <a:ea typeface="MS PGothic" pitchFamily="34" charset="-128"/>
                <a:cs typeface="Arial"/>
              </a:defRPr>
            </a:lvl1pPr>
            <a:lvl2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9pPr>
          </a:lstStyle>
          <a:p>
            <a:pPr marL="0" marR="0" lvl="0" indent="0" algn="r" defTabSz="457200" rtl="0" eaLnBrk="1" fontAlgn="base" latinLnBrk="0" hangingPunct="1">
              <a:spcBef>
                <a:spcPct val="0"/>
              </a:spcBef>
              <a:spcAft>
                <a:spcPct val="0"/>
              </a:spcAft>
              <a:buClrTx/>
              <a:buSzTx/>
              <a:buFontTx/>
              <a:buNone/>
              <a:tabLst/>
              <a:defRPr/>
            </a:pPr>
            <a:r>
              <a:rPr lang="en-GB" sz="3600" b="1" smtClean="0">
                <a:solidFill>
                  <a:sysClr val="window" lastClr="FFFFFF"/>
                </a:solidFill>
                <a:latin typeface="Arial" charset="0"/>
                <a:cs typeface="Arial" charset="0"/>
              </a:rPr>
              <a:t>www.climatechange2013.org</a:t>
            </a:r>
          </a:p>
        </p:txBody>
      </p:sp>
      <p:sp>
        <p:nvSpPr>
          <p:cNvPr id="3" name="Rectangle 4"/>
          <p:cNvSpPr txBox="1">
            <a:spLocks noChangeArrowheads="1"/>
          </p:cNvSpPr>
          <p:nvPr userDrawn="1"/>
        </p:nvSpPr>
        <p:spPr bwMode="auto">
          <a:xfrm>
            <a:off x="250825" y="2420888"/>
            <a:ext cx="8642350" cy="441688"/>
          </a:xfrm>
          <a:prstGeom prst="rect">
            <a:avLst/>
          </a:prstGeom>
          <a:noFill/>
          <a:ln>
            <a:noFill/>
          </a:ln>
          <a:effectLst>
            <a:outerShdw blurRad="50800" dist="63500" dir="2700000" algn="tl" rotWithShape="0">
              <a:prstClr val="black">
                <a:alpha val="68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ctr" anchorCtr="0" compatLnSpc="1">
            <a:prstTxWarp prst="textNoShape">
              <a:avLst/>
            </a:prstTxWarp>
            <a:noAutofit/>
          </a:bodyPr>
          <a:lstStyle>
            <a:lvl1pPr algn="l" defTabSz="457200" rtl="0" eaLnBrk="0" fontAlgn="base" hangingPunct="0">
              <a:spcBef>
                <a:spcPct val="0"/>
              </a:spcBef>
              <a:spcAft>
                <a:spcPct val="0"/>
              </a:spcAft>
              <a:defRPr sz="2200" b="0" i="0" kern="1200" baseline="0">
                <a:solidFill>
                  <a:srgbClr val="4073AC"/>
                </a:solidFill>
                <a:latin typeface="Arial"/>
                <a:ea typeface="MS PGothic" pitchFamily="34" charset="-128"/>
                <a:cs typeface="Arial"/>
              </a:defRPr>
            </a:lvl1pPr>
            <a:lvl2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9pPr>
          </a:lstStyle>
          <a:p>
            <a:pPr marL="0" marR="0" lvl="0" indent="0" algn="r" defTabSz="457200" rtl="0" eaLnBrk="1" fontAlgn="base" latinLnBrk="0" hangingPunct="1">
              <a:lnSpc>
                <a:spcPct val="200000"/>
              </a:lnSpc>
              <a:spcBef>
                <a:spcPct val="0"/>
              </a:spcBef>
              <a:spcAft>
                <a:spcPct val="0"/>
              </a:spcAft>
              <a:buClrTx/>
              <a:buSzTx/>
              <a:buFontTx/>
              <a:buNone/>
              <a:tabLst/>
              <a:defRPr/>
            </a:pPr>
            <a:r>
              <a:rPr kumimoji="0" lang="en-GB" sz="2400" i="0" u="none" strike="noStrike" kern="1200" cap="none" spc="0" normalizeH="0" baseline="0" noProof="0" smtClean="0">
                <a:ln>
                  <a:noFill/>
                </a:ln>
                <a:solidFill>
                  <a:sysClr val="window" lastClr="FFFFFF"/>
                </a:solidFill>
                <a:effectLst/>
                <a:uLnTx/>
                <a:uFillTx/>
                <a:latin typeface="Arial" charset="0"/>
                <a:ea typeface="MS PGothic" pitchFamily="34" charset="-128"/>
                <a:cs typeface="Arial" charset="0"/>
              </a:rPr>
              <a:t>Further Information</a:t>
            </a:r>
            <a:endParaRPr lang="en-GB" sz="3600" b="1" smtClean="0">
              <a:solidFill>
                <a:sysClr val="window" lastClr="FFFFFF"/>
              </a:solidFill>
              <a:latin typeface="Arial" charset="0"/>
              <a:cs typeface="Arial" charset="0"/>
            </a:endParaRPr>
          </a:p>
        </p:txBody>
      </p:sp>
    </p:spTree>
    <p:extLst>
      <p:ext uri="{BB962C8B-B14F-4D97-AF65-F5344CB8AC3E}">
        <p14:creationId xmlns:p14="http://schemas.microsoft.com/office/powerpoint/2010/main" val="11326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End Slide">
    <p:spTree>
      <p:nvGrpSpPr>
        <p:cNvPr id="1" name=""/>
        <p:cNvGrpSpPr/>
        <p:nvPr/>
      </p:nvGrpSpPr>
      <p:grpSpPr>
        <a:xfrm>
          <a:off x="0" y="0"/>
          <a:ext cx="0" cy="0"/>
          <a:chOff x="0" y="0"/>
          <a:chExt cx="0" cy="0"/>
        </a:xfrm>
      </p:grpSpPr>
      <p:sp>
        <p:nvSpPr>
          <p:cNvPr id="2" name="Rectangle 4"/>
          <p:cNvSpPr txBox="1">
            <a:spLocks noChangeArrowheads="1"/>
          </p:cNvSpPr>
          <p:nvPr userDrawn="1"/>
        </p:nvSpPr>
        <p:spPr bwMode="auto">
          <a:xfrm>
            <a:off x="250825" y="2852936"/>
            <a:ext cx="8642349" cy="792088"/>
          </a:xfrm>
          <a:prstGeom prst="rect">
            <a:avLst/>
          </a:prstGeom>
          <a:noFill/>
          <a:ln>
            <a:noFill/>
          </a:ln>
          <a:effectLst>
            <a:outerShdw blurRad="50800" dist="63500" dir="2700000" algn="tl" rotWithShape="0">
              <a:prstClr val="black">
                <a:alpha val="68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t" anchorCtr="0" compatLnSpc="1">
            <a:prstTxWarp prst="textNoShape">
              <a:avLst/>
            </a:prstTxWarp>
            <a:noAutofit/>
          </a:bodyPr>
          <a:lstStyle>
            <a:lvl1pPr algn="l" defTabSz="457200" rtl="0" eaLnBrk="0" fontAlgn="base" hangingPunct="0">
              <a:spcBef>
                <a:spcPct val="0"/>
              </a:spcBef>
              <a:spcAft>
                <a:spcPct val="0"/>
              </a:spcAft>
              <a:defRPr sz="2200" b="0" i="0" kern="1200" baseline="0">
                <a:solidFill>
                  <a:srgbClr val="4073AC"/>
                </a:solidFill>
                <a:latin typeface="Arial"/>
                <a:ea typeface="MS PGothic" pitchFamily="34" charset="-128"/>
                <a:cs typeface="Arial"/>
              </a:defRPr>
            </a:lvl1pPr>
            <a:lvl2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9pPr>
          </a:lstStyle>
          <a:p>
            <a:pPr marL="0" marR="0" lvl="0" indent="0" algn="r" defTabSz="457200" rtl="0" eaLnBrk="1" fontAlgn="base" latinLnBrk="0" hangingPunct="1">
              <a:spcBef>
                <a:spcPct val="0"/>
              </a:spcBef>
              <a:spcAft>
                <a:spcPct val="0"/>
              </a:spcAft>
              <a:buClrTx/>
              <a:buSzTx/>
              <a:buFontTx/>
              <a:buNone/>
              <a:tabLst/>
              <a:defRPr/>
            </a:pPr>
            <a:r>
              <a:rPr lang="en-GB" sz="4200" b="1" smtClean="0">
                <a:solidFill>
                  <a:sysClr val="window" lastClr="FFFFFF"/>
                </a:solidFill>
                <a:latin typeface="Arial" charset="0"/>
                <a:cs typeface="Arial" charset="0"/>
              </a:rPr>
              <a:t>www.climatechange2013.org</a:t>
            </a:r>
          </a:p>
        </p:txBody>
      </p:sp>
      <p:sp>
        <p:nvSpPr>
          <p:cNvPr id="3" name="Rectangle 4"/>
          <p:cNvSpPr txBox="1">
            <a:spLocks noChangeArrowheads="1"/>
          </p:cNvSpPr>
          <p:nvPr userDrawn="1"/>
        </p:nvSpPr>
        <p:spPr bwMode="auto">
          <a:xfrm>
            <a:off x="250825" y="2420888"/>
            <a:ext cx="8642350" cy="441688"/>
          </a:xfrm>
          <a:prstGeom prst="rect">
            <a:avLst/>
          </a:prstGeom>
          <a:noFill/>
          <a:ln>
            <a:noFill/>
          </a:ln>
          <a:effectLst>
            <a:outerShdw blurRad="50800" dist="63500" dir="2700000" algn="tl" rotWithShape="0">
              <a:prstClr val="black">
                <a:alpha val="68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ctr" anchorCtr="0" compatLnSpc="1">
            <a:prstTxWarp prst="textNoShape">
              <a:avLst/>
            </a:prstTxWarp>
            <a:noAutofit/>
          </a:bodyPr>
          <a:lstStyle>
            <a:lvl1pPr algn="l" defTabSz="457200" rtl="0" eaLnBrk="0" fontAlgn="base" hangingPunct="0">
              <a:spcBef>
                <a:spcPct val="0"/>
              </a:spcBef>
              <a:spcAft>
                <a:spcPct val="0"/>
              </a:spcAft>
              <a:defRPr sz="2200" b="0" i="0" kern="1200" baseline="0">
                <a:solidFill>
                  <a:srgbClr val="4073AC"/>
                </a:solidFill>
                <a:latin typeface="Arial"/>
                <a:ea typeface="MS PGothic" pitchFamily="34" charset="-128"/>
                <a:cs typeface="Arial"/>
              </a:defRPr>
            </a:lvl1pPr>
            <a:lvl2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9pPr>
          </a:lstStyle>
          <a:p>
            <a:pPr marL="0" marR="0" lvl="0" indent="0" algn="r" defTabSz="457200" rtl="0" eaLnBrk="1" fontAlgn="base" latinLnBrk="0" hangingPunct="1">
              <a:lnSpc>
                <a:spcPct val="200000"/>
              </a:lnSpc>
              <a:spcBef>
                <a:spcPct val="0"/>
              </a:spcBef>
              <a:spcAft>
                <a:spcPct val="0"/>
              </a:spcAft>
              <a:buClrTx/>
              <a:buSzTx/>
              <a:buFontTx/>
              <a:buNone/>
              <a:tabLst/>
              <a:defRPr/>
            </a:pPr>
            <a:r>
              <a:rPr kumimoji="0" lang="en-GB" sz="2400" i="0" u="none" strike="noStrike" kern="1200" cap="none" spc="0" normalizeH="0" baseline="0" noProof="0" smtClean="0">
                <a:ln>
                  <a:noFill/>
                </a:ln>
                <a:solidFill>
                  <a:sysClr val="window" lastClr="FFFFFF"/>
                </a:solidFill>
                <a:effectLst/>
                <a:uLnTx/>
                <a:uFillTx/>
                <a:latin typeface="Arial" charset="0"/>
                <a:ea typeface="MS PGothic" pitchFamily="34" charset="-128"/>
                <a:cs typeface="Arial" charset="0"/>
              </a:rPr>
              <a:t>Full Report and Background Information</a:t>
            </a:r>
          </a:p>
          <a:p>
            <a:pPr marL="0" marR="0" lvl="0" indent="0" algn="r" defTabSz="457200" rtl="0" eaLnBrk="1" fontAlgn="base" latinLnBrk="0" hangingPunct="1">
              <a:lnSpc>
                <a:spcPct val="200000"/>
              </a:lnSpc>
              <a:spcBef>
                <a:spcPct val="0"/>
              </a:spcBef>
              <a:spcAft>
                <a:spcPct val="0"/>
              </a:spcAft>
              <a:buClrTx/>
              <a:buSzTx/>
              <a:buFontTx/>
              <a:buNone/>
              <a:tabLst/>
              <a:defRPr/>
            </a:pPr>
            <a:endParaRPr lang="en-GB" sz="3600" b="1" smtClean="0">
              <a:solidFill>
                <a:sysClr val="window" lastClr="FFFFFF"/>
              </a:solidFill>
              <a:latin typeface="Arial" charset="0"/>
              <a:cs typeface="Arial" charset="0"/>
            </a:endParaRPr>
          </a:p>
        </p:txBody>
      </p:sp>
    </p:spTree>
    <p:extLst>
      <p:ext uri="{BB962C8B-B14F-4D97-AF65-F5344CB8AC3E}">
        <p14:creationId xmlns:p14="http://schemas.microsoft.com/office/powerpoint/2010/main" val="147623785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Slid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44802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with Titl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tx1"/>
                </a:solidFill>
              </a:defRPr>
            </a:lvl1pPr>
          </a:lstStyle>
          <a:p>
            <a:r>
              <a:rPr lang="en-US" smtClean="0"/>
              <a:t>Slide Title</a:t>
            </a:r>
            <a:endParaRPr lang="en-GB"/>
          </a:p>
        </p:txBody>
      </p:sp>
    </p:spTree>
    <p:extLst>
      <p:ext uri="{BB962C8B-B14F-4D97-AF65-F5344CB8AC3E}">
        <p14:creationId xmlns:p14="http://schemas.microsoft.com/office/powerpoint/2010/main" val="367774352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gif"/><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6.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5.jpeg"/><Relationship Id="rId5" Type="http://schemas.openxmlformats.org/officeDocument/2006/relationships/slideLayout" Target="../slideLayouts/slideLayout12.xml"/><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image" Target="../media/image9.gi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10"/>
            <a:ext cx="9144000" cy="3419856"/>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04726" y="188640"/>
            <a:ext cx="2880360" cy="588931"/>
          </a:xfrm>
          <a:prstGeom prst="rect">
            <a:avLst/>
          </a:prstGeom>
        </p:spPr>
      </p:pic>
      <p:sp>
        <p:nvSpPr>
          <p:cNvPr id="18" name="TextBox 17"/>
          <p:cNvSpPr txBox="1"/>
          <p:nvPr userDrawn="1"/>
        </p:nvSpPr>
        <p:spPr>
          <a:xfrm>
            <a:off x="2043138" y="2097665"/>
            <a:ext cx="5064010" cy="651905"/>
          </a:xfrm>
          <a:prstGeom prst="rect">
            <a:avLst/>
          </a:prstGeom>
          <a:noFill/>
          <a:effectLst>
            <a:outerShdw blurRad="50800" dist="38100" dir="9000000" algn="tr" rotWithShape="0">
              <a:prstClr val="black">
                <a:alpha val="75000"/>
              </a:prstClr>
            </a:outerShdw>
          </a:effectLst>
        </p:spPr>
        <p:txBody>
          <a:bodyPr wrap="none" lIns="18000" tIns="18000" rIns="18000" bIns="18000" rtlCol="0" anchor="ctr" anchorCtr="0">
            <a:spAutoFit/>
          </a:bodyPr>
          <a:lstStyle/>
          <a:p>
            <a:pPr algn="ctr"/>
            <a:r>
              <a:rPr lang="de-CH" sz="4000" b="1" smtClean="0">
                <a:solidFill>
                  <a:schemeClr val="bg1"/>
                </a:solidFill>
                <a:latin typeface="Frutiger LT Pro 67 Bold Cn" pitchFamily="34" charset="0"/>
                <a:cs typeface="Arial" pitchFamily="34" charset="0"/>
              </a:rPr>
              <a:t>CLIMATE CHANGE 2013</a:t>
            </a:r>
            <a:endParaRPr lang="en-GB" sz="4000" b="1">
              <a:solidFill>
                <a:schemeClr val="bg1"/>
              </a:solidFill>
              <a:latin typeface="Frutiger LT Pro 67 Bold Cn" pitchFamily="34" charset="0"/>
              <a:cs typeface="Arial" pitchFamily="34" charset="0"/>
            </a:endParaRPr>
          </a:p>
        </p:txBody>
      </p:sp>
      <p:sp>
        <p:nvSpPr>
          <p:cNvPr id="19" name="TextBox 18"/>
          <p:cNvSpPr txBox="1"/>
          <p:nvPr userDrawn="1"/>
        </p:nvSpPr>
        <p:spPr>
          <a:xfrm>
            <a:off x="2074022" y="2704507"/>
            <a:ext cx="3671962" cy="436461"/>
          </a:xfrm>
          <a:prstGeom prst="rect">
            <a:avLst/>
          </a:prstGeom>
          <a:noFill/>
          <a:effectLst>
            <a:outerShdw blurRad="50800" dist="38100" dir="9000000" algn="tr" rotWithShape="0">
              <a:prstClr val="black">
                <a:alpha val="75000"/>
              </a:prstClr>
            </a:outerShdw>
          </a:effectLst>
        </p:spPr>
        <p:txBody>
          <a:bodyPr wrap="none" lIns="18000" tIns="18000" rIns="18000" bIns="18000" rtlCol="0" anchor="ctr" anchorCtr="0">
            <a:spAutoFit/>
          </a:bodyPr>
          <a:lstStyle/>
          <a:p>
            <a:r>
              <a:rPr lang="de-CH" sz="2600" b="1" i="1" smtClean="0">
                <a:solidFill>
                  <a:schemeClr val="bg1"/>
                </a:solidFill>
                <a:latin typeface="Frutiger LT Pro 67 Bold Cn" pitchFamily="34" charset="0"/>
                <a:cs typeface="Arial" pitchFamily="34" charset="0"/>
              </a:rPr>
              <a:t>The Physical Science Basis</a:t>
            </a:r>
            <a:endParaRPr lang="en-GB" sz="2600" b="1" i="1">
              <a:solidFill>
                <a:schemeClr val="bg1"/>
              </a:solidFill>
              <a:latin typeface="Frutiger LT Pro 67 Bold Cn" pitchFamily="34" charset="0"/>
              <a:cs typeface="Arial" pitchFamily="34" charset="0"/>
            </a:endParaRPr>
          </a:p>
        </p:txBody>
      </p:sp>
      <p:sp>
        <p:nvSpPr>
          <p:cNvPr id="20" name="Text Box 12"/>
          <p:cNvSpPr txBox="1">
            <a:spLocks noChangeArrowheads="1"/>
          </p:cNvSpPr>
          <p:nvPr userDrawn="1"/>
        </p:nvSpPr>
        <p:spPr bwMode="auto">
          <a:xfrm rot="-5400000">
            <a:off x="-809967" y="2435422"/>
            <a:ext cx="1763688" cy="134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000" tIns="18000" rIns="18000" bIns="18000" anchor="t" anchorCtr="0">
            <a:noAutofit/>
          </a:bodyPr>
          <a:lstStyle>
            <a:lvl1pPr eaLnBrk="0" hangingPunct="0">
              <a:defRPr sz="3600">
                <a:solidFill>
                  <a:schemeClr val="tx1"/>
                </a:solidFill>
                <a:latin typeface="Arial" charset="0"/>
                <a:ea typeface="MS PGothic" pitchFamily="34" charset="-128"/>
              </a:defRPr>
            </a:lvl1pPr>
            <a:lvl2pPr marL="742950" indent="-285750" eaLnBrk="0" hangingPunct="0">
              <a:defRPr sz="3600">
                <a:solidFill>
                  <a:schemeClr val="tx1"/>
                </a:solidFill>
                <a:latin typeface="Arial" charset="0"/>
                <a:ea typeface="MS PGothic" pitchFamily="34" charset="-128"/>
              </a:defRPr>
            </a:lvl2pPr>
            <a:lvl3pPr marL="1143000" indent="-228600" eaLnBrk="0" hangingPunct="0">
              <a:defRPr sz="3600">
                <a:solidFill>
                  <a:schemeClr val="tx1"/>
                </a:solidFill>
                <a:latin typeface="Arial" charset="0"/>
                <a:ea typeface="MS PGothic" pitchFamily="34" charset="-128"/>
              </a:defRPr>
            </a:lvl3pPr>
            <a:lvl4pPr marL="1600200" indent="-228600" eaLnBrk="0" hangingPunct="0">
              <a:defRPr sz="3600">
                <a:solidFill>
                  <a:schemeClr val="tx1"/>
                </a:solidFill>
                <a:latin typeface="Arial" charset="0"/>
                <a:ea typeface="MS PGothic" pitchFamily="34" charset="-128"/>
              </a:defRPr>
            </a:lvl4pPr>
            <a:lvl5pPr marL="2057400" indent="-228600" eaLnBrk="0" hangingPunct="0">
              <a:defRPr sz="3600">
                <a:solidFill>
                  <a:schemeClr val="tx1"/>
                </a:solidFill>
                <a:latin typeface="Arial" charset="0"/>
                <a:ea typeface="MS PGothic" pitchFamily="34" charset="-128"/>
              </a:defRPr>
            </a:lvl5pPr>
            <a:lvl6pPr marL="2514600" indent="-228600" eaLnBrk="0" fontAlgn="base" hangingPunct="0">
              <a:spcBef>
                <a:spcPct val="0"/>
              </a:spcBef>
              <a:spcAft>
                <a:spcPct val="0"/>
              </a:spcAft>
              <a:defRPr sz="3600">
                <a:solidFill>
                  <a:schemeClr val="tx1"/>
                </a:solidFill>
                <a:latin typeface="Arial" charset="0"/>
                <a:ea typeface="MS PGothic" pitchFamily="34" charset="-128"/>
              </a:defRPr>
            </a:lvl6pPr>
            <a:lvl7pPr marL="2971800" indent="-228600" eaLnBrk="0" fontAlgn="base" hangingPunct="0">
              <a:spcBef>
                <a:spcPct val="0"/>
              </a:spcBef>
              <a:spcAft>
                <a:spcPct val="0"/>
              </a:spcAft>
              <a:defRPr sz="3600">
                <a:solidFill>
                  <a:schemeClr val="tx1"/>
                </a:solidFill>
                <a:latin typeface="Arial" charset="0"/>
                <a:ea typeface="MS PGothic" pitchFamily="34" charset="-128"/>
              </a:defRPr>
            </a:lvl7pPr>
            <a:lvl8pPr marL="3429000" indent="-228600" eaLnBrk="0" fontAlgn="base" hangingPunct="0">
              <a:spcBef>
                <a:spcPct val="0"/>
              </a:spcBef>
              <a:spcAft>
                <a:spcPct val="0"/>
              </a:spcAft>
              <a:defRPr sz="3600">
                <a:solidFill>
                  <a:schemeClr val="tx1"/>
                </a:solidFill>
                <a:latin typeface="Arial" charset="0"/>
                <a:ea typeface="MS PGothic" pitchFamily="34" charset="-128"/>
              </a:defRPr>
            </a:lvl8pPr>
            <a:lvl9pPr marL="3886200" indent="-228600" eaLnBrk="0" fontAlgn="base" hangingPunct="0">
              <a:spcBef>
                <a:spcPct val="0"/>
              </a:spcBef>
              <a:spcAft>
                <a:spcPct val="0"/>
              </a:spcAft>
              <a:defRPr sz="3600">
                <a:solidFill>
                  <a:schemeClr val="tx1"/>
                </a:solidFill>
                <a:latin typeface="Arial" charset="0"/>
                <a:ea typeface="MS PGothic" pitchFamily="34"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GB" sz="600" b="0" i="0" u="none" strike="noStrike" kern="0" cap="none" spc="0" normalizeH="0" baseline="0" noProof="0" smtClean="0">
                <a:ln>
                  <a:noFill/>
                </a:ln>
                <a:solidFill>
                  <a:prstClr val="white"/>
                </a:solidFill>
                <a:effectLst/>
                <a:uLnTx/>
                <a:uFillTx/>
                <a:latin typeface="Arial" pitchFamily="34" charset="0"/>
                <a:cs typeface="Arial" pitchFamily="34" charset="0"/>
              </a:rPr>
              <a:t>© Yann Arthus-Bertrand / Altitude</a:t>
            </a:r>
            <a:r>
              <a:rPr kumimoji="0" lang="en-US" sz="600" b="0" i="0" u="none" strike="noStrike" kern="0" cap="none" spc="0" normalizeH="0" baseline="0" noProof="0" smtClean="0">
                <a:ln>
                  <a:noFill/>
                </a:ln>
                <a:solidFill>
                  <a:prstClr val="black"/>
                </a:solidFill>
                <a:effectLst/>
                <a:uLnTx/>
                <a:uFillTx/>
                <a:latin typeface="Arial" pitchFamily="34" charset="0"/>
                <a:cs typeface="Arial" pitchFamily="34" charset="0"/>
              </a:rPr>
              <a:t> </a:t>
            </a:r>
          </a:p>
        </p:txBody>
      </p:sp>
      <p:pic>
        <p:nvPicPr>
          <p:cNvPr id="22" name="Picture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164966" y="6208278"/>
            <a:ext cx="720000" cy="434241"/>
          </a:xfrm>
          <a:prstGeom prst="rect">
            <a:avLst/>
          </a:prstGeom>
        </p:spPr>
      </p:pic>
      <p:pic>
        <p:nvPicPr>
          <p:cNvPr id="23" name="Picture 2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0785" y="6337305"/>
            <a:ext cx="1690119" cy="321565"/>
          </a:xfrm>
          <a:prstGeom prst="rect">
            <a:avLst/>
          </a:prstGeom>
        </p:spPr>
      </p:pic>
    </p:spTree>
    <p:extLst>
      <p:ext uri="{BB962C8B-B14F-4D97-AF65-F5344CB8AC3E}">
        <p14:creationId xmlns:p14="http://schemas.microsoft.com/office/powerpoint/2010/main" val="5257115"/>
      </p:ext>
    </p:extLst>
  </p:cSld>
  <p:clrMap bg1="lt1" tx1="dk1" bg2="lt2" tx2="dk2" accent1="accent1" accent2="accent2" accent3="accent3" accent4="accent4" accent5="accent5" accent6="accent6" hlink="hlink" folHlink="folHlink"/>
  <p:sldLayoutIdLst>
    <p:sldLayoutId id="2147483675" r:id="rId1"/>
    <p:sldLayoutId id="2147483677" r:id="rId2"/>
    <p:sldLayoutId id="2147483676"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08104" y="6144900"/>
            <a:ext cx="3376006" cy="517260"/>
          </a:xfrm>
          <a:prstGeom prst="rect">
            <a:avLst/>
          </a:prstGeom>
        </p:spPr>
      </p:pic>
      <p:pic>
        <p:nvPicPr>
          <p:cNvPr id="5" name="Picture 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51520" y="6340595"/>
            <a:ext cx="2516129" cy="321565"/>
          </a:xfrm>
          <a:prstGeom prst="rect">
            <a:avLst/>
          </a:prstGeom>
        </p:spPr>
      </p:pic>
      <p:pic>
        <p:nvPicPr>
          <p:cNvPr id="10" name="Picture 11" descr="EXPO_TVDC_004"/>
          <p:cNvPicPr>
            <a:picLocks noChangeAspect="1" noChangeArrowheads="1"/>
          </p:cNvPicPr>
          <p:nvPr userDrawn="1"/>
        </p:nvPicPr>
        <p:blipFill>
          <a:blip r:embed="rId8">
            <a:extLst>
              <a:ext uri="{28A0092B-C50C-407E-A947-70E740481C1C}">
                <a14:useLocalDpi xmlns:a14="http://schemas.microsoft.com/office/drawing/2010/main" val="0"/>
              </a:ext>
            </a:extLst>
          </a:blip>
          <a:srcRect b="7738"/>
          <a:stretch>
            <a:fillRect/>
          </a:stretch>
        </p:blipFill>
        <p:spPr bwMode="auto">
          <a:xfrm>
            <a:off x="-7684" y="0"/>
            <a:ext cx="9162000" cy="564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2"/>
          <p:cNvSpPr txBox="1">
            <a:spLocks noChangeArrowheads="1"/>
          </p:cNvSpPr>
          <p:nvPr userDrawn="1"/>
        </p:nvSpPr>
        <p:spPr bwMode="auto">
          <a:xfrm>
            <a:off x="0" y="5361995"/>
            <a:ext cx="1763688" cy="26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0" tIns="72000" rIns="72000" bIns="72000" anchor="t" anchorCtr="0">
            <a:noAutofit/>
          </a:bodyPr>
          <a:lstStyle>
            <a:lvl1pPr eaLnBrk="0" hangingPunct="0">
              <a:defRPr sz="3600">
                <a:solidFill>
                  <a:schemeClr val="tx1"/>
                </a:solidFill>
                <a:latin typeface="Arial" charset="0"/>
                <a:ea typeface="MS PGothic" pitchFamily="34" charset="-128"/>
              </a:defRPr>
            </a:lvl1pPr>
            <a:lvl2pPr marL="742950" indent="-285750" eaLnBrk="0" hangingPunct="0">
              <a:defRPr sz="3600">
                <a:solidFill>
                  <a:schemeClr val="tx1"/>
                </a:solidFill>
                <a:latin typeface="Arial" charset="0"/>
                <a:ea typeface="MS PGothic" pitchFamily="34" charset="-128"/>
              </a:defRPr>
            </a:lvl2pPr>
            <a:lvl3pPr marL="1143000" indent="-228600" eaLnBrk="0" hangingPunct="0">
              <a:defRPr sz="3600">
                <a:solidFill>
                  <a:schemeClr val="tx1"/>
                </a:solidFill>
                <a:latin typeface="Arial" charset="0"/>
                <a:ea typeface="MS PGothic" pitchFamily="34" charset="-128"/>
              </a:defRPr>
            </a:lvl3pPr>
            <a:lvl4pPr marL="1600200" indent="-228600" eaLnBrk="0" hangingPunct="0">
              <a:defRPr sz="3600">
                <a:solidFill>
                  <a:schemeClr val="tx1"/>
                </a:solidFill>
                <a:latin typeface="Arial" charset="0"/>
                <a:ea typeface="MS PGothic" pitchFamily="34" charset="-128"/>
              </a:defRPr>
            </a:lvl4pPr>
            <a:lvl5pPr marL="2057400" indent="-228600" eaLnBrk="0" hangingPunct="0">
              <a:defRPr sz="3600">
                <a:solidFill>
                  <a:schemeClr val="tx1"/>
                </a:solidFill>
                <a:latin typeface="Arial" charset="0"/>
                <a:ea typeface="MS PGothic" pitchFamily="34" charset="-128"/>
              </a:defRPr>
            </a:lvl5pPr>
            <a:lvl6pPr marL="2514600" indent="-228600" eaLnBrk="0" fontAlgn="base" hangingPunct="0">
              <a:spcBef>
                <a:spcPct val="0"/>
              </a:spcBef>
              <a:spcAft>
                <a:spcPct val="0"/>
              </a:spcAft>
              <a:defRPr sz="3600">
                <a:solidFill>
                  <a:schemeClr val="tx1"/>
                </a:solidFill>
                <a:latin typeface="Arial" charset="0"/>
                <a:ea typeface="MS PGothic" pitchFamily="34" charset="-128"/>
              </a:defRPr>
            </a:lvl6pPr>
            <a:lvl7pPr marL="2971800" indent="-228600" eaLnBrk="0" fontAlgn="base" hangingPunct="0">
              <a:spcBef>
                <a:spcPct val="0"/>
              </a:spcBef>
              <a:spcAft>
                <a:spcPct val="0"/>
              </a:spcAft>
              <a:defRPr sz="3600">
                <a:solidFill>
                  <a:schemeClr val="tx1"/>
                </a:solidFill>
                <a:latin typeface="Arial" charset="0"/>
                <a:ea typeface="MS PGothic" pitchFamily="34" charset="-128"/>
              </a:defRPr>
            </a:lvl7pPr>
            <a:lvl8pPr marL="3429000" indent="-228600" eaLnBrk="0" fontAlgn="base" hangingPunct="0">
              <a:spcBef>
                <a:spcPct val="0"/>
              </a:spcBef>
              <a:spcAft>
                <a:spcPct val="0"/>
              </a:spcAft>
              <a:defRPr sz="3600">
                <a:solidFill>
                  <a:schemeClr val="tx1"/>
                </a:solidFill>
                <a:latin typeface="Arial" charset="0"/>
                <a:ea typeface="MS PGothic" pitchFamily="34" charset="-128"/>
              </a:defRPr>
            </a:lvl8pPr>
            <a:lvl9pPr marL="3886200" indent="-228600" eaLnBrk="0" fontAlgn="base" hangingPunct="0">
              <a:spcBef>
                <a:spcPct val="0"/>
              </a:spcBef>
              <a:spcAft>
                <a:spcPct val="0"/>
              </a:spcAft>
              <a:defRPr sz="3600">
                <a:solidFill>
                  <a:schemeClr val="tx1"/>
                </a:solidFill>
                <a:latin typeface="Arial" charset="0"/>
                <a:ea typeface="MS PGothic" pitchFamily="34"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GB" sz="800" b="0" i="0" u="none" strike="noStrike" kern="0" cap="none" spc="0" normalizeH="0" baseline="0" noProof="0" smtClean="0">
                <a:ln>
                  <a:noFill/>
                </a:ln>
                <a:solidFill>
                  <a:prstClr val="white"/>
                </a:solidFill>
                <a:effectLst/>
                <a:uLnTx/>
                <a:uFillTx/>
                <a:latin typeface="+mn-lt"/>
                <a:ea typeface="MS PGothic" pitchFamily="34" charset="-128"/>
              </a:rPr>
              <a:t>© Yann Arthus-Bertrand / Altitude</a:t>
            </a:r>
            <a:r>
              <a:rPr kumimoji="0" lang="en-US" sz="800" b="0" i="0" u="none" strike="noStrike" kern="0" cap="none" spc="0" normalizeH="0" baseline="0" noProof="0" smtClean="0">
                <a:ln>
                  <a:noFill/>
                </a:ln>
                <a:solidFill>
                  <a:prstClr val="black"/>
                </a:solidFill>
                <a:effectLst/>
                <a:uLnTx/>
                <a:uFillTx/>
                <a:latin typeface="+mn-lt"/>
                <a:ea typeface="MS PGothic" pitchFamily="34" charset="-128"/>
              </a:rPr>
              <a:t> </a:t>
            </a:r>
          </a:p>
        </p:txBody>
      </p:sp>
      <p:pic>
        <p:nvPicPr>
          <p:cNvPr id="15" name="Picture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220341" y="188640"/>
            <a:ext cx="6690374" cy="556261"/>
          </a:xfrm>
          <a:prstGeom prst="rect">
            <a:avLst/>
          </a:prstGeom>
        </p:spPr>
      </p:pic>
    </p:spTree>
    <p:extLst>
      <p:ext uri="{BB962C8B-B14F-4D97-AF65-F5344CB8AC3E}">
        <p14:creationId xmlns:p14="http://schemas.microsoft.com/office/powerpoint/2010/main" val="3121686688"/>
      </p:ext>
    </p:extLst>
  </p:cSld>
  <p:clrMap bg1="lt1" tx1="dk1" bg2="lt2" tx2="dk2" accent1="accent1" accent2="accent2" accent3="accent3" accent4="accent4" accent5="accent5" accent6="accent6" hlink="hlink" folHlink="folHlink"/>
  <p:sldLayoutIdLst>
    <p:sldLayoutId id="2147483655" r:id="rId1"/>
    <p:sldLayoutId id="2147483672" r:id="rId2"/>
    <p:sldLayoutId id="2147483673" r:id="rId3"/>
    <p:sldLayoutId id="2147483699" r:id="rId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7200" y="-1"/>
            <a:ext cx="9144000" cy="90000"/>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Arial" pitchFamily="-110" charset="0"/>
              <a:cs typeface="MS PGothic" pitchFamily="34" charset="-128"/>
            </a:endParaRPr>
          </a:p>
        </p:txBody>
      </p:sp>
      <p:pic>
        <p:nvPicPr>
          <p:cNvPr id="9" name="Picture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508104" y="6144900"/>
            <a:ext cx="3376006" cy="517260"/>
          </a:xfrm>
          <a:prstGeom prst="rect">
            <a:avLst/>
          </a:prstGeom>
        </p:spPr>
      </p:pic>
      <p:pic>
        <p:nvPicPr>
          <p:cNvPr id="5" name="Picture 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51520" y="6340595"/>
            <a:ext cx="2516129" cy="321565"/>
          </a:xfrm>
          <a:prstGeom prst="rect">
            <a:avLst/>
          </a:prstGeom>
        </p:spPr>
      </p:pic>
    </p:spTree>
    <p:extLst>
      <p:ext uri="{BB962C8B-B14F-4D97-AF65-F5344CB8AC3E}">
        <p14:creationId xmlns:p14="http://schemas.microsoft.com/office/powerpoint/2010/main" val="97163275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700" r:id="rId8"/>
    <p:sldLayoutId id="2147483701" r:id="rId9"/>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01280" y="6143871"/>
            <a:ext cx="3376800" cy="518289"/>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1520" y="6340323"/>
            <a:ext cx="2516129" cy="321565"/>
          </a:xfrm>
          <a:prstGeom prst="rect">
            <a:avLst/>
          </a:prstGeom>
        </p:spPr>
      </p:pic>
    </p:spTree>
    <p:extLst>
      <p:ext uri="{BB962C8B-B14F-4D97-AF65-F5344CB8AC3E}">
        <p14:creationId xmlns:p14="http://schemas.microsoft.com/office/powerpoint/2010/main" val="3471560066"/>
      </p:ext>
    </p:extLst>
  </p:cSld>
  <p:clrMap bg1="dk1" tx1="lt1" bg2="dk2" tx2="lt2" accent1="accent1" accent2="accent2" accent3="accent3" accent4="accent4" accent5="accent5" accent6="accent6" hlink="hlink" folHlink="folHlink"/>
  <p:sldLayoutIdLst>
    <p:sldLayoutId id="2147483661" r:id="rId1"/>
    <p:sldLayoutId id="214748366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CH"/>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6E5987-3BF1-4375-905A-2DC07305E5FD}" type="datetimeFigureOut">
              <a:rPr lang="de-CH" smtClean="0">
                <a:solidFill>
                  <a:prstClr val="black">
                    <a:tint val="75000"/>
                  </a:prstClr>
                </a:solidFill>
              </a:rPr>
              <a:pPr/>
              <a:t>25.08.2015</a:t>
            </a:fld>
            <a:endParaRPr lang="de-CH">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F5691E-4286-40E5-BA65-00CA43A80FB8}"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104400453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7200" y="-1"/>
            <a:ext cx="9144000" cy="90000"/>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cs typeface="MS PGothic" pitchFamily="34" charset="-128"/>
            </a:endParaRPr>
          </a:p>
        </p:txBody>
      </p:sp>
    </p:spTree>
    <p:extLst>
      <p:ext uri="{BB962C8B-B14F-4D97-AF65-F5344CB8AC3E}">
        <p14:creationId xmlns:p14="http://schemas.microsoft.com/office/powerpoint/2010/main" val="293212586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de-CH" smtClean="0"/>
              <a:t>The WGI Contribution to the</a:t>
            </a:r>
          </a:p>
          <a:p>
            <a:r>
              <a:rPr lang="de-CH" smtClean="0"/>
              <a:t>IPCC 5</a:t>
            </a:r>
            <a:r>
              <a:rPr lang="de-CH" baseline="30000" smtClean="0"/>
              <a:t>th</a:t>
            </a:r>
            <a:r>
              <a:rPr lang="de-CH" smtClean="0"/>
              <a:t> Assessment Report</a:t>
            </a:r>
            <a:endParaRPr lang="en-GB"/>
          </a:p>
        </p:txBody>
      </p:sp>
      <p:sp>
        <p:nvSpPr>
          <p:cNvPr id="6" name="Text Placeholder 5"/>
          <p:cNvSpPr>
            <a:spLocks noGrp="1"/>
          </p:cNvSpPr>
          <p:nvPr>
            <p:ph type="body" sz="quarter" idx="11"/>
          </p:nvPr>
        </p:nvSpPr>
        <p:spPr>
          <a:xfrm>
            <a:off x="250825" y="3551566"/>
            <a:ext cx="8642350" cy="1317634"/>
          </a:xfrm>
        </p:spPr>
        <p:txBody>
          <a:bodyPr anchor="t"/>
          <a:lstStyle/>
          <a:p>
            <a:r>
              <a:rPr lang="de-CH" smtClean="0"/>
              <a:t>Thomas Stocker &amp; Qin Dahe</a:t>
            </a:r>
          </a:p>
          <a:p>
            <a:r>
              <a:rPr lang="de-CH" smtClean="0"/>
              <a:t>259 Authors from 39 Countries</a:t>
            </a:r>
          </a:p>
          <a:p>
            <a:r>
              <a:rPr lang="de-CH" smtClean="0"/>
              <a:t>WGI Technical Support Unit Team</a:t>
            </a:r>
            <a:endParaRPr lang="en-GB"/>
          </a:p>
        </p:txBody>
      </p:sp>
    </p:spTree>
    <p:extLst>
      <p:ext uri="{BB962C8B-B14F-4D97-AF65-F5344CB8AC3E}">
        <p14:creationId xmlns:p14="http://schemas.microsoft.com/office/powerpoint/2010/main" val="1842164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smtClean="0"/>
              <a:t>Figure SPM.3</a:t>
            </a:r>
            <a:r>
              <a:rPr lang="de-CH" smtClean="0"/>
              <a:t/>
            </a:r>
            <a:br>
              <a:rPr lang="de-CH" smtClean="0"/>
            </a:br>
            <a:r>
              <a:rPr lang="en-GB" sz="1200" b="0">
                <a:latin typeface="Arial" panose="020B0604020202020204" pitchFamily="34" charset="0"/>
                <a:cs typeface="Arial" panose="020B0604020202020204" pitchFamily="34" charset="0"/>
              </a:rPr>
              <a:t>Multiple observed indicators of a changing global climate</a:t>
            </a:r>
            <a:endParaRPr lang="en-GB" sz="1200" b="0"/>
          </a:p>
        </p:txBody>
      </p:sp>
      <p:grpSp>
        <p:nvGrpSpPr>
          <p:cNvPr id="2" name="Group 1"/>
          <p:cNvGrpSpPr/>
          <p:nvPr/>
        </p:nvGrpSpPr>
        <p:grpSpPr>
          <a:xfrm>
            <a:off x="251519" y="907806"/>
            <a:ext cx="8633195" cy="5068209"/>
            <a:chOff x="251519" y="907806"/>
            <a:chExt cx="8633195" cy="5068209"/>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438" y="907806"/>
              <a:ext cx="4190902" cy="24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3630" y="908720"/>
              <a:ext cx="4190899" cy="24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19" y="3564015"/>
              <a:ext cx="4190900" cy="24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93814" y="3564015"/>
              <a:ext cx="4190900" cy="24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extBox 8"/>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97052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smtClean="0"/>
              <a:t>Figure SPM.4</a:t>
            </a:r>
            <a:r>
              <a:rPr lang="de-CH" smtClean="0"/>
              <a:t/>
            </a:r>
            <a:br>
              <a:rPr lang="de-CH" smtClean="0"/>
            </a:br>
            <a:r>
              <a:rPr lang="en-GB" sz="1200" b="0">
                <a:latin typeface="Arial" panose="020B0604020202020204" pitchFamily="34" charset="0"/>
                <a:cs typeface="Arial" panose="020B0604020202020204" pitchFamily="34" charset="0"/>
              </a:rPr>
              <a:t>Multiple observed indicators of a changing global carbon cycle</a:t>
            </a:r>
            <a:endParaRPr lang="en-GB" sz="1200" b="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3799" y="908719"/>
            <a:ext cx="4506338" cy="52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47919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8566" y="1065966"/>
            <a:ext cx="8228234" cy="5030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81316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533400"/>
            <a:ext cx="7086600" cy="5829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72099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Volcanos</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9737" y="2395537"/>
            <a:ext cx="5724525"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08156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7200"/>
            <a:ext cx="887730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59024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381000"/>
            <a:ext cx="6248400" cy="5865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7759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838200"/>
          </a:xfrm>
        </p:spPr>
        <p:txBody>
          <a:bodyPr/>
          <a:lstStyle/>
          <a:p>
            <a:r>
              <a:rPr lang="en-US" dirty="0" smtClean="0"/>
              <a:t>Climate Models</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8778" y="1597570"/>
            <a:ext cx="7347021" cy="4803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44663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dirty="0" smtClean="0"/>
              <a:t>Figure SPM.5</a:t>
            </a:r>
            <a:r>
              <a:rPr lang="de-CH" dirty="0" smtClean="0"/>
              <a:t/>
            </a:r>
            <a:br>
              <a:rPr lang="de-CH" dirty="0" smtClean="0"/>
            </a:br>
            <a:r>
              <a:rPr lang="en-GB" sz="1200" b="0" dirty="0">
                <a:latin typeface="Arial" panose="020B0604020202020204" pitchFamily="34" charset="0"/>
                <a:cs typeface="Arial" panose="020B0604020202020204" pitchFamily="34" charset="0"/>
              </a:rPr>
              <a:t>Radiative forcing estimates in 2011 relative to 1750</a:t>
            </a:r>
            <a:endParaRPr lang="en-GB" sz="1200" b="0"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0508" y="908720"/>
            <a:ext cx="6148663" cy="52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38977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430" y="609600"/>
            <a:ext cx="8137130" cy="1143000"/>
          </a:xfrm>
        </p:spPr>
        <p:txBody>
          <a:bodyPr/>
          <a:lstStyle/>
          <a:p>
            <a:r>
              <a:rPr lang="en-US" dirty="0" smtClean="0"/>
              <a:t>The Missing Gas – Water Vapor</a:t>
            </a:r>
            <a:endParaRPr lang="en-US" dirty="0"/>
          </a:p>
        </p:txBody>
      </p:sp>
      <p:sp>
        <p:nvSpPr>
          <p:cNvPr id="3" name="Content Placeholder 2"/>
          <p:cNvSpPr>
            <a:spLocks noGrp="1"/>
          </p:cNvSpPr>
          <p:nvPr>
            <p:ph idx="1"/>
          </p:nvPr>
        </p:nvSpPr>
        <p:spPr/>
        <p:txBody>
          <a:bodyPr>
            <a:normAutofit lnSpcReduction="10000"/>
          </a:bodyPr>
          <a:lstStyle/>
          <a:p>
            <a:r>
              <a:rPr lang="en-US" dirty="0" smtClean="0"/>
              <a:t>A major greenhouse gas</a:t>
            </a:r>
          </a:p>
          <a:p>
            <a:r>
              <a:rPr lang="en-US" dirty="0" smtClean="0"/>
              <a:t>What affects the concentration of water vapor?</a:t>
            </a:r>
          </a:p>
          <a:p>
            <a:pPr lvl="1"/>
            <a:r>
              <a:rPr lang="en-US" dirty="0" smtClean="0"/>
              <a:t>Temperature of the atmosphere</a:t>
            </a:r>
            <a:r>
              <a:rPr lang="en-US" dirty="0"/>
              <a:t> </a:t>
            </a:r>
            <a:r>
              <a:rPr lang="en-US" dirty="0" smtClean="0"/>
              <a:t>affects how much water the air can hold</a:t>
            </a:r>
          </a:p>
          <a:p>
            <a:pPr lvl="1"/>
            <a:r>
              <a:rPr lang="en-US" dirty="0" smtClean="0"/>
              <a:t>Temperature of the water affects how fast water can evaporate</a:t>
            </a:r>
          </a:p>
          <a:p>
            <a:pPr lvl="1"/>
            <a:r>
              <a:rPr lang="en-US" dirty="0" smtClean="0"/>
              <a:t>Air pressure affects both, but tends to constant.</a:t>
            </a:r>
          </a:p>
        </p:txBody>
      </p:sp>
    </p:spTree>
    <p:extLst>
      <p:ext uri="{BB962C8B-B14F-4D97-AF65-F5344CB8AC3E}">
        <p14:creationId xmlns:p14="http://schemas.microsoft.com/office/powerpoint/2010/main" val="2044909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6963" y="0"/>
            <a:ext cx="506703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251520" y="188640"/>
            <a:ext cx="3600400" cy="1746104"/>
            <a:chOff x="224816" y="188640"/>
            <a:chExt cx="3600400" cy="1746104"/>
          </a:xfrm>
        </p:grpSpPr>
        <p:sp>
          <p:nvSpPr>
            <p:cNvPr id="12" name="Abgerundetes Rechteck 11"/>
            <p:cNvSpPr/>
            <p:nvPr/>
          </p:nvSpPr>
          <p:spPr>
            <a:xfrm>
              <a:off x="224816" y="188640"/>
              <a:ext cx="3600400" cy="1746104"/>
            </a:xfrm>
            <a:prstGeom prst="roundRect">
              <a:avLst>
                <a:gd name="adj" fmla="val 11138"/>
              </a:avLst>
            </a:prstGeom>
            <a:solidFill>
              <a:schemeClr val="tx2">
                <a:lumMod val="75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13" name="Textfeld 12"/>
            <p:cNvSpPr txBox="1"/>
            <p:nvPr/>
          </p:nvSpPr>
          <p:spPr>
            <a:xfrm>
              <a:off x="975691" y="392551"/>
              <a:ext cx="2098651" cy="338554"/>
            </a:xfrm>
            <a:prstGeom prst="rect">
              <a:avLst/>
            </a:prstGeom>
            <a:noFill/>
          </p:spPr>
          <p:txBody>
            <a:bodyPr wrap="none" rtlCol="0">
              <a:spAutoFit/>
            </a:bodyPr>
            <a:lstStyle/>
            <a:p>
              <a:pPr algn="ctr"/>
              <a:r>
                <a:rPr lang="de-CH" sz="1600" b="1" smtClean="0">
                  <a:solidFill>
                    <a:prstClr val="white"/>
                  </a:solidFill>
                  <a:latin typeface="Arial" panose="020B0604020202020204" pitchFamily="34" charset="0"/>
                  <a:cs typeface="Arial" panose="020B0604020202020204" pitchFamily="34" charset="0"/>
                </a:rPr>
                <a:t>Key SPM Messages</a:t>
              </a:r>
              <a:endParaRPr lang="de-CH" sz="1600" b="1">
                <a:solidFill>
                  <a:prstClr val="white"/>
                </a:solidFill>
                <a:latin typeface="Arial" panose="020B0604020202020204" pitchFamily="34" charset="0"/>
                <a:cs typeface="Arial" panose="020B0604020202020204" pitchFamily="34" charset="0"/>
              </a:endParaRPr>
            </a:p>
          </p:txBody>
        </p:sp>
        <p:sp>
          <p:nvSpPr>
            <p:cNvPr id="15" name="Textfeld 14"/>
            <p:cNvSpPr txBox="1"/>
            <p:nvPr/>
          </p:nvSpPr>
          <p:spPr>
            <a:xfrm>
              <a:off x="522041" y="738527"/>
              <a:ext cx="3005951" cy="646331"/>
            </a:xfrm>
            <a:prstGeom prst="rect">
              <a:avLst/>
            </a:prstGeom>
            <a:noFill/>
          </p:spPr>
          <p:txBody>
            <a:bodyPr wrap="none" rtlCol="0" anchor="ctr" anchorCtr="0">
              <a:spAutoFit/>
            </a:bodyPr>
            <a:lstStyle/>
            <a:p>
              <a:pPr algn="ctr"/>
              <a:r>
                <a:rPr lang="de-CH" sz="3600" b="1" smtClean="0">
                  <a:solidFill>
                    <a:prstClr val="white"/>
                  </a:solidFill>
                  <a:latin typeface="Arial" panose="020B0604020202020204" pitchFamily="34" charset="0"/>
                  <a:cs typeface="Arial" panose="020B0604020202020204" pitchFamily="34" charset="0"/>
                </a:rPr>
                <a:t>19 Headlines</a:t>
              </a:r>
            </a:p>
          </p:txBody>
        </p:sp>
        <p:sp>
          <p:nvSpPr>
            <p:cNvPr id="18" name="Textfeld 17"/>
            <p:cNvSpPr txBox="1"/>
            <p:nvPr/>
          </p:nvSpPr>
          <p:spPr>
            <a:xfrm>
              <a:off x="974889" y="1388158"/>
              <a:ext cx="2100255" cy="338554"/>
            </a:xfrm>
            <a:prstGeom prst="rect">
              <a:avLst/>
            </a:prstGeom>
            <a:noFill/>
          </p:spPr>
          <p:txBody>
            <a:bodyPr wrap="none" rtlCol="0">
              <a:spAutoFit/>
            </a:bodyPr>
            <a:lstStyle/>
            <a:p>
              <a:pPr algn="ctr"/>
              <a:r>
                <a:rPr lang="de-CH" sz="1600" smtClean="0">
                  <a:solidFill>
                    <a:prstClr val="white"/>
                  </a:solidFill>
                  <a:latin typeface="Arial" panose="020B0604020202020204" pitchFamily="34" charset="0"/>
                  <a:cs typeface="Arial" panose="020B0604020202020204" pitchFamily="34" charset="0"/>
                </a:rPr>
                <a:t>on less than 2 </a:t>
              </a:r>
              <a:r>
                <a:rPr lang="de-CH" sz="1600">
                  <a:solidFill>
                    <a:prstClr val="white"/>
                  </a:solidFill>
                  <a:latin typeface="Arial" panose="020B0604020202020204" pitchFamily="34" charset="0"/>
                  <a:cs typeface="Arial" panose="020B0604020202020204" pitchFamily="34" charset="0"/>
                </a:rPr>
                <a:t>P</a:t>
              </a:r>
              <a:r>
                <a:rPr lang="de-CH" sz="1600" smtClean="0">
                  <a:solidFill>
                    <a:prstClr val="white"/>
                  </a:solidFill>
                  <a:latin typeface="Arial" panose="020B0604020202020204" pitchFamily="34" charset="0"/>
                  <a:cs typeface="Arial" panose="020B0604020202020204" pitchFamily="34" charset="0"/>
                </a:rPr>
                <a:t>ages</a:t>
              </a:r>
              <a:endParaRPr lang="de-CH" sz="1600">
                <a:solidFill>
                  <a:prstClr val="white"/>
                </a:solidFill>
                <a:latin typeface="Arial" panose="020B0604020202020204" pitchFamily="34" charset="0"/>
                <a:cs typeface="Arial" panose="020B0604020202020204" pitchFamily="34" charset="0"/>
              </a:endParaRPr>
            </a:p>
          </p:txBody>
        </p:sp>
      </p:grpSp>
      <p:grpSp>
        <p:nvGrpSpPr>
          <p:cNvPr id="7" name="Group 6"/>
          <p:cNvGrpSpPr/>
          <p:nvPr/>
        </p:nvGrpSpPr>
        <p:grpSpPr>
          <a:xfrm>
            <a:off x="251520" y="5842740"/>
            <a:ext cx="3600400" cy="811252"/>
            <a:chOff x="251520" y="5858108"/>
            <a:chExt cx="3600400" cy="811252"/>
          </a:xfrm>
        </p:grpSpPr>
        <p:sp>
          <p:nvSpPr>
            <p:cNvPr id="24" name="Abgerundetes Rechteck 23"/>
            <p:cNvSpPr/>
            <p:nvPr/>
          </p:nvSpPr>
          <p:spPr>
            <a:xfrm>
              <a:off x="251520" y="5858108"/>
              <a:ext cx="3600400" cy="811252"/>
            </a:xfrm>
            <a:prstGeom prst="roundRect">
              <a:avLst/>
            </a:prstGeom>
            <a:solidFill>
              <a:schemeClr val="tx2">
                <a:lumMod val="40000"/>
                <a:lumOff val="60000"/>
                <a:alpha val="4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26" name="Textfeld 25"/>
            <p:cNvSpPr txBox="1"/>
            <p:nvPr/>
          </p:nvSpPr>
          <p:spPr>
            <a:xfrm>
              <a:off x="387514" y="6050616"/>
              <a:ext cx="3328412" cy="400110"/>
            </a:xfrm>
            <a:prstGeom prst="rect">
              <a:avLst/>
            </a:prstGeom>
            <a:noFill/>
          </p:spPr>
          <p:txBody>
            <a:bodyPr wrap="none" rtlCol="0">
              <a:spAutoFit/>
            </a:bodyPr>
            <a:lstStyle/>
            <a:p>
              <a:pPr algn="ctr"/>
              <a:r>
                <a:rPr lang="de-CH" sz="1600" b="1" smtClean="0">
                  <a:solidFill>
                    <a:prstClr val="black"/>
                  </a:solidFill>
                  <a:latin typeface="Arial" panose="020B0604020202020204" pitchFamily="34" charset="0"/>
                  <a:cs typeface="Arial" panose="020B0604020202020204" pitchFamily="34" charset="0"/>
                </a:rPr>
                <a:t>2009:</a:t>
              </a:r>
              <a:r>
                <a:rPr lang="de-CH" sz="2000" smtClean="0">
                  <a:solidFill>
                    <a:prstClr val="black"/>
                  </a:solidFill>
                  <a:latin typeface="Arial" panose="020B0604020202020204" pitchFamily="34" charset="0"/>
                  <a:cs typeface="Arial" panose="020B0604020202020204" pitchFamily="34" charset="0"/>
                </a:rPr>
                <a:t> WGI Outline Approved</a:t>
              </a:r>
              <a:endParaRPr lang="de-CH" sz="2000">
                <a:solidFill>
                  <a:prstClr val="black"/>
                </a:solidFill>
                <a:latin typeface="Arial" panose="020B0604020202020204" pitchFamily="34" charset="0"/>
                <a:cs typeface="Arial" panose="020B0604020202020204" pitchFamily="34" charset="0"/>
              </a:endParaRPr>
            </a:p>
          </p:txBody>
        </p:sp>
      </p:grpSp>
      <p:grpSp>
        <p:nvGrpSpPr>
          <p:cNvPr id="4" name="Group 3"/>
          <p:cNvGrpSpPr/>
          <p:nvPr/>
        </p:nvGrpSpPr>
        <p:grpSpPr>
          <a:xfrm>
            <a:off x="251520" y="3025144"/>
            <a:ext cx="3600400" cy="810000"/>
            <a:chOff x="251520" y="2994408"/>
            <a:chExt cx="3600400" cy="810000"/>
          </a:xfrm>
        </p:grpSpPr>
        <p:sp>
          <p:nvSpPr>
            <p:cNvPr id="25" name="Abgerundetes Rechteck 24"/>
            <p:cNvSpPr/>
            <p:nvPr/>
          </p:nvSpPr>
          <p:spPr>
            <a:xfrm>
              <a:off x="251520" y="2994408"/>
              <a:ext cx="3600400" cy="810000"/>
            </a:xfrm>
            <a:prstGeom prst="roundRect">
              <a:avLst/>
            </a:prstGeom>
            <a:solidFill>
              <a:schemeClr val="tx2">
                <a:lumMod val="40000"/>
                <a:lumOff val="6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27" name="Textfeld 26"/>
            <p:cNvSpPr txBox="1"/>
            <p:nvPr/>
          </p:nvSpPr>
          <p:spPr>
            <a:xfrm>
              <a:off x="319515" y="3030097"/>
              <a:ext cx="3464410" cy="707886"/>
            </a:xfrm>
            <a:prstGeom prst="rect">
              <a:avLst/>
            </a:prstGeom>
            <a:noFill/>
          </p:spPr>
          <p:txBody>
            <a:bodyPr wrap="none" rtlCol="0">
              <a:spAutoFit/>
            </a:bodyPr>
            <a:lstStyle/>
            <a:p>
              <a:pPr algn="ctr"/>
              <a:r>
                <a:rPr lang="de-CH" sz="2000" smtClean="0">
                  <a:solidFill>
                    <a:prstClr val="black"/>
                  </a:solidFill>
                  <a:latin typeface="Arial" panose="020B0604020202020204" pitchFamily="34" charset="0"/>
                  <a:cs typeface="Arial" panose="020B0604020202020204" pitchFamily="34" charset="0"/>
                </a:rPr>
                <a:t>14 Chapters</a:t>
              </a:r>
              <a:r>
                <a:rPr lang="de-CH" sz="2000" dirty="0" smtClean="0">
                  <a:solidFill>
                    <a:prstClr val="black"/>
                  </a:solidFill>
                  <a:latin typeface="Arial" panose="020B0604020202020204" pitchFamily="34" charset="0"/>
                  <a:cs typeface="Arial" panose="020B0604020202020204" pitchFamily="34" charset="0"/>
                </a:rPr>
                <a:t/>
              </a:r>
              <a:br>
                <a:rPr lang="de-CH" sz="2000" dirty="0" smtClean="0">
                  <a:solidFill>
                    <a:prstClr val="black"/>
                  </a:solidFill>
                  <a:latin typeface="Arial" panose="020B0604020202020204" pitchFamily="34" charset="0"/>
                  <a:cs typeface="Arial" panose="020B0604020202020204" pitchFamily="34" charset="0"/>
                </a:rPr>
              </a:br>
              <a:r>
                <a:rPr lang="de-CH" sz="2000" dirty="0" smtClean="0">
                  <a:solidFill>
                    <a:prstClr val="black"/>
                  </a:solidFill>
                  <a:latin typeface="Arial" panose="020B0604020202020204" pitchFamily="34" charset="0"/>
                  <a:cs typeface="Arial" panose="020B0604020202020204" pitchFamily="34" charset="0"/>
                </a:rPr>
                <a:t>Atlas of Regional Projections</a:t>
              </a:r>
              <a:endParaRPr lang="de-CH" sz="2000" dirty="0">
                <a:solidFill>
                  <a:prstClr val="black"/>
                </a:solidFill>
                <a:latin typeface="Arial" panose="020B0604020202020204" pitchFamily="34" charset="0"/>
                <a:cs typeface="Arial" panose="020B0604020202020204" pitchFamily="34" charset="0"/>
              </a:endParaRPr>
            </a:p>
          </p:txBody>
        </p:sp>
      </p:grpSp>
      <p:grpSp>
        <p:nvGrpSpPr>
          <p:cNvPr id="5" name="Group 4"/>
          <p:cNvGrpSpPr/>
          <p:nvPr/>
        </p:nvGrpSpPr>
        <p:grpSpPr>
          <a:xfrm>
            <a:off x="251520" y="3969267"/>
            <a:ext cx="3600400" cy="810000"/>
            <a:chOff x="251520" y="3946215"/>
            <a:chExt cx="3600400" cy="810000"/>
          </a:xfrm>
        </p:grpSpPr>
        <p:sp>
          <p:nvSpPr>
            <p:cNvPr id="28" name="Abgerundetes Rechteck 27"/>
            <p:cNvSpPr/>
            <p:nvPr/>
          </p:nvSpPr>
          <p:spPr>
            <a:xfrm>
              <a:off x="251520" y="3946215"/>
              <a:ext cx="3600400" cy="810000"/>
            </a:xfrm>
            <a:prstGeom prst="roundRect">
              <a:avLst/>
            </a:prstGeom>
            <a:solidFill>
              <a:schemeClr val="tx2">
                <a:lumMod val="40000"/>
                <a:lumOff val="60000"/>
                <a:alpha val="8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29" name="Textfeld 28"/>
            <p:cNvSpPr txBox="1"/>
            <p:nvPr/>
          </p:nvSpPr>
          <p:spPr>
            <a:xfrm>
              <a:off x="455770" y="3994242"/>
              <a:ext cx="3191900" cy="707886"/>
            </a:xfrm>
            <a:prstGeom prst="rect">
              <a:avLst/>
            </a:prstGeom>
            <a:noFill/>
          </p:spPr>
          <p:txBody>
            <a:bodyPr wrap="none" rtlCol="0">
              <a:spAutoFit/>
            </a:bodyPr>
            <a:lstStyle/>
            <a:p>
              <a:pPr algn="ctr"/>
              <a:r>
                <a:rPr lang="de-CH" sz="2000" smtClean="0">
                  <a:solidFill>
                    <a:prstClr val="black"/>
                  </a:solidFill>
                  <a:latin typeface="Arial" panose="020B0604020202020204" pitchFamily="34" charset="0"/>
                  <a:cs typeface="Arial" panose="020B0604020202020204" pitchFamily="34" charset="0"/>
                </a:rPr>
                <a:t>54,677 Review Comments</a:t>
              </a:r>
              <a:br>
                <a:rPr lang="de-CH" sz="2000" smtClean="0">
                  <a:solidFill>
                    <a:prstClr val="black"/>
                  </a:solidFill>
                  <a:latin typeface="Arial" panose="020B0604020202020204" pitchFamily="34" charset="0"/>
                  <a:cs typeface="Arial" panose="020B0604020202020204" pitchFamily="34" charset="0"/>
                </a:rPr>
              </a:br>
              <a:r>
                <a:rPr lang="de-CH" sz="2000" smtClean="0">
                  <a:solidFill>
                    <a:prstClr val="black"/>
                  </a:solidFill>
                  <a:latin typeface="Arial" panose="020B0604020202020204" pitchFamily="34" charset="0"/>
                  <a:cs typeface="Arial" panose="020B0604020202020204" pitchFamily="34" charset="0"/>
                </a:rPr>
                <a:t>by 1089 Experts</a:t>
              </a:r>
              <a:endParaRPr lang="de-CH" sz="2000">
                <a:solidFill>
                  <a:prstClr val="black"/>
                </a:solidFill>
                <a:latin typeface="Arial" panose="020B0604020202020204" pitchFamily="34" charset="0"/>
                <a:cs typeface="Arial" panose="020B0604020202020204" pitchFamily="34" charset="0"/>
              </a:endParaRPr>
            </a:p>
          </p:txBody>
        </p:sp>
      </p:grpSp>
      <p:grpSp>
        <p:nvGrpSpPr>
          <p:cNvPr id="6" name="Group 5"/>
          <p:cNvGrpSpPr/>
          <p:nvPr/>
        </p:nvGrpSpPr>
        <p:grpSpPr>
          <a:xfrm>
            <a:off x="251520" y="4906636"/>
            <a:ext cx="3600400" cy="811252"/>
            <a:chOff x="251520" y="4882326"/>
            <a:chExt cx="3600400" cy="811252"/>
          </a:xfrm>
        </p:grpSpPr>
        <p:sp>
          <p:nvSpPr>
            <p:cNvPr id="30" name="Abgerundetes Rechteck 29"/>
            <p:cNvSpPr/>
            <p:nvPr/>
          </p:nvSpPr>
          <p:spPr>
            <a:xfrm>
              <a:off x="251520" y="4882326"/>
              <a:ext cx="3600400" cy="811252"/>
            </a:xfrm>
            <a:prstGeom prst="roundRect">
              <a:avLst/>
            </a:prstGeom>
            <a:solidFill>
              <a:schemeClr val="tx2">
                <a:lumMod val="40000"/>
                <a:lumOff val="60000"/>
                <a:alpha val="6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31" name="Textfeld 30"/>
            <p:cNvSpPr txBox="1"/>
            <p:nvPr/>
          </p:nvSpPr>
          <p:spPr>
            <a:xfrm>
              <a:off x="385110" y="5070645"/>
              <a:ext cx="3333221" cy="400110"/>
            </a:xfrm>
            <a:prstGeom prst="rect">
              <a:avLst/>
            </a:prstGeom>
            <a:noFill/>
          </p:spPr>
          <p:txBody>
            <a:bodyPr wrap="none" rtlCol="0">
              <a:spAutoFit/>
            </a:bodyPr>
            <a:lstStyle/>
            <a:p>
              <a:pPr algn="ctr"/>
              <a:r>
                <a:rPr lang="de-CH" sz="1600" b="1" smtClean="0">
                  <a:solidFill>
                    <a:prstClr val="black"/>
                  </a:solidFill>
                  <a:latin typeface="Arial" panose="020B0604020202020204" pitchFamily="34" charset="0"/>
                  <a:cs typeface="Arial" panose="020B0604020202020204" pitchFamily="34" charset="0"/>
                </a:rPr>
                <a:t>2010:</a:t>
              </a:r>
              <a:r>
                <a:rPr lang="de-CH" sz="2000" smtClean="0">
                  <a:solidFill>
                    <a:prstClr val="black"/>
                  </a:solidFill>
                  <a:latin typeface="Arial" panose="020B0604020202020204" pitchFamily="34" charset="0"/>
                  <a:cs typeface="Arial" panose="020B0604020202020204" pitchFamily="34" charset="0"/>
                </a:rPr>
                <a:t> 259 Authors Selected</a:t>
              </a:r>
              <a:endParaRPr lang="de-CH" sz="2000">
                <a:solidFill>
                  <a:prstClr val="black"/>
                </a:solidFill>
                <a:latin typeface="Arial" panose="020B0604020202020204" pitchFamily="34" charset="0"/>
                <a:cs typeface="Arial" panose="020B0604020202020204" pitchFamily="34" charset="0"/>
              </a:endParaRPr>
            </a:p>
          </p:txBody>
        </p:sp>
      </p:grpSp>
      <p:grpSp>
        <p:nvGrpSpPr>
          <p:cNvPr id="3" name="Group 2"/>
          <p:cNvGrpSpPr/>
          <p:nvPr/>
        </p:nvGrpSpPr>
        <p:grpSpPr>
          <a:xfrm>
            <a:off x="251520" y="2099268"/>
            <a:ext cx="3600400" cy="810000"/>
            <a:chOff x="251520" y="2060848"/>
            <a:chExt cx="3600400" cy="810000"/>
          </a:xfrm>
        </p:grpSpPr>
        <p:sp>
          <p:nvSpPr>
            <p:cNvPr id="32" name="Abgerundetes Rechteck 31"/>
            <p:cNvSpPr/>
            <p:nvPr/>
          </p:nvSpPr>
          <p:spPr>
            <a:xfrm>
              <a:off x="251520" y="2060848"/>
              <a:ext cx="3600400" cy="810000"/>
            </a:xfrm>
            <a:prstGeom prst="roundRect">
              <a:avLst/>
            </a:prstGeom>
            <a:solidFill>
              <a:schemeClr val="tx2">
                <a:lumMod val="60000"/>
                <a:lumOff val="4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33" name="Textfeld 32"/>
            <p:cNvSpPr txBox="1"/>
            <p:nvPr/>
          </p:nvSpPr>
          <p:spPr>
            <a:xfrm>
              <a:off x="428519" y="2111905"/>
              <a:ext cx="3246402" cy="707886"/>
            </a:xfrm>
            <a:prstGeom prst="rect">
              <a:avLst/>
            </a:prstGeom>
            <a:noFill/>
          </p:spPr>
          <p:txBody>
            <a:bodyPr wrap="none" rtlCol="0">
              <a:spAutoFit/>
            </a:bodyPr>
            <a:lstStyle/>
            <a:p>
              <a:pPr algn="ctr"/>
              <a:r>
                <a:rPr lang="de-CH" sz="2000" dirty="0" smtClean="0">
                  <a:solidFill>
                    <a:prstClr val="black"/>
                  </a:solidFill>
                  <a:latin typeface="Arial" panose="020B0604020202020204" pitchFamily="34" charset="0"/>
                  <a:cs typeface="Arial" panose="020B0604020202020204" pitchFamily="34" charset="0"/>
                </a:rPr>
                <a:t>Summary for Policymakers</a:t>
              </a:r>
            </a:p>
            <a:p>
              <a:pPr algn="ctr"/>
              <a:r>
                <a:rPr lang="de-CH" sz="2000" smtClean="0">
                  <a:solidFill>
                    <a:prstClr val="black"/>
                  </a:solidFill>
                  <a:latin typeface="Arial" panose="020B0604020202020204" pitchFamily="34" charset="0"/>
                  <a:cs typeface="Arial" panose="020B0604020202020204" pitchFamily="34" charset="0"/>
                </a:rPr>
                <a:t>ca. 14,000 </a:t>
              </a:r>
              <a:r>
                <a:rPr lang="de-CH" sz="2000" dirty="0" smtClean="0">
                  <a:solidFill>
                    <a:prstClr val="black"/>
                  </a:solidFill>
                  <a:latin typeface="Arial" panose="020B0604020202020204" pitchFamily="34" charset="0"/>
                  <a:cs typeface="Arial" panose="020B0604020202020204" pitchFamily="34" charset="0"/>
                </a:rPr>
                <a:t>Words</a:t>
              </a:r>
              <a:endParaRPr lang="de-CH" sz="2000"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551863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1359" y="1772770"/>
            <a:ext cx="8813175" cy="405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5490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smtClean="0"/>
              <a:t>Figure SPM.10</a:t>
            </a:r>
            <a:r>
              <a:rPr lang="de-CH" smtClean="0"/>
              <a:t/>
            </a:r>
            <a:br>
              <a:rPr lang="de-CH" smtClean="0"/>
            </a:br>
            <a:r>
              <a:rPr lang="en-GB" sz="1200" b="0" smtClean="0">
                <a:latin typeface="Arial" panose="020B0604020202020204" pitchFamily="34" charset="0"/>
                <a:cs typeface="Arial" panose="020B0604020202020204" pitchFamily="34" charset="0"/>
              </a:rPr>
              <a:t>Temperature increase and cumulative carbon emissions</a:t>
            </a:r>
            <a:endParaRPr lang="en-GB" sz="1200" b="0"/>
          </a:p>
        </p:txBody>
      </p:sp>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6513" y="903260"/>
            <a:ext cx="6529387" cy="511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01999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smtClean="0"/>
              <a:t>Figure SPM.6</a:t>
            </a:r>
            <a:r>
              <a:rPr lang="de-CH" smtClean="0"/>
              <a:t/>
            </a:r>
            <a:br>
              <a:rPr lang="de-CH" smtClean="0"/>
            </a:br>
            <a:r>
              <a:rPr lang="en-GB" sz="1200" b="0" smtClean="0">
                <a:latin typeface="Arial" panose="020B0604020202020204" pitchFamily="34" charset="0"/>
                <a:cs typeface="Arial" panose="020B0604020202020204" pitchFamily="34" charset="0"/>
              </a:rPr>
              <a:t>Comparison of observed and simulated climate change</a:t>
            </a:r>
            <a:endParaRPr lang="en-GB" sz="1200" b="0"/>
          </a:p>
        </p:txBody>
      </p:sp>
      <p:grpSp>
        <p:nvGrpSpPr>
          <p:cNvPr id="5" name="Group 4"/>
          <p:cNvGrpSpPr/>
          <p:nvPr/>
        </p:nvGrpSpPr>
        <p:grpSpPr>
          <a:xfrm>
            <a:off x="251519" y="905896"/>
            <a:ext cx="8633130" cy="4876254"/>
            <a:chOff x="251519" y="905896"/>
            <a:chExt cx="8633130" cy="4876254"/>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19" y="905896"/>
              <a:ext cx="6660000" cy="4418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6649" y="1196690"/>
              <a:ext cx="1548000" cy="1230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36649" y="2669145"/>
              <a:ext cx="1548000" cy="1230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56698" y="4100943"/>
              <a:ext cx="1620000" cy="123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8306" y="910315"/>
              <a:ext cx="936000" cy="155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1451266" y="5661310"/>
              <a:ext cx="6239613" cy="120840"/>
              <a:chOff x="1427413" y="5661310"/>
              <a:chExt cx="6239613" cy="120840"/>
            </a:xfrm>
          </p:grpSpPr>
          <p:pic>
            <p:nvPicPr>
              <p:cNvPr id="9227"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27413" y="5672422"/>
                <a:ext cx="3154686" cy="10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8"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32050" y="5661310"/>
                <a:ext cx="2734976" cy="120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18" name="TextBox 17"/>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07390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smtClean="0"/>
              <a:t>Figure SPM.7a</a:t>
            </a:r>
            <a:r>
              <a:rPr lang="de-CH" smtClean="0"/>
              <a:t/>
            </a:r>
            <a:br>
              <a:rPr lang="de-CH" smtClean="0"/>
            </a:br>
            <a:r>
              <a:rPr lang="en-GB" sz="1200" b="0" smtClean="0">
                <a:latin typeface="Arial" panose="020B0604020202020204" pitchFamily="34" charset="0"/>
                <a:cs typeface="Arial" panose="020B0604020202020204" pitchFamily="34" charset="0"/>
              </a:rPr>
              <a:t>Global average surface temperature change</a:t>
            </a:r>
            <a:endParaRPr lang="en-GB" sz="1200" b="0"/>
          </a:p>
        </p:txBody>
      </p:sp>
      <p:sp>
        <p:nvSpPr>
          <p:cNvPr id="14" name="TextBox 13"/>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07" y="1412720"/>
            <a:ext cx="8773097" cy="3744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96343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smtClean="0"/>
              <a:t>Figure SPM.7b</a:t>
            </a:r>
            <a:r>
              <a:rPr lang="de-CH" smtClean="0"/>
              <a:t/>
            </a:r>
            <a:br>
              <a:rPr lang="de-CH" smtClean="0"/>
            </a:br>
            <a:r>
              <a:rPr lang="en-GB" sz="1200" b="0" smtClean="0">
                <a:latin typeface="Arial" panose="020B0604020202020204" pitchFamily="34" charset="0"/>
                <a:cs typeface="Arial" panose="020B0604020202020204" pitchFamily="34" charset="0"/>
              </a:rPr>
              <a:t>Northern Hemisphere September sea ice extent</a:t>
            </a:r>
            <a:endParaRPr lang="en-GB" sz="1200" b="0"/>
          </a:p>
        </p:txBody>
      </p:sp>
      <p:sp>
        <p:nvSpPr>
          <p:cNvPr id="8" name="TextBox 7"/>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80" y="1412720"/>
            <a:ext cx="8785098" cy="4152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68442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smtClean="0"/>
              <a:t>Figure SPM.7c</a:t>
            </a:r>
            <a:r>
              <a:rPr lang="de-CH" smtClean="0"/>
              <a:t/>
            </a:r>
            <a:br>
              <a:rPr lang="de-CH" smtClean="0"/>
            </a:br>
            <a:r>
              <a:rPr lang="en-GB" sz="1200" b="0" smtClean="0">
                <a:latin typeface="Arial" panose="020B0604020202020204" pitchFamily="34" charset="0"/>
                <a:cs typeface="Arial" panose="020B0604020202020204" pitchFamily="34" charset="0"/>
              </a:rPr>
              <a:t>Global ocean surface pH</a:t>
            </a:r>
            <a:endParaRPr lang="en-GB" sz="1200" b="0"/>
          </a:p>
        </p:txBody>
      </p:sp>
      <p:sp>
        <p:nvSpPr>
          <p:cNvPr id="8" name="TextBox 7"/>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68" y="1374620"/>
            <a:ext cx="8785098" cy="3984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23117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dirty="0" smtClean="0"/>
              <a:t>Figure SPM.8a,b</a:t>
            </a:r>
            <a:r>
              <a:rPr lang="de-CH" dirty="0" smtClean="0"/>
              <a:t/>
            </a:r>
            <a:br>
              <a:rPr lang="de-CH" dirty="0" smtClean="0"/>
            </a:br>
            <a:r>
              <a:rPr lang="en-GB" sz="1200" b="0" dirty="0">
                <a:latin typeface="Arial" panose="020B0604020202020204" pitchFamily="34" charset="0"/>
                <a:cs typeface="Arial" panose="020B0604020202020204" pitchFamily="34" charset="0"/>
              </a:rPr>
              <a:t>Maps of CMIP5 multi-model mean </a:t>
            </a:r>
            <a:r>
              <a:rPr lang="en-GB" sz="1200" b="0" dirty="0" smtClean="0">
                <a:latin typeface="Arial" panose="020B0604020202020204" pitchFamily="34" charset="0"/>
                <a:cs typeface="Arial" panose="020B0604020202020204" pitchFamily="34" charset="0"/>
              </a:rPr>
              <a:t>results</a:t>
            </a:r>
            <a:endParaRPr lang="en-GB" sz="1200" b="0" dirty="0"/>
          </a:p>
        </p:txBody>
      </p:sp>
      <p:grpSp>
        <p:nvGrpSpPr>
          <p:cNvPr id="2" name="Group 1"/>
          <p:cNvGrpSpPr/>
          <p:nvPr/>
        </p:nvGrpSpPr>
        <p:grpSpPr>
          <a:xfrm>
            <a:off x="1235687" y="908648"/>
            <a:ext cx="6664675" cy="4985600"/>
            <a:chOff x="1235687" y="908648"/>
            <a:chExt cx="6664675" cy="4985600"/>
          </a:xfrm>
        </p:grpSpPr>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5687" y="908648"/>
              <a:ext cx="6660000" cy="221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0362" y="1220543"/>
              <a:ext cx="6660000" cy="4673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TextBox 7"/>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76917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dirty="0" smtClean="0"/>
              <a:t>Figure SPM.8c</a:t>
            </a:r>
            <a:r>
              <a:rPr lang="de-CH" dirty="0" smtClean="0"/>
              <a:t/>
            </a:r>
            <a:br>
              <a:rPr lang="de-CH" dirty="0" smtClean="0"/>
            </a:br>
            <a:r>
              <a:rPr lang="en-GB" sz="1200" b="0" dirty="0">
                <a:latin typeface="Arial" panose="020B0604020202020204" pitchFamily="34" charset="0"/>
                <a:cs typeface="Arial" panose="020B0604020202020204" pitchFamily="34" charset="0"/>
              </a:rPr>
              <a:t>Maps of CMIP5 multi-model mean </a:t>
            </a:r>
            <a:r>
              <a:rPr lang="en-GB" sz="1200" b="0" dirty="0" smtClean="0">
                <a:latin typeface="Arial" panose="020B0604020202020204" pitchFamily="34" charset="0"/>
                <a:cs typeface="Arial" panose="020B0604020202020204" pitchFamily="34" charset="0"/>
              </a:rPr>
              <a:t>results</a:t>
            </a:r>
            <a:endParaRPr lang="en-GB" sz="1200" b="0" dirty="0"/>
          </a:p>
        </p:txBody>
      </p:sp>
      <p:sp>
        <p:nvSpPr>
          <p:cNvPr id="7" name="TextBox 6"/>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58" y="2228893"/>
            <a:ext cx="8618400" cy="238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1998690" y="1844780"/>
            <a:ext cx="806884" cy="282573"/>
          </a:xfrm>
          <a:prstGeom prst="rect">
            <a:avLst/>
          </a:prstGeom>
          <a:noFill/>
        </p:spPr>
        <p:txBody>
          <a:bodyPr wrap="none" lIns="18000" tIns="18000" rIns="18000" bIns="18000" rtlCol="0">
            <a:spAutoFit/>
          </a:bodyPr>
          <a:lstStyle/>
          <a:p>
            <a:pPr algn="ctr"/>
            <a:r>
              <a:rPr lang="de-CH" sz="1600" baseline="0" smtClean="0"/>
              <a:t>RCP 2.6</a:t>
            </a:r>
          </a:p>
        </p:txBody>
      </p:sp>
      <p:sp>
        <p:nvSpPr>
          <p:cNvPr id="8" name="Textfeld 7"/>
          <p:cNvSpPr txBox="1"/>
          <p:nvPr/>
        </p:nvSpPr>
        <p:spPr>
          <a:xfrm>
            <a:off x="6554456" y="1844780"/>
            <a:ext cx="806884" cy="282573"/>
          </a:xfrm>
          <a:prstGeom prst="rect">
            <a:avLst/>
          </a:prstGeom>
          <a:noFill/>
        </p:spPr>
        <p:txBody>
          <a:bodyPr wrap="none" lIns="18000" tIns="18000" rIns="18000" bIns="18000" rtlCol="0">
            <a:spAutoFit/>
          </a:bodyPr>
          <a:lstStyle/>
          <a:p>
            <a:r>
              <a:rPr lang="de-CH" sz="1600" baseline="0" smtClean="0"/>
              <a:t>RCP 8.5</a:t>
            </a:r>
          </a:p>
        </p:txBody>
      </p:sp>
    </p:spTree>
    <p:extLst>
      <p:ext uri="{BB962C8B-B14F-4D97-AF65-F5344CB8AC3E}">
        <p14:creationId xmlns:p14="http://schemas.microsoft.com/office/powerpoint/2010/main" val="13678981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dirty="0" smtClean="0"/>
              <a:t>Figure SPM.8d</a:t>
            </a:r>
            <a:r>
              <a:rPr lang="de-CH" dirty="0" smtClean="0"/>
              <a:t/>
            </a:r>
            <a:br>
              <a:rPr lang="de-CH" dirty="0" smtClean="0"/>
            </a:br>
            <a:r>
              <a:rPr lang="en-GB" sz="1200" b="0" dirty="0">
                <a:latin typeface="Arial" panose="020B0604020202020204" pitchFamily="34" charset="0"/>
                <a:cs typeface="Arial" panose="020B0604020202020204" pitchFamily="34" charset="0"/>
              </a:rPr>
              <a:t>Maps of CMIP5 multi-model mean </a:t>
            </a:r>
            <a:r>
              <a:rPr lang="en-GB" sz="1200" b="0" dirty="0" smtClean="0">
                <a:latin typeface="Arial" panose="020B0604020202020204" pitchFamily="34" charset="0"/>
                <a:cs typeface="Arial" panose="020B0604020202020204" pitchFamily="34" charset="0"/>
              </a:rPr>
              <a:t>results</a:t>
            </a:r>
            <a:endParaRPr lang="en-GB" sz="1200" b="0" dirty="0"/>
          </a:p>
        </p:txBody>
      </p:sp>
      <p:sp>
        <p:nvSpPr>
          <p:cNvPr id="7" name="TextBox 6"/>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grpSp>
        <p:nvGrpSpPr>
          <p:cNvPr id="2" name="Group 1"/>
          <p:cNvGrpSpPr/>
          <p:nvPr/>
        </p:nvGrpSpPr>
        <p:grpSpPr>
          <a:xfrm>
            <a:off x="259421" y="1540876"/>
            <a:ext cx="8618400" cy="3384292"/>
            <a:chOff x="259421" y="1540876"/>
            <a:chExt cx="8618400" cy="3384292"/>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421" y="1540876"/>
              <a:ext cx="8618400" cy="303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421" y="1928266"/>
              <a:ext cx="8618400" cy="2996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122454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smtClean="0"/>
              <a:t>Figure SPM.9</a:t>
            </a:r>
            <a:r>
              <a:rPr lang="de-CH" smtClean="0"/>
              <a:t/>
            </a:r>
            <a:br>
              <a:rPr lang="de-CH" smtClean="0"/>
            </a:br>
            <a:r>
              <a:rPr lang="en-GB" sz="1200" b="0" smtClean="0">
                <a:latin typeface="Arial" panose="020B0604020202020204" pitchFamily="34" charset="0"/>
                <a:cs typeface="Arial" panose="020B0604020202020204" pitchFamily="34" charset="0"/>
              </a:rPr>
              <a:t>Global mean sea level rise</a:t>
            </a:r>
            <a:endParaRPr lang="en-GB" sz="1200" b="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461" y="908650"/>
            <a:ext cx="7031399" cy="52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09082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1520" y="188640"/>
            <a:ext cx="3600400" cy="1746104"/>
            <a:chOff x="224816" y="188640"/>
            <a:chExt cx="3600400" cy="1746104"/>
          </a:xfrm>
        </p:grpSpPr>
        <p:sp>
          <p:nvSpPr>
            <p:cNvPr id="12" name="Abgerundetes Rechteck 11"/>
            <p:cNvSpPr/>
            <p:nvPr/>
          </p:nvSpPr>
          <p:spPr>
            <a:xfrm>
              <a:off x="224816" y="188640"/>
              <a:ext cx="3600400" cy="1746104"/>
            </a:xfrm>
            <a:prstGeom prst="roundRect">
              <a:avLst>
                <a:gd name="adj" fmla="val 11138"/>
              </a:avLst>
            </a:prstGeom>
            <a:solidFill>
              <a:schemeClr val="tx2">
                <a:lumMod val="75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13" name="Textfeld 12"/>
            <p:cNvSpPr txBox="1"/>
            <p:nvPr/>
          </p:nvSpPr>
          <p:spPr>
            <a:xfrm>
              <a:off x="975691" y="392551"/>
              <a:ext cx="2098651" cy="338554"/>
            </a:xfrm>
            <a:prstGeom prst="rect">
              <a:avLst/>
            </a:prstGeom>
            <a:noFill/>
          </p:spPr>
          <p:txBody>
            <a:bodyPr wrap="none" rtlCol="0">
              <a:spAutoFit/>
            </a:bodyPr>
            <a:lstStyle/>
            <a:p>
              <a:pPr algn="ctr"/>
              <a:r>
                <a:rPr lang="de-CH" sz="1600" b="1" smtClean="0">
                  <a:solidFill>
                    <a:prstClr val="white"/>
                  </a:solidFill>
                  <a:latin typeface="Arial" panose="020B0604020202020204" pitchFamily="34" charset="0"/>
                  <a:cs typeface="Arial" panose="020B0604020202020204" pitchFamily="34" charset="0"/>
                </a:rPr>
                <a:t>Key SPM Messages</a:t>
              </a:r>
              <a:endParaRPr lang="de-CH" sz="1600" b="1">
                <a:solidFill>
                  <a:prstClr val="white"/>
                </a:solidFill>
                <a:latin typeface="Arial" panose="020B0604020202020204" pitchFamily="34" charset="0"/>
                <a:cs typeface="Arial" panose="020B0604020202020204" pitchFamily="34" charset="0"/>
              </a:endParaRPr>
            </a:p>
          </p:txBody>
        </p:sp>
        <p:sp>
          <p:nvSpPr>
            <p:cNvPr id="15" name="Textfeld 14"/>
            <p:cNvSpPr txBox="1"/>
            <p:nvPr/>
          </p:nvSpPr>
          <p:spPr>
            <a:xfrm>
              <a:off x="522041" y="729901"/>
              <a:ext cx="3005951" cy="646331"/>
            </a:xfrm>
            <a:prstGeom prst="rect">
              <a:avLst/>
            </a:prstGeom>
            <a:noFill/>
          </p:spPr>
          <p:txBody>
            <a:bodyPr wrap="none" rtlCol="0" anchor="ctr" anchorCtr="0">
              <a:spAutoFit/>
            </a:bodyPr>
            <a:lstStyle/>
            <a:p>
              <a:pPr algn="ctr"/>
              <a:r>
                <a:rPr lang="de-CH" sz="3600" b="1" smtClean="0">
                  <a:solidFill>
                    <a:prstClr val="white"/>
                  </a:solidFill>
                  <a:latin typeface="Arial" panose="020B0604020202020204" pitchFamily="34" charset="0"/>
                  <a:cs typeface="Arial" panose="020B0604020202020204" pitchFamily="34" charset="0"/>
                </a:rPr>
                <a:t>19 Headlines</a:t>
              </a:r>
            </a:p>
          </p:txBody>
        </p:sp>
        <p:sp>
          <p:nvSpPr>
            <p:cNvPr id="18" name="Textfeld 17"/>
            <p:cNvSpPr txBox="1"/>
            <p:nvPr/>
          </p:nvSpPr>
          <p:spPr>
            <a:xfrm>
              <a:off x="974889" y="1388158"/>
              <a:ext cx="2100255" cy="338554"/>
            </a:xfrm>
            <a:prstGeom prst="rect">
              <a:avLst/>
            </a:prstGeom>
            <a:noFill/>
          </p:spPr>
          <p:txBody>
            <a:bodyPr wrap="none" rtlCol="0">
              <a:spAutoFit/>
            </a:bodyPr>
            <a:lstStyle/>
            <a:p>
              <a:pPr algn="ctr"/>
              <a:r>
                <a:rPr lang="de-CH" sz="1600" smtClean="0">
                  <a:solidFill>
                    <a:prstClr val="white"/>
                  </a:solidFill>
                  <a:latin typeface="Arial" panose="020B0604020202020204" pitchFamily="34" charset="0"/>
                  <a:cs typeface="Arial" panose="020B0604020202020204" pitchFamily="34" charset="0"/>
                </a:rPr>
                <a:t>on less than 2 </a:t>
              </a:r>
              <a:r>
                <a:rPr lang="de-CH" sz="1600">
                  <a:solidFill>
                    <a:prstClr val="white"/>
                  </a:solidFill>
                  <a:latin typeface="Arial" panose="020B0604020202020204" pitchFamily="34" charset="0"/>
                  <a:cs typeface="Arial" panose="020B0604020202020204" pitchFamily="34" charset="0"/>
                </a:rPr>
                <a:t>P</a:t>
              </a:r>
              <a:r>
                <a:rPr lang="de-CH" sz="1600" smtClean="0">
                  <a:solidFill>
                    <a:prstClr val="white"/>
                  </a:solidFill>
                  <a:latin typeface="Arial" panose="020B0604020202020204" pitchFamily="34" charset="0"/>
                  <a:cs typeface="Arial" panose="020B0604020202020204" pitchFamily="34" charset="0"/>
                </a:rPr>
                <a:t>ages</a:t>
              </a:r>
              <a:endParaRPr lang="de-CH" sz="1600">
                <a:solidFill>
                  <a:prstClr val="white"/>
                </a:solidFill>
                <a:latin typeface="Arial" panose="020B0604020202020204" pitchFamily="34" charset="0"/>
                <a:cs typeface="Arial" panose="020B0604020202020204" pitchFamily="34" charset="0"/>
              </a:endParaRPr>
            </a:p>
          </p:txBody>
        </p:sp>
      </p:grpSp>
      <p:grpSp>
        <p:nvGrpSpPr>
          <p:cNvPr id="7" name="Group 6"/>
          <p:cNvGrpSpPr/>
          <p:nvPr/>
        </p:nvGrpSpPr>
        <p:grpSpPr>
          <a:xfrm>
            <a:off x="251520" y="5842740"/>
            <a:ext cx="3600400" cy="811252"/>
            <a:chOff x="251520" y="5858108"/>
            <a:chExt cx="3600400" cy="811252"/>
          </a:xfrm>
        </p:grpSpPr>
        <p:sp>
          <p:nvSpPr>
            <p:cNvPr id="24" name="Abgerundetes Rechteck 23"/>
            <p:cNvSpPr/>
            <p:nvPr/>
          </p:nvSpPr>
          <p:spPr>
            <a:xfrm>
              <a:off x="251520" y="5858108"/>
              <a:ext cx="3600400" cy="811252"/>
            </a:xfrm>
            <a:prstGeom prst="roundRect">
              <a:avLst/>
            </a:prstGeom>
            <a:solidFill>
              <a:schemeClr val="tx2">
                <a:lumMod val="40000"/>
                <a:lumOff val="60000"/>
                <a:alpha val="4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26" name="Textfeld 25"/>
            <p:cNvSpPr txBox="1"/>
            <p:nvPr/>
          </p:nvSpPr>
          <p:spPr>
            <a:xfrm>
              <a:off x="387514" y="6050616"/>
              <a:ext cx="3328412" cy="400110"/>
            </a:xfrm>
            <a:prstGeom prst="rect">
              <a:avLst/>
            </a:prstGeom>
            <a:noFill/>
          </p:spPr>
          <p:txBody>
            <a:bodyPr wrap="none" rtlCol="0">
              <a:spAutoFit/>
            </a:bodyPr>
            <a:lstStyle/>
            <a:p>
              <a:pPr algn="ctr"/>
              <a:r>
                <a:rPr lang="de-CH" sz="1600" b="1" smtClean="0">
                  <a:solidFill>
                    <a:prstClr val="black"/>
                  </a:solidFill>
                  <a:latin typeface="Arial" panose="020B0604020202020204" pitchFamily="34" charset="0"/>
                  <a:cs typeface="Arial" panose="020B0604020202020204" pitchFamily="34" charset="0"/>
                </a:rPr>
                <a:t>2009:</a:t>
              </a:r>
              <a:r>
                <a:rPr lang="de-CH" sz="2000" smtClean="0">
                  <a:solidFill>
                    <a:prstClr val="black"/>
                  </a:solidFill>
                  <a:latin typeface="Arial" panose="020B0604020202020204" pitchFamily="34" charset="0"/>
                  <a:cs typeface="Arial" panose="020B0604020202020204" pitchFamily="34" charset="0"/>
                </a:rPr>
                <a:t> WGI Outline Approved</a:t>
              </a:r>
              <a:endParaRPr lang="de-CH" sz="2000">
                <a:solidFill>
                  <a:prstClr val="black"/>
                </a:solidFill>
                <a:latin typeface="Arial" panose="020B0604020202020204" pitchFamily="34" charset="0"/>
                <a:cs typeface="Arial" panose="020B0604020202020204" pitchFamily="34" charset="0"/>
              </a:endParaRPr>
            </a:p>
          </p:txBody>
        </p:sp>
      </p:grpSp>
      <p:grpSp>
        <p:nvGrpSpPr>
          <p:cNvPr id="4" name="Group 3"/>
          <p:cNvGrpSpPr/>
          <p:nvPr/>
        </p:nvGrpSpPr>
        <p:grpSpPr>
          <a:xfrm>
            <a:off x="251520" y="3025144"/>
            <a:ext cx="3600400" cy="810000"/>
            <a:chOff x="251520" y="2994408"/>
            <a:chExt cx="3600400" cy="810000"/>
          </a:xfrm>
        </p:grpSpPr>
        <p:sp>
          <p:nvSpPr>
            <p:cNvPr id="25" name="Abgerundetes Rechteck 24"/>
            <p:cNvSpPr/>
            <p:nvPr/>
          </p:nvSpPr>
          <p:spPr>
            <a:xfrm>
              <a:off x="251520" y="2994408"/>
              <a:ext cx="3600400" cy="810000"/>
            </a:xfrm>
            <a:prstGeom prst="roundRect">
              <a:avLst/>
            </a:prstGeom>
            <a:solidFill>
              <a:schemeClr val="tx2">
                <a:lumMod val="40000"/>
                <a:lumOff val="6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27" name="Textfeld 26"/>
            <p:cNvSpPr txBox="1"/>
            <p:nvPr/>
          </p:nvSpPr>
          <p:spPr>
            <a:xfrm>
              <a:off x="319515" y="3030097"/>
              <a:ext cx="3464410" cy="707886"/>
            </a:xfrm>
            <a:prstGeom prst="rect">
              <a:avLst/>
            </a:prstGeom>
            <a:noFill/>
          </p:spPr>
          <p:txBody>
            <a:bodyPr wrap="none" rtlCol="0">
              <a:spAutoFit/>
            </a:bodyPr>
            <a:lstStyle/>
            <a:p>
              <a:pPr algn="ctr"/>
              <a:r>
                <a:rPr lang="de-CH" sz="2000" smtClean="0">
                  <a:solidFill>
                    <a:prstClr val="black"/>
                  </a:solidFill>
                  <a:latin typeface="Arial" panose="020B0604020202020204" pitchFamily="34" charset="0"/>
                  <a:cs typeface="Arial" panose="020B0604020202020204" pitchFamily="34" charset="0"/>
                </a:rPr>
                <a:t>14 Chapters</a:t>
              </a:r>
              <a:r>
                <a:rPr lang="de-CH" sz="2000" dirty="0" smtClean="0">
                  <a:solidFill>
                    <a:prstClr val="black"/>
                  </a:solidFill>
                  <a:latin typeface="Arial" panose="020B0604020202020204" pitchFamily="34" charset="0"/>
                  <a:cs typeface="Arial" panose="020B0604020202020204" pitchFamily="34" charset="0"/>
                </a:rPr>
                <a:t/>
              </a:r>
              <a:br>
                <a:rPr lang="de-CH" sz="2000" dirty="0" smtClean="0">
                  <a:solidFill>
                    <a:prstClr val="black"/>
                  </a:solidFill>
                  <a:latin typeface="Arial" panose="020B0604020202020204" pitchFamily="34" charset="0"/>
                  <a:cs typeface="Arial" panose="020B0604020202020204" pitchFamily="34" charset="0"/>
                </a:rPr>
              </a:br>
              <a:r>
                <a:rPr lang="de-CH" sz="2000" dirty="0" smtClean="0">
                  <a:solidFill>
                    <a:prstClr val="black"/>
                  </a:solidFill>
                  <a:latin typeface="Arial" panose="020B0604020202020204" pitchFamily="34" charset="0"/>
                  <a:cs typeface="Arial" panose="020B0604020202020204" pitchFamily="34" charset="0"/>
                </a:rPr>
                <a:t>Atlas of Regional Projections</a:t>
              </a:r>
              <a:endParaRPr lang="de-CH" sz="2000" dirty="0">
                <a:solidFill>
                  <a:prstClr val="black"/>
                </a:solidFill>
                <a:latin typeface="Arial" panose="020B0604020202020204" pitchFamily="34" charset="0"/>
                <a:cs typeface="Arial" panose="020B0604020202020204" pitchFamily="34" charset="0"/>
              </a:endParaRPr>
            </a:p>
          </p:txBody>
        </p:sp>
      </p:grpSp>
      <p:grpSp>
        <p:nvGrpSpPr>
          <p:cNvPr id="5" name="Group 4"/>
          <p:cNvGrpSpPr/>
          <p:nvPr/>
        </p:nvGrpSpPr>
        <p:grpSpPr>
          <a:xfrm>
            <a:off x="251520" y="3969267"/>
            <a:ext cx="3600400" cy="810000"/>
            <a:chOff x="251520" y="3946215"/>
            <a:chExt cx="3600400" cy="810000"/>
          </a:xfrm>
        </p:grpSpPr>
        <p:sp>
          <p:nvSpPr>
            <p:cNvPr id="28" name="Abgerundetes Rechteck 27"/>
            <p:cNvSpPr/>
            <p:nvPr/>
          </p:nvSpPr>
          <p:spPr>
            <a:xfrm>
              <a:off x="251520" y="3946215"/>
              <a:ext cx="3600400" cy="810000"/>
            </a:xfrm>
            <a:prstGeom prst="roundRect">
              <a:avLst/>
            </a:prstGeom>
            <a:solidFill>
              <a:schemeClr val="tx2">
                <a:lumMod val="40000"/>
                <a:lumOff val="60000"/>
                <a:alpha val="8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29" name="Textfeld 28"/>
            <p:cNvSpPr txBox="1"/>
            <p:nvPr/>
          </p:nvSpPr>
          <p:spPr>
            <a:xfrm>
              <a:off x="455770" y="3994242"/>
              <a:ext cx="3191900" cy="707886"/>
            </a:xfrm>
            <a:prstGeom prst="rect">
              <a:avLst/>
            </a:prstGeom>
            <a:noFill/>
          </p:spPr>
          <p:txBody>
            <a:bodyPr wrap="none" rtlCol="0">
              <a:spAutoFit/>
            </a:bodyPr>
            <a:lstStyle/>
            <a:p>
              <a:pPr algn="ctr"/>
              <a:r>
                <a:rPr lang="de-CH" sz="2000" smtClean="0">
                  <a:solidFill>
                    <a:prstClr val="black"/>
                  </a:solidFill>
                  <a:latin typeface="Arial" panose="020B0604020202020204" pitchFamily="34" charset="0"/>
                  <a:cs typeface="Arial" panose="020B0604020202020204" pitchFamily="34" charset="0"/>
                </a:rPr>
                <a:t>54,677 Review Comments</a:t>
              </a:r>
              <a:br>
                <a:rPr lang="de-CH" sz="2000" smtClean="0">
                  <a:solidFill>
                    <a:prstClr val="black"/>
                  </a:solidFill>
                  <a:latin typeface="Arial" panose="020B0604020202020204" pitchFamily="34" charset="0"/>
                  <a:cs typeface="Arial" panose="020B0604020202020204" pitchFamily="34" charset="0"/>
                </a:rPr>
              </a:br>
              <a:r>
                <a:rPr lang="de-CH" sz="2000" smtClean="0">
                  <a:solidFill>
                    <a:prstClr val="black"/>
                  </a:solidFill>
                  <a:latin typeface="Arial" panose="020B0604020202020204" pitchFamily="34" charset="0"/>
                  <a:cs typeface="Arial" panose="020B0604020202020204" pitchFamily="34" charset="0"/>
                </a:rPr>
                <a:t>by 1089 Experts</a:t>
              </a:r>
              <a:endParaRPr lang="de-CH" sz="2000">
                <a:solidFill>
                  <a:prstClr val="black"/>
                </a:solidFill>
                <a:latin typeface="Arial" panose="020B0604020202020204" pitchFamily="34" charset="0"/>
                <a:cs typeface="Arial" panose="020B0604020202020204" pitchFamily="34" charset="0"/>
              </a:endParaRPr>
            </a:p>
          </p:txBody>
        </p:sp>
      </p:grpSp>
      <p:grpSp>
        <p:nvGrpSpPr>
          <p:cNvPr id="6" name="Group 5"/>
          <p:cNvGrpSpPr/>
          <p:nvPr/>
        </p:nvGrpSpPr>
        <p:grpSpPr>
          <a:xfrm>
            <a:off x="251520" y="4906636"/>
            <a:ext cx="3600400" cy="811252"/>
            <a:chOff x="251520" y="4882326"/>
            <a:chExt cx="3600400" cy="811252"/>
          </a:xfrm>
        </p:grpSpPr>
        <p:sp>
          <p:nvSpPr>
            <p:cNvPr id="30" name="Abgerundetes Rechteck 29"/>
            <p:cNvSpPr/>
            <p:nvPr/>
          </p:nvSpPr>
          <p:spPr>
            <a:xfrm>
              <a:off x="251520" y="4882326"/>
              <a:ext cx="3600400" cy="811252"/>
            </a:xfrm>
            <a:prstGeom prst="roundRect">
              <a:avLst/>
            </a:prstGeom>
            <a:solidFill>
              <a:schemeClr val="tx2">
                <a:lumMod val="40000"/>
                <a:lumOff val="60000"/>
                <a:alpha val="6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31" name="Textfeld 30"/>
            <p:cNvSpPr txBox="1"/>
            <p:nvPr/>
          </p:nvSpPr>
          <p:spPr>
            <a:xfrm>
              <a:off x="385110" y="5070645"/>
              <a:ext cx="3333221" cy="400110"/>
            </a:xfrm>
            <a:prstGeom prst="rect">
              <a:avLst/>
            </a:prstGeom>
            <a:noFill/>
          </p:spPr>
          <p:txBody>
            <a:bodyPr wrap="none" rtlCol="0">
              <a:spAutoFit/>
            </a:bodyPr>
            <a:lstStyle/>
            <a:p>
              <a:pPr algn="ctr"/>
              <a:r>
                <a:rPr lang="de-CH" sz="1600" b="1" smtClean="0">
                  <a:solidFill>
                    <a:prstClr val="black"/>
                  </a:solidFill>
                  <a:latin typeface="Arial" panose="020B0604020202020204" pitchFamily="34" charset="0"/>
                  <a:cs typeface="Arial" panose="020B0604020202020204" pitchFamily="34" charset="0"/>
                </a:rPr>
                <a:t>2010:</a:t>
              </a:r>
              <a:r>
                <a:rPr lang="de-CH" sz="2000" smtClean="0">
                  <a:solidFill>
                    <a:prstClr val="black"/>
                  </a:solidFill>
                  <a:latin typeface="Arial" panose="020B0604020202020204" pitchFamily="34" charset="0"/>
                  <a:cs typeface="Arial" panose="020B0604020202020204" pitchFamily="34" charset="0"/>
                </a:rPr>
                <a:t> 259 Authors Selected</a:t>
              </a:r>
              <a:endParaRPr lang="de-CH" sz="2000">
                <a:solidFill>
                  <a:prstClr val="black"/>
                </a:solidFill>
                <a:latin typeface="Arial" panose="020B0604020202020204" pitchFamily="34" charset="0"/>
                <a:cs typeface="Arial" panose="020B0604020202020204" pitchFamily="34" charset="0"/>
              </a:endParaRPr>
            </a:p>
          </p:txBody>
        </p:sp>
      </p:grpSp>
      <p:grpSp>
        <p:nvGrpSpPr>
          <p:cNvPr id="3" name="Group 2"/>
          <p:cNvGrpSpPr/>
          <p:nvPr/>
        </p:nvGrpSpPr>
        <p:grpSpPr>
          <a:xfrm>
            <a:off x="251520" y="2099268"/>
            <a:ext cx="3600400" cy="810000"/>
            <a:chOff x="251520" y="2060848"/>
            <a:chExt cx="3600400" cy="810000"/>
          </a:xfrm>
        </p:grpSpPr>
        <p:sp>
          <p:nvSpPr>
            <p:cNvPr id="32" name="Abgerundetes Rechteck 31"/>
            <p:cNvSpPr/>
            <p:nvPr/>
          </p:nvSpPr>
          <p:spPr>
            <a:xfrm>
              <a:off x="251520" y="2060848"/>
              <a:ext cx="3600400" cy="810000"/>
            </a:xfrm>
            <a:prstGeom prst="roundRect">
              <a:avLst/>
            </a:prstGeom>
            <a:solidFill>
              <a:schemeClr val="tx2">
                <a:lumMod val="60000"/>
                <a:lumOff val="4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33" name="Textfeld 32"/>
            <p:cNvSpPr txBox="1"/>
            <p:nvPr/>
          </p:nvSpPr>
          <p:spPr>
            <a:xfrm>
              <a:off x="428519" y="2111905"/>
              <a:ext cx="3246402" cy="707886"/>
            </a:xfrm>
            <a:prstGeom prst="rect">
              <a:avLst/>
            </a:prstGeom>
            <a:noFill/>
          </p:spPr>
          <p:txBody>
            <a:bodyPr wrap="none" rtlCol="0">
              <a:spAutoFit/>
            </a:bodyPr>
            <a:lstStyle/>
            <a:p>
              <a:pPr algn="ctr"/>
              <a:r>
                <a:rPr lang="de-CH" sz="2000" dirty="0" smtClean="0">
                  <a:solidFill>
                    <a:prstClr val="black"/>
                  </a:solidFill>
                  <a:latin typeface="Arial" panose="020B0604020202020204" pitchFamily="34" charset="0"/>
                  <a:cs typeface="Arial" panose="020B0604020202020204" pitchFamily="34" charset="0"/>
                </a:rPr>
                <a:t>Summary for Policymakers</a:t>
              </a:r>
            </a:p>
            <a:p>
              <a:pPr algn="ctr"/>
              <a:r>
                <a:rPr lang="de-CH" sz="2000" smtClean="0">
                  <a:solidFill>
                    <a:prstClr val="black"/>
                  </a:solidFill>
                  <a:latin typeface="Arial" panose="020B0604020202020204" pitchFamily="34" charset="0"/>
                  <a:cs typeface="Arial" panose="020B0604020202020204" pitchFamily="34" charset="0"/>
                </a:rPr>
                <a:t>ca. 14,000 </a:t>
              </a:r>
              <a:r>
                <a:rPr lang="de-CH" sz="2000" dirty="0" smtClean="0">
                  <a:solidFill>
                    <a:prstClr val="black"/>
                  </a:solidFill>
                  <a:latin typeface="Arial" panose="020B0604020202020204" pitchFamily="34" charset="0"/>
                  <a:cs typeface="Arial" panose="020B0604020202020204" pitchFamily="34" charset="0"/>
                </a:rPr>
                <a:t>Words</a:t>
              </a:r>
              <a:endParaRPr lang="de-CH" sz="2000" dirty="0">
                <a:solidFill>
                  <a:prstClr val="black"/>
                </a:solidFill>
                <a:latin typeface="Arial" panose="020B0604020202020204" pitchFamily="34" charset="0"/>
                <a:cs typeface="Arial" panose="020B0604020202020204" pitchFamily="34" charset="0"/>
              </a:endParaRPr>
            </a:p>
          </p:txBody>
        </p:sp>
      </p:grpSp>
      <p:grpSp>
        <p:nvGrpSpPr>
          <p:cNvPr id="8" name="Group 7"/>
          <p:cNvGrpSpPr/>
          <p:nvPr/>
        </p:nvGrpSpPr>
        <p:grpSpPr>
          <a:xfrm>
            <a:off x="4073292" y="0"/>
            <a:ext cx="5068800" cy="6858000"/>
            <a:chOff x="4073292" y="0"/>
            <a:chExt cx="5068800" cy="6858000"/>
          </a:xfrm>
        </p:grpSpPr>
        <p:pic>
          <p:nvPicPr>
            <p:cNvPr id="23"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10387"/>
            <a:stretch/>
          </p:blipFill>
          <p:spPr>
            <a:xfrm>
              <a:off x="4073292" y="0"/>
              <a:ext cx="5068800" cy="6858000"/>
            </a:xfrm>
            <a:prstGeom prst="rect">
              <a:avLst/>
            </a:prstGeom>
          </p:spPr>
        </p:pic>
        <p:sp>
          <p:nvSpPr>
            <p:cNvPr id="34" name="TextBox 8"/>
            <p:cNvSpPr txBox="1"/>
            <p:nvPr/>
          </p:nvSpPr>
          <p:spPr>
            <a:xfrm>
              <a:off x="4703966" y="6455143"/>
              <a:ext cx="3807453" cy="261610"/>
            </a:xfrm>
            <a:prstGeom prst="rect">
              <a:avLst/>
            </a:prstGeom>
            <a:noFill/>
          </p:spPr>
          <p:txBody>
            <a:bodyPr wrap="none" rtlCol="0">
              <a:spAutoFit/>
            </a:bodyPr>
            <a:lstStyle/>
            <a:p>
              <a:r>
                <a:rPr lang="de-CH" sz="1100" smtClean="0">
                  <a:solidFill>
                    <a:schemeClr val="bg1"/>
                  </a:solidFill>
                  <a:latin typeface="Arial" panose="020B0604020202020204" pitchFamily="34" charset="0"/>
                  <a:cs typeface="Arial" panose="020B0604020202020204" pitchFamily="34" charset="0"/>
                </a:rPr>
                <a:t>3</a:t>
              </a:r>
              <a:r>
                <a:rPr lang="de-CH" sz="1100" baseline="30000" smtClean="0">
                  <a:solidFill>
                    <a:schemeClr val="bg1"/>
                  </a:solidFill>
                  <a:latin typeface="Arial" panose="020B0604020202020204" pitchFamily="34" charset="0"/>
                  <a:cs typeface="Arial" panose="020B0604020202020204" pitchFamily="34" charset="0"/>
                </a:rPr>
                <a:t>rd</a:t>
              </a:r>
              <a:r>
                <a:rPr lang="de-CH" sz="1100" smtClean="0">
                  <a:solidFill>
                    <a:schemeClr val="bg1"/>
                  </a:solidFill>
                  <a:latin typeface="Arial" panose="020B0604020202020204" pitchFamily="34" charset="0"/>
                  <a:cs typeface="Arial" panose="020B0604020202020204" pitchFamily="34" charset="0"/>
                </a:rPr>
                <a:t> Lead Author Meeting, Marrakech, Morocco, April 2012</a:t>
              </a:r>
              <a:endParaRPr lang="en-GB" sz="110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886139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1"/>
            <a:ext cx="8493120" cy="6149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a:r>
              <a:rPr lang="en-GB" altLang="en-US" sz="1500" b="1">
                <a:latin typeface="Arial" charset="0"/>
              </a:rPr>
              <a:t>Sea-level commitment per degree of warming as obtained from physical model simulations of (A) ocean warming, (B) mountain glaciers and ice caps, and (C) the Greenland and (D) the Antarctic Ice Sheets.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7120" y="979303"/>
            <a:ext cx="195408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3597120" y="5972308"/>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en-US" sz="1100" b="1">
                <a:latin typeface="Arial" charset="0"/>
              </a:rPr>
              <a:t>Anders Levermann et al. PNAS 2013;110:13745-13750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9pPr>
          </a:lstStyle>
          <a:p>
            <a:r>
              <a:rPr lang="en-GB" altLang="en-US" sz="900">
                <a:latin typeface="Arial" charset="0"/>
              </a:rPr>
              <a:t>©2013 by National Academy of Sciences</a:t>
            </a:r>
          </a:p>
        </p:txBody>
      </p:sp>
    </p:spTree>
    <p:extLst>
      <p:ext uri="{BB962C8B-B14F-4D97-AF65-F5344CB8AC3E}">
        <p14:creationId xmlns:p14="http://schemas.microsoft.com/office/powerpoint/2010/main" val="16436804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718" y="304800"/>
            <a:ext cx="7772400" cy="838200"/>
          </a:xfrm>
        </p:spPr>
        <p:txBody>
          <a:bodyPr/>
          <a:lstStyle/>
          <a:p>
            <a:r>
              <a:rPr lang="en-US" dirty="0" smtClean="0"/>
              <a:t>One Meter Contour</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636" y="1371600"/>
            <a:ext cx="4684564" cy="4964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4657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1400" y="1916790"/>
            <a:ext cx="8641655" cy="648090"/>
          </a:xfrm>
          <a:prstGeom prst="rect">
            <a:avLst/>
          </a:prstGeom>
        </p:spPr>
        <p:txBody>
          <a:bodyPr lIns="18000" tIns="18000" rIns="18000" bIns="18000" anchor="ctr" anchorCtr="0"/>
          <a:lstStyle>
            <a:lvl1pPr algn="ctr" defTabSz="914400" rtl="0" eaLnBrk="1" latinLnBrk="0" hangingPunct="1">
              <a:spcBef>
                <a:spcPct val="0"/>
              </a:spcBef>
              <a:buNone/>
              <a:defRPr sz="4400" kern="1200" baseline="0">
                <a:solidFill>
                  <a:schemeClr val="tx1"/>
                </a:solidFill>
                <a:latin typeface="+mj-lt"/>
                <a:ea typeface="+mj-ea"/>
                <a:cs typeface="+mj-cs"/>
              </a:defRPr>
            </a:lvl1pPr>
          </a:lstStyle>
          <a:p>
            <a:r>
              <a:rPr lang="de-CH" sz="2800" b="1" smtClean="0">
                <a:solidFill>
                  <a:srgbClr val="FFFFFF"/>
                </a:solidFill>
              </a:rPr>
              <a:t>WGI Summary for Policymakers</a:t>
            </a:r>
            <a:endParaRPr lang="en-GB" sz="6600" b="1">
              <a:solidFill>
                <a:srgbClr val="FFFFFF"/>
              </a:solidFill>
            </a:endParaRPr>
          </a:p>
        </p:txBody>
      </p:sp>
      <p:sp>
        <p:nvSpPr>
          <p:cNvPr id="4" name="Title 1"/>
          <p:cNvSpPr txBox="1">
            <a:spLocks/>
          </p:cNvSpPr>
          <p:nvPr/>
        </p:nvSpPr>
        <p:spPr>
          <a:xfrm>
            <a:off x="251520" y="2580922"/>
            <a:ext cx="8641655" cy="1056086"/>
          </a:xfrm>
          <a:prstGeom prst="rect">
            <a:avLst/>
          </a:prstGeom>
        </p:spPr>
        <p:txBody>
          <a:bodyPr lIns="18000" tIns="18000" rIns="18000" bIns="18000" anchor="ctr" anchorCtr="0"/>
          <a:lstStyle>
            <a:lvl1pPr algn="ctr" defTabSz="914400" rtl="0" eaLnBrk="1" latinLnBrk="0" hangingPunct="1">
              <a:spcBef>
                <a:spcPct val="0"/>
              </a:spcBef>
              <a:buNone/>
              <a:defRPr sz="4400" kern="1200" baseline="0">
                <a:solidFill>
                  <a:schemeClr val="tx1"/>
                </a:solidFill>
                <a:latin typeface="+mj-lt"/>
                <a:ea typeface="+mj-ea"/>
                <a:cs typeface="+mj-cs"/>
              </a:defRPr>
            </a:lvl1pPr>
          </a:lstStyle>
          <a:p>
            <a:r>
              <a:rPr lang="de-CH" sz="6600" b="1" smtClean="0">
                <a:solidFill>
                  <a:srgbClr val="FFFFFF"/>
                </a:solidFill>
              </a:rPr>
              <a:t>Headline Statements</a:t>
            </a:r>
            <a:endParaRPr lang="en-GB" sz="6600" b="1">
              <a:solidFill>
                <a:srgbClr val="FFFFFF"/>
              </a:solidFill>
            </a:endParaRPr>
          </a:p>
        </p:txBody>
      </p:sp>
    </p:spTree>
    <p:extLst>
      <p:ext uri="{BB962C8B-B14F-4D97-AF65-F5344CB8AC3E}">
        <p14:creationId xmlns:p14="http://schemas.microsoft.com/office/powerpoint/2010/main" val="38794857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dirty="0"/>
              <a:t>Observed Changes in the Climate </a:t>
            </a:r>
            <a:r>
              <a:rPr lang="en-GB" sz="1600" dirty="0" smtClean="0"/>
              <a:t>System (1/2)</a:t>
            </a:r>
            <a:endParaRPr lang="en-GB" sz="1600" dirty="0"/>
          </a:p>
        </p:txBody>
      </p:sp>
      <p:sp>
        <p:nvSpPr>
          <p:cNvPr id="4" name="Text Box 1"/>
          <p:cNvSpPr txBox="1"/>
          <p:nvPr/>
        </p:nvSpPr>
        <p:spPr>
          <a:xfrm>
            <a:off x="256981" y="908650"/>
            <a:ext cx="8636194" cy="1197933"/>
          </a:xfrm>
          <a:prstGeom prst="rect">
            <a:avLst/>
          </a:prstGeom>
          <a:solidFill>
            <a:srgbClr val="E5ECF7"/>
          </a:solidFill>
          <a:ln w="6350" cap="rnd">
            <a:no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effectLst/>
                <a:latin typeface="Arial" panose="020B0604020202020204" pitchFamily="34" charset="0"/>
                <a:ea typeface="Calibri"/>
                <a:cs typeface="Arial" panose="020B0604020202020204" pitchFamily="34" charset="0"/>
              </a:rPr>
              <a:t>Warming of the climate system is unequivocal, and since the 1950s, many of the observed changes are unprecedented over decades to millennia. The atmosphere and ocean have warmed, the amounts of snow and ice have diminished, sea level has risen, and the concentrations of greenhouse gases have increased.</a:t>
            </a:r>
          </a:p>
        </p:txBody>
      </p:sp>
      <p:sp>
        <p:nvSpPr>
          <p:cNvPr id="6" name="Text Box 1"/>
          <p:cNvSpPr txBox="1"/>
          <p:nvPr/>
        </p:nvSpPr>
        <p:spPr>
          <a:xfrm>
            <a:off x="256981" y="2420860"/>
            <a:ext cx="8636194" cy="957355"/>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Each of the last three decades has been successively warmer at the Earth’s surface than any preceding decade since 1850. In the Northern Hemisphere, 1983–2012 was </a:t>
            </a:r>
            <a:r>
              <a:rPr lang="en-GB" sz="1600" i="1"/>
              <a:t>likely</a:t>
            </a:r>
            <a:r>
              <a:rPr lang="en-GB" sz="1600"/>
              <a:t> the warmest 30-year period of the last 1400 years </a:t>
            </a:r>
            <a:r>
              <a:rPr lang="en-US" sz="1600" i="1"/>
              <a:t>(medium confidence)</a:t>
            </a:r>
            <a:r>
              <a:rPr lang="en-US" sz="1600"/>
              <a:t>.</a:t>
            </a:r>
            <a:endParaRPr lang="en-GB" sz="1600">
              <a:effectLst/>
              <a:latin typeface="Arial" panose="020B0604020202020204" pitchFamily="34" charset="0"/>
              <a:ea typeface="Calibri"/>
              <a:cs typeface="Arial" panose="020B0604020202020204" pitchFamily="34" charset="0"/>
            </a:endParaRPr>
          </a:p>
        </p:txBody>
      </p:sp>
      <p:sp>
        <p:nvSpPr>
          <p:cNvPr id="7" name="Text Box 1"/>
          <p:cNvSpPr txBox="1"/>
          <p:nvPr/>
        </p:nvSpPr>
        <p:spPr>
          <a:xfrm>
            <a:off x="251400" y="3501010"/>
            <a:ext cx="8636194" cy="1215887"/>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Ocean warming dominates the increase in energy stored in the climate system, accounting for more than 90% of the energy accumulated between 1971 and 2010 </a:t>
            </a:r>
            <a:r>
              <a:rPr lang="en-GB" sz="1600" i="1"/>
              <a:t>(high confidence)</a:t>
            </a:r>
            <a:r>
              <a:rPr lang="en-GB" sz="1600"/>
              <a:t>. It is </a:t>
            </a:r>
            <a:r>
              <a:rPr lang="en-GB" sz="1600" i="1"/>
              <a:t>virtually certain</a:t>
            </a:r>
            <a:r>
              <a:rPr lang="en-GB" sz="1600"/>
              <a:t> that the upper ocean (0–700 m) warmed from 1971 to 2010, and it </a:t>
            </a:r>
            <a:r>
              <a:rPr lang="en-GB" sz="1600" i="1"/>
              <a:t>likely</a:t>
            </a:r>
            <a:r>
              <a:rPr lang="en-GB" sz="1600"/>
              <a:t> warmed between the 1870s and 1971.</a:t>
            </a:r>
            <a:endParaRPr lang="en-GB" sz="1600">
              <a:effectLst/>
              <a:latin typeface="Arial" panose="020B0604020202020204" pitchFamily="34" charset="0"/>
              <a:ea typeface="Calibri"/>
              <a:cs typeface="Arial" panose="020B0604020202020204" pitchFamily="34" charset="0"/>
            </a:endParaRPr>
          </a:p>
        </p:txBody>
      </p:sp>
      <p:sp>
        <p:nvSpPr>
          <p:cNvPr id="11" name="Text Box 1"/>
          <p:cNvSpPr txBox="1"/>
          <p:nvPr/>
        </p:nvSpPr>
        <p:spPr>
          <a:xfrm>
            <a:off x="251400" y="4880452"/>
            <a:ext cx="8636194" cy="957355"/>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Over the last two decades, the Greenland and Antarctic ice sheets have been losing mass, glaciers have continued to shrink almost worldwide, and Arctic sea ice and Northern Hemisphere spring snow cover have continued to decrease in extent </a:t>
            </a:r>
            <a:r>
              <a:rPr lang="en-GB" sz="1600" i="1"/>
              <a:t>(high confidence)</a:t>
            </a:r>
            <a:r>
              <a:rPr lang="en-GB" sz="1600"/>
              <a:t>.</a:t>
            </a:r>
            <a:endParaRPr lang="en-GB" sz="1600">
              <a:effectLst/>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20320485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dirty="0"/>
              <a:t>Observed Changes in the Climate </a:t>
            </a:r>
            <a:r>
              <a:rPr lang="en-GB" sz="1600" dirty="0" smtClean="0"/>
              <a:t>System (2/2)</a:t>
            </a:r>
            <a:endParaRPr lang="en-GB" sz="1600" dirty="0"/>
          </a:p>
        </p:txBody>
      </p:sp>
      <p:sp>
        <p:nvSpPr>
          <p:cNvPr id="9" name="Text Box 1"/>
          <p:cNvSpPr txBox="1"/>
          <p:nvPr/>
        </p:nvSpPr>
        <p:spPr>
          <a:xfrm>
            <a:off x="251400" y="908650"/>
            <a:ext cx="8636194" cy="957355"/>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The rate of sea level rise since the mid-19th century has been larger than the mean rate during the previous two millennia </a:t>
            </a:r>
            <a:r>
              <a:rPr lang="en-GB" sz="1600" i="1"/>
              <a:t>(high confidence)</a:t>
            </a:r>
            <a:r>
              <a:rPr lang="en-GB" sz="1600"/>
              <a:t>. Over the period 1901 to 2010, global mean sea level rose by 0.19 [0.17 to 0.21] m.</a:t>
            </a:r>
            <a:endParaRPr lang="en-GB" sz="1600">
              <a:effectLst/>
              <a:latin typeface="Arial" panose="020B0604020202020204" pitchFamily="34" charset="0"/>
              <a:ea typeface="Calibri"/>
              <a:cs typeface="Arial" panose="020B0604020202020204" pitchFamily="34" charset="0"/>
            </a:endParaRPr>
          </a:p>
        </p:txBody>
      </p:sp>
      <p:sp>
        <p:nvSpPr>
          <p:cNvPr id="10" name="Text Box 1"/>
          <p:cNvSpPr txBox="1"/>
          <p:nvPr/>
        </p:nvSpPr>
        <p:spPr>
          <a:xfrm>
            <a:off x="251400" y="2005153"/>
            <a:ext cx="8636194" cy="1456466"/>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The atmospheric concentrations of carbon dioxide, methane, and nitrous oxide have increased to levels unprecedented in at least the last 800,000 years. Carbon dioxide concentrations have increased by 40% since pre-industrial times, primarily from fossil fuel emissions and secondarily from net land use change emissions. The ocean has absorbed about 30% of the emitted anthropogenic carbon dioxide, causing ocean acidification.</a:t>
            </a:r>
            <a:endParaRPr lang="en-GB" sz="1600">
              <a:effectLst/>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5841812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a:t>Drivers of Climate </a:t>
            </a:r>
            <a:r>
              <a:rPr lang="en-GB" sz="1600" smtClean="0"/>
              <a:t>Change (1/1)</a:t>
            </a:r>
            <a:endParaRPr lang="en-GB" sz="1600"/>
          </a:p>
        </p:txBody>
      </p:sp>
      <p:sp>
        <p:nvSpPr>
          <p:cNvPr id="4" name="Text Box 1"/>
          <p:cNvSpPr txBox="1"/>
          <p:nvPr/>
        </p:nvSpPr>
        <p:spPr>
          <a:xfrm>
            <a:off x="256981" y="908650"/>
            <a:ext cx="8636194" cy="939401"/>
          </a:xfrm>
          <a:prstGeom prst="rect">
            <a:avLst/>
          </a:prstGeom>
          <a:solidFill>
            <a:srgbClr val="E5ECF7"/>
          </a:solidFill>
          <a:ln w="6350" cap="rnd">
            <a:no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Total radiative forcing is positive, and has led to an uptake of energy by the climate system. The largest contribution to total radiative forcing is caused by the increase in the atmospheric concentration of CO</a:t>
            </a:r>
            <a:r>
              <a:rPr lang="en-GB" sz="1600" baseline="-25000"/>
              <a:t>2</a:t>
            </a:r>
            <a:r>
              <a:rPr lang="en-GB" sz="1600"/>
              <a:t> since 1750.</a:t>
            </a:r>
            <a:endParaRPr lang="en-GB" sz="1600">
              <a:effectLst/>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650827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a:t>Understanding the Climate System and its Recent </a:t>
            </a:r>
            <a:r>
              <a:rPr lang="en-GB" sz="1600" smtClean="0"/>
              <a:t>Changes (1/1)</a:t>
            </a:r>
            <a:endParaRPr lang="en-GB" sz="1600"/>
          </a:p>
        </p:txBody>
      </p:sp>
      <p:sp>
        <p:nvSpPr>
          <p:cNvPr id="4" name="Text Box 1"/>
          <p:cNvSpPr txBox="1"/>
          <p:nvPr/>
        </p:nvSpPr>
        <p:spPr>
          <a:xfrm>
            <a:off x="256981" y="908650"/>
            <a:ext cx="8636194" cy="939401"/>
          </a:xfrm>
          <a:prstGeom prst="rect">
            <a:avLst/>
          </a:prstGeom>
          <a:solidFill>
            <a:srgbClr val="E5ECF7"/>
          </a:solidFill>
          <a:ln w="6350" cap="rnd">
            <a:no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Human influence on the climate system is clear. This is evident from the increasing greenhouse gas concentrations in the atmosphere, positive radiative forcing, observed warming, and understanding of the climate system.</a:t>
            </a:r>
            <a:endParaRPr lang="en-GB" sz="1600">
              <a:effectLst/>
              <a:latin typeface="Arial" panose="020B0604020202020204" pitchFamily="34" charset="0"/>
              <a:ea typeface="Calibri"/>
              <a:cs typeface="Arial" panose="020B0604020202020204" pitchFamily="34" charset="0"/>
            </a:endParaRPr>
          </a:p>
        </p:txBody>
      </p:sp>
      <p:sp>
        <p:nvSpPr>
          <p:cNvPr id="6" name="Text Box 1"/>
          <p:cNvSpPr txBox="1"/>
          <p:nvPr/>
        </p:nvSpPr>
        <p:spPr>
          <a:xfrm>
            <a:off x="256981" y="2132820"/>
            <a:ext cx="8636194" cy="1197933"/>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Climate models have improved since the AR4. Models reproduce observed continental-scale surface temperature patterns and trends over many decades, including the more rapid warming since the mid-20th century and the cooling immediately following large volcanic eruptions </a:t>
            </a:r>
            <a:r>
              <a:rPr lang="en-GB" sz="1600" i="1"/>
              <a:t>(very high confidence)</a:t>
            </a:r>
            <a:r>
              <a:rPr lang="en-GB" sz="1600"/>
              <a:t>.</a:t>
            </a:r>
            <a:endParaRPr lang="en-GB" sz="1600">
              <a:effectLst/>
              <a:latin typeface="Arial" panose="020B0604020202020204" pitchFamily="34" charset="0"/>
              <a:ea typeface="Calibri"/>
              <a:cs typeface="Arial" panose="020B0604020202020204" pitchFamily="34" charset="0"/>
            </a:endParaRPr>
          </a:p>
        </p:txBody>
      </p:sp>
      <p:sp>
        <p:nvSpPr>
          <p:cNvPr id="7" name="Text Box 1"/>
          <p:cNvSpPr txBox="1"/>
          <p:nvPr/>
        </p:nvSpPr>
        <p:spPr>
          <a:xfrm>
            <a:off x="251400" y="3501010"/>
            <a:ext cx="8636194" cy="939401"/>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Observational and model studies of temperature change, climate feedbacks and changes in the Earth’s energy budget together provide confidence in the magnitude of global warming in response to past and future forcing.</a:t>
            </a:r>
            <a:endParaRPr lang="en-GB" sz="1600">
              <a:effectLst/>
              <a:latin typeface="Arial" panose="020B0604020202020204" pitchFamily="34" charset="0"/>
              <a:ea typeface="Calibri"/>
              <a:cs typeface="Arial" panose="020B0604020202020204" pitchFamily="34" charset="0"/>
            </a:endParaRPr>
          </a:p>
        </p:txBody>
      </p:sp>
      <p:sp>
        <p:nvSpPr>
          <p:cNvPr id="11" name="Text Box 1"/>
          <p:cNvSpPr txBox="1"/>
          <p:nvPr/>
        </p:nvSpPr>
        <p:spPr>
          <a:xfrm>
            <a:off x="251400" y="4630896"/>
            <a:ext cx="8636194" cy="1456466"/>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Human influence has been detected in warming of the atmosphere and the ocean, in changes in the global water cycle, in reductions in snow and ice, in global mean sea level rise, and in changes in some climate extremes. This evidence for human influence has grown since AR4. It is </a:t>
            </a:r>
            <a:r>
              <a:rPr lang="en-GB" sz="1600" i="1"/>
              <a:t>extremely likely </a:t>
            </a:r>
            <a:r>
              <a:rPr lang="en-GB" sz="1600"/>
              <a:t>that human influence has been the dominant cause of the observed warming since the mid-20th century.</a:t>
            </a:r>
            <a:endParaRPr lang="en-GB" sz="1600">
              <a:effectLst/>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24909406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dirty="0"/>
              <a:t>Future Global and Regional Climate </a:t>
            </a:r>
            <a:r>
              <a:rPr lang="en-GB" sz="1600" dirty="0" smtClean="0"/>
              <a:t>Change (1/2)</a:t>
            </a:r>
            <a:endParaRPr lang="en-GB" sz="1600" dirty="0"/>
          </a:p>
        </p:txBody>
      </p:sp>
      <p:sp>
        <p:nvSpPr>
          <p:cNvPr id="4" name="Text Box 1"/>
          <p:cNvSpPr txBox="1"/>
          <p:nvPr/>
        </p:nvSpPr>
        <p:spPr>
          <a:xfrm>
            <a:off x="256981" y="908650"/>
            <a:ext cx="8636194" cy="939401"/>
          </a:xfrm>
          <a:prstGeom prst="rect">
            <a:avLst/>
          </a:prstGeom>
          <a:solidFill>
            <a:srgbClr val="E5ECF7"/>
          </a:solidFill>
          <a:ln w="6350" cap="rnd">
            <a:no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Continued emissions of greenhouse gases will cause further warming and changes in all components of the climate system. Limiting climate change will require substantial and sustained reductions of greenhouse gas emissions.</a:t>
            </a:r>
            <a:endParaRPr lang="en-GB" sz="1600">
              <a:effectLst/>
              <a:latin typeface="Arial" panose="020B0604020202020204" pitchFamily="34" charset="0"/>
              <a:ea typeface="Calibri"/>
              <a:cs typeface="Arial" panose="020B0604020202020204" pitchFamily="34" charset="0"/>
            </a:endParaRPr>
          </a:p>
        </p:txBody>
      </p:sp>
      <p:sp>
        <p:nvSpPr>
          <p:cNvPr id="6" name="Text Box 1"/>
          <p:cNvSpPr txBox="1"/>
          <p:nvPr/>
        </p:nvSpPr>
        <p:spPr>
          <a:xfrm>
            <a:off x="256981" y="2132456"/>
            <a:ext cx="8636194" cy="1456466"/>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Global surface temperature change for the end of the 21st century is </a:t>
            </a:r>
            <a:r>
              <a:rPr lang="en-GB" sz="1600" i="1"/>
              <a:t>likely</a:t>
            </a:r>
            <a:r>
              <a:rPr lang="en-GB" sz="1600"/>
              <a:t> to exceed 1.5°C relative to 1850 to 1900 for all RCP scenarios except RCP2.6. It is </a:t>
            </a:r>
            <a:r>
              <a:rPr lang="en-GB" sz="1600" i="1"/>
              <a:t>likely</a:t>
            </a:r>
            <a:r>
              <a:rPr lang="en-GB" sz="1600"/>
              <a:t> to exceed 2°C for RCP6.0 and RCP8.5, and </a:t>
            </a:r>
            <a:r>
              <a:rPr lang="en-GB" sz="1600" i="1"/>
              <a:t>more likely than not</a:t>
            </a:r>
            <a:r>
              <a:rPr lang="en-GB" sz="1600"/>
              <a:t> to exceed 2°C for RCP4.5. Warming will continue beyond 2100 under all RCP scenarios except RCP2.6. Warming will continue to exhibit interannual-to-decadal variability and will not be regionally uniform.</a:t>
            </a:r>
            <a:endParaRPr lang="en-GB" sz="1600">
              <a:effectLst/>
              <a:latin typeface="Arial" panose="020B0604020202020204" pitchFamily="34" charset="0"/>
              <a:ea typeface="Calibri"/>
              <a:cs typeface="Arial" panose="020B0604020202020204" pitchFamily="34" charset="0"/>
            </a:endParaRPr>
          </a:p>
        </p:txBody>
      </p:sp>
      <p:sp>
        <p:nvSpPr>
          <p:cNvPr id="7" name="Text Box 1"/>
          <p:cNvSpPr txBox="1"/>
          <p:nvPr/>
        </p:nvSpPr>
        <p:spPr>
          <a:xfrm>
            <a:off x="251400" y="3713769"/>
            <a:ext cx="8636194" cy="939401"/>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Changes in the global water cycle in response to the warming over the 21st century will not be uniform. The contrast in precipitation between wet and dry regions and between wet and dry seasons will increase, although there may be regional exceptions.</a:t>
            </a:r>
            <a:endParaRPr lang="en-GB" sz="1600">
              <a:effectLst/>
              <a:latin typeface="Arial" panose="020B0604020202020204" pitchFamily="34" charset="0"/>
              <a:ea typeface="Calibri"/>
              <a:cs typeface="Arial" panose="020B0604020202020204" pitchFamily="34" charset="0"/>
            </a:endParaRPr>
          </a:p>
        </p:txBody>
      </p:sp>
      <p:sp>
        <p:nvSpPr>
          <p:cNvPr id="11" name="Text Box 1"/>
          <p:cNvSpPr txBox="1"/>
          <p:nvPr/>
        </p:nvSpPr>
        <p:spPr>
          <a:xfrm>
            <a:off x="251400" y="4813543"/>
            <a:ext cx="8636194" cy="680869"/>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The global ocean will continue to warm during the 21st century. Heat will penetrate from the surface to the deep ocean and affect ocean circulation.</a:t>
            </a:r>
            <a:endParaRPr lang="en-GB" sz="1600">
              <a:effectLst/>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7540271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dirty="0"/>
              <a:t>Future Global and Regional Climate </a:t>
            </a:r>
            <a:r>
              <a:rPr lang="en-GB" sz="1600" dirty="0" smtClean="0"/>
              <a:t>Change (2/2)</a:t>
            </a:r>
            <a:endParaRPr lang="en-GB" sz="1600" dirty="0"/>
          </a:p>
        </p:txBody>
      </p:sp>
      <p:sp>
        <p:nvSpPr>
          <p:cNvPr id="6" name="Text Box 1"/>
          <p:cNvSpPr txBox="1"/>
          <p:nvPr/>
        </p:nvSpPr>
        <p:spPr>
          <a:xfrm>
            <a:off x="256981" y="908650"/>
            <a:ext cx="8636194" cy="939401"/>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It is </a:t>
            </a:r>
            <a:r>
              <a:rPr lang="en-GB" sz="1600" i="1"/>
              <a:t>very likely</a:t>
            </a:r>
            <a:r>
              <a:rPr lang="en-GB" sz="1600"/>
              <a:t> that the Arctic sea ice cover will continue to shrink and thin and that Northern Hemisphere spring snow cover will decrease during the 21st century as global mean surface temperature rises. Global glacier volume will further decrease.</a:t>
            </a:r>
            <a:endParaRPr lang="en-GB" sz="1600">
              <a:effectLst/>
              <a:latin typeface="Arial" panose="020B0604020202020204" pitchFamily="34" charset="0"/>
              <a:ea typeface="Calibri"/>
              <a:cs typeface="Arial" panose="020B0604020202020204" pitchFamily="34" charset="0"/>
            </a:endParaRPr>
          </a:p>
        </p:txBody>
      </p:sp>
      <p:sp>
        <p:nvSpPr>
          <p:cNvPr id="7" name="Text Box 1"/>
          <p:cNvSpPr txBox="1"/>
          <p:nvPr/>
        </p:nvSpPr>
        <p:spPr>
          <a:xfrm>
            <a:off x="251400" y="1996751"/>
            <a:ext cx="8636194" cy="939401"/>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Global mean sea level will continue to rise during the 21st century. Under all RCP scenarios, the rate of sea level rise will </a:t>
            </a:r>
            <a:r>
              <a:rPr lang="en-GB" sz="1600" i="1"/>
              <a:t>very likely</a:t>
            </a:r>
            <a:r>
              <a:rPr lang="en-GB" sz="1600"/>
              <a:t> exceed that observed during 1971 to 2010 due to increased ocean warming and increased loss of mass from glaciers and ice sheets.</a:t>
            </a:r>
            <a:endParaRPr lang="en-GB" sz="1600">
              <a:effectLst/>
              <a:latin typeface="Arial" panose="020B0604020202020204" pitchFamily="34" charset="0"/>
              <a:ea typeface="Calibri"/>
              <a:cs typeface="Arial" panose="020B0604020202020204" pitchFamily="34" charset="0"/>
            </a:endParaRPr>
          </a:p>
        </p:txBody>
      </p:sp>
      <p:sp>
        <p:nvSpPr>
          <p:cNvPr id="11" name="Text Box 1"/>
          <p:cNvSpPr txBox="1"/>
          <p:nvPr/>
        </p:nvSpPr>
        <p:spPr>
          <a:xfrm>
            <a:off x="251400" y="3073630"/>
            <a:ext cx="8636194" cy="939401"/>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Climate change will affect carbon cycle processes in a way that will exacerbate the increase of CO</a:t>
            </a:r>
            <a:r>
              <a:rPr lang="en-GB" sz="1600" baseline="-25000"/>
              <a:t>2</a:t>
            </a:r>
            <a:r>
              <a:rPr lang="en-GB" sz="1600"/>
              <a:t> in the atmosphere </a:t>
            </a:r>
            <a:r>
              <a:rPr lang="en-GB" sz="1600" i="1"/>
              <a:t>(high confidence)</a:t>
            </a:r>
            <a:r>
              <a:rPr lang="en-GB" sz="1600"/>
              <a:t>. Further uptake of carbon by the ocean will increase ocean acidification.</a:t>
            </a:r>
            <a:endParaRPr lang="en-GB" sz="1600">
              <a:effectLst/>
              <a:latin typeface="Arial" panose="020B0604020202020204" pitchFamily="34" charset="0"/>
              <a:ea typeface="Calibri"/>
              <a:cs typeface="Arial" panose="020B0604020202020204" pitchFamily="34" charset="0"/>
            </a:endParaRPr>
          </a:p>
        </p:txBody>
      </p:sp>
      <p:sp>
        <p:nvSpPr>
          <p:cNvPr id="8" name="Text Box 1"/>
          <p:cNvSpPr txBox="1"/>
          <p:nvPr/>
        </p:nvSpPr>
        <p:spPr>
          <a:xfrm>
            <a:off x="251400" y="4160582"/>
            <a:ext cx="8636194" cy="1197933"/>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Cumulative emissions of CO</a:t>
            </a:r>
            <a:r>
              <a:rPr lang="en-GB" sz="1600" baseline="-25000"/>
              <a:t>2</a:t>
            </a:r>
            <a:r>
              <a:rPr lang="en-GB" sz="1600"/>
              <a:t> largely determine global mean surface warming by the late 21st century and beyond. Most aspects of climate change will persist for many centuries even if emissions of CO</a:t>
            </a:r>
            <a:r>
              <a:rPr lang="en-GB" sz="1600" baseline="-25000"/>
              <a:t>2</a:t>
            </a:r>
            <a:r>
              <a:rPr lang="en-GB" sz="1600"/>
              <a:t> are stopped. This represents a substantial multi-century climate change commitment created by past, present and future emissions of CO</a:t>
            </a:r>
            <a:r>
              <a:rPr lang="en-GB" sz="1600" baseline="-25000"/>
              <a:t>2</a:t>
            </a:r>
            <a:r>
              <a:rPr lang="en-GB" sz="1600"/>
              <a:t>.</a:t>
            </a:r>
            <a:endParaRPr lang="en-GB" sz="1600">
              <a:effectLst/>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72886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8233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a:solidFill>
                  <a:srgbClr val="000000"/>
                </a:solidFill>
              </a:rPr>
              <a:t>IPCC Assessment Reports since 1990: WGI Contribution</a:t>
            </a:r>
            <a:br>
              <a:rPr lang="de-CH" sz="1600">
                <a:solidFill>
                  <a:srgbClr val="000000"/>
                </a:solidFill>
              </a:rPr>
            </a:br>
            <a:endParaRPr lang="en-GB" sz="1200" b="0"/>
          </a:p>
        </p:txBody>
      </p:sp>
      <p:pic>
        <p:nvPicPr>
          <p:cNvPr id="6" name="Picture 2" descr="C:\Users\stocker\Documents\stocker\ipcc\AR Covers\Cover_ClimateChange199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935" y="908650"/>
            <a:ext cx="1763610" cy="24943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tocker\Documents\stocker\ipcc\AR Covers\Cover_ClimateChange199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5180" y="1058537"/>
            <a:ext cx="2025528" cy="28035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stocker\Documents\stocker\ipcc\AR Covers\Cover_ClimateChange2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5720" y="1274202"/>
            <a:ext cx="2364545" cy="31128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stocker\Documents\stocker\ipcc\AR Covers\Cover_ClimateChange200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9940" y="1563258"/>
            <a:ext cx="2595330" cy="34353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1" r="-2759"/>
          <a:stretch/>
        </p:blipFill>
        <p:spPr bwMode="auto">
          <a:xfrm>
            <a:off x="6028242" y="1853774"/>
            <a:ext cx="2941959" cy="387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feld 8"/>
          <p:cNvSpPr txBox="1"/>
          <p:nvPr/>
        </p:nvSpPr>
        <p:spPr>
          <a:xfrm>
            <a:off x="247935" y="3401256"/>
            <a:ext cx="433896" cy="251795"/>
          </a:xfrm>
          <a:prstGeom prst="rect">
            <a:avLst/>
          </a:prstGeom>
          <a:noFill/>
        </p:spPr>
        <p:txBody>
          <a:bodyPr wrap="none" lIns="18000" tIns="18000" rIns="18000" bIns="18000" rtlCol="0">
            <a:spAutoFit/>
          </a:bodyPr>
          <a:lstStyle/>
          <a:p>
            <a:r>
              <a:rPr lang="de-CH" sz="1400" baseline="0" smtClean="0"/>
              <a:t>1990</a:t>
            </a:r>
          </a:p>
        </p:txBody>
      </p:sp>
      <p:sp>
        <p:nvSpPr>
          <p:cNvPr id="12" name="Textfeld 14"/>
          <p:cNvSpPr txBox="1"/>
          <p:nvPr/>
        </p:nvSpPr>
        <p:spPr>
          <a:xfrm>
            <a:off x="1255180" y="3859994"/>
            <a:ext cx="433896" cy="251795"/>
          </a:xfrm>
          <a:prstGeom prst="rect">
            <a:avLst/>
          </a:prstGeom>
          <a:noFill/>
        </p:spPr>
        <p:txBody>
          <a:bodyPr wrap="none" lIns="18000" tIns="18000" rIns="18000" bIns="18000" rtlCol="0">
            <a:spAutoFit/>
          </a:bodyPr>
          <a:lstStyle/>
          <a:p>
            <a:r>
              <a:rPr lang="de-CH" sz="1400" baseline="0" smtClean="0"/>
              <a:t>1995</a:t>
            </a:r>
          </a:p>
        </p:txBody>
      </p:sp>
      <p:sp>
        <p:nvSpPr>
          <p:cNvPr id="13" name="Textfeld 15"/>
          <p:cNvSpPr txBox="1"/>
          <p:nvPr/>
        </p:nvSpPr>
        <p:spPr>
          <a:xfrm>
            <a:off x="2555720" y="4397214"/>
            <a:ext cx="433896" cy="251795"/>
          </a:xfrm>
          <a:prstGeom prst="rect">
            <a:avLst/>
          </a:prstGeom>
          <a:noFill/>
        </p:spPr>
        <p:txBody>
          <a:bodyPr wrap="none" lIns="18000" tIns="18000" rIns="18000" bIns="18000" rtlCol="0">
            <a:spAutoFit/>
          </a:bodyPr>
          <a:lstStyle/>
          <a:p>
            <a:r>
              <a:rPr lang="de-CH" sz="1400" baseline="0" smtClean="0"/>
              <a:t>2001</a:t>
            </a:r>
          </a:p>
        </p:txBody>
      </p:sp>
      <p:sp>
        <p:nvSpPr>
          <p:cNvPr id="14" name="Textfeld 16"/>
          <p:cNvSpPr txBox="1"/>
          <p:nvPr/>
        </p:nvSpPr>
        <p:spPr>
          <a:xfrm>
            <a:off x="4139940" y="5008294"/>
            <a:ext cx="433896" cy="251795"/>
          </a:xfrm>
          <a:prstGeom prst="rect">
            <a:avLst/>
          </a:prstGeom>
          <a:noFill/>
        </p:spPr>
        <p:txBody>
          <a:bodyPr wrap="none" lIns="18000" tIns="18000" rIns="18000" bIns="18000" rtlCol="0">
            <a:spAutoFit/>
          </a:bodyPr>
          <a:lstStyle/>
          <a:p>
            <a:r>
              <a:rPr lang="de-CH" sz="1400" baseline="0" smtClean="0"/>
              <a:t>2007</a:t>
            </a:r>
          </a:p>
        </p:txBody>
      </p:sp>
      <p:sp>
        <p:nvSpPr>
          <p:cNvPr id="15" name="Textfeld 18"/>
          <p:cNvSpPr txBox="1"/>
          <p:nvPr/>
        </p:nvSpPr>
        <p:spPr>
          <a:xfrm>
            <a:off x="6028242" y="5745502"/>
            <a:ext cx="433896" cy="251795"/>
          </a:xfrm>
          <a:prstGeom prst="rect">
            <a:avLst/>
          </a:prstGeom>
          <a:noFill/>
        </p:spPr>
        <p:txBody>
          <a:bodyPr wrap="none" lIns="18000" tIns="18000" rIns="18000" bIns="18000" rtlCol="0">
            <a:spAutoFit/>
          </a:bodyPr>
          <a:lstStyle/>
          <a:p>
            <a:r>
              <a:rPr lang="de-CH" sz="1400" baseline="0" smtClean="0"/>
              <a:t>2013</a:t>
            </a:r>
          </a:p>
        </p:txBody>
      </p:sp>
    </p:spTree>
    <p:extLst>
      <p:ext uri="{BB962C8B-B14F-4D97-AF65-F5344CB8AC3E}">
        <p14:creationId xmlns:p14="http://schemas.microsoft.com/office/powerpoint/2010/main" val="22500415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1600" smtClean="0">
                <a:latin typeface="Arial" panose="020B0604020202020204" pitchFamily="34" charset="0"/>
                <a:cs typeface="Arial" panose="020B0604020202020204" pitchFamily="34" charset="0"/>
              </a:rPr>
              <a:t>Development Process of </a:t>
            </a:r>
            <a:r>
              <a:rPr lang="en-GB" sz="1600">
                <a:latin typeface="Arial" panose="020B0604020202020204" pitchFamily="34" charset="0"/>
                <a:cs typeface="Arial" panose="020B0604020202020204" pitchFamily="34" charset="0"/>
              </a:rPr>
              <a:t>the WGI </a:t>
            </a:r>
            <a:r>
              <a:rPr lang="en-GB" sz="1600" smtClean="0">
                <a:latin typeface="Arial" panose="020B0604020202020204" pitchFamily="34" charset="0"/>
                <a:cs typeface="Arial" panose="020B0604020202020204" pitchFamily="34" charset="0"/>
              </a:rPr>
              <a:t>Contribution </a:t>
            </a:r>
            <a:r>
              <a:rPr lang="en-GB" sz="1600">
                <a:latin typeface="Arial" panose="020B0604020202020204" pitchFamily="34" charset="0"/>
                <a:cs typeface="Arial" panose="020B0604020202020204" pitchFamily="34" charset="0"/>
              </a:rPr>
              <a:t>to the IPCC 5th Assessment Report</a:t>
            </a:r>
            <a:r>
              <a:rPr lang="de-CH" sz="1600"/>
              <a:t/>
            </a:r>
            <a:br>
              <a:rPr lang="de-CH" sz="1600"/>
            </a:br>
            <a:r>
              <a:rPr lang="de-CH" sz="1600">
                <a:solidFill>
                  <a:srgbClr val="000000"/>
                </a:solidFill>
              </a:rPr>
              <a:t/>
            </a:r>
            <a:br>
              <a:rPr lang="de-CH" sz="1600">
                <a:solidFill>
                  <a:srgbClr val="000000"/>
                </a:solidFill>
              </a:rPr>
            </a:br>
            <a:endParaRPr lang="en-GB" sz="1200" b="0"/>
          </a:p>
        </p:txBody>
      </p:sp>
      <p:grpSp>
        <p:nvGrpSpPr>
          <p:cNvPr id="2" name="Group 1"/>
          <p:cNvGrpSpPr/>
          <p:nvPr/>
        </p:nvGrpSpPr>
        <p:grpSpPr>
          <a:xfrm>
            <a:off x="257091" y="924767"/>
            <a:ext cx="8610848" cy="4952573"/>
            <a:chOff x="257091" y="924767"/>
            <a:chExt cx="8610848" cy="4952573"/>
          </a:xfrm>
        </p:grpSpPr>
        <p:sp>
          <p:nvSpPr>
            <p:cNvPr id="205" name="Line 35"/>
            <p:cNvSpPr>
              <a:spLocks noChangeShapeType="1"/>
            </p:cNvSpPr>
            <p:nvPr/>
          </p:nvSpPr>
          <p:spPr bwMode="auto">
            <a:xfrm>
              <a:off x="5312648" y="3165202"/>
              <a:ext cx="0" cy="144000"/>
            </a:xfrm>
            <a:prstGeom prst="line">
              <a:avLst/>
            </a:prstGeom>
            <a:noFill/>
            <a:ln w="254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06" name="Line 45"/>
            <p:cNvSpPr>
              <a:spLocks noChangeShapeType="1"/>
            </p:cNvSpPr>
            <p:nvPr/>
          </p:nvSpPr>
          <p:spPr bwMode="auto">
            <a:xfrm>
              <a:off x="5312648" y="2645701"/>
              <a:ext cx="0" cy="144000"/>
            </a:xfrm>
            <a:prstGeom prst="line">
              <a:avLst/>
            </a:prstGeom>
            <a:noFill/>
            <a:ln w="254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07" name="Line 46"/>
            <p:cNvSpPr>
              <a:spLocks noChangeShapeType="1"/>
            </p:cNvSpPr>
            <p:nvPr/>
          </p:nvSpPr>
          <p:spPr bwMode="auto">
            <a:xfrm>
              <a:off x="5310267" y="2132840"/>
              <a:ext cx="0" cy="144000"/>
            </a:xfrm>
            <a:prstGeom prst="line">
              <a:avLst/>
            </a:prstGeom>
            <a:noFill/>
            <a:ln w="254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08" name="AutoShape 2"/>
            <p:cNvSpPr>
              <a:spLocks noChangeArrowheads="1"/>
            </p:cNvSpPr>
            <p:nvPr/>
          </p:nvSpPr>
          <p:spPr bwMode="auto">
            <a:xfrm>
              <a:off x="3179926" y="924767"/>
              <a:ext cx="5688013" cy="4952573"/>
            </a:xfrm>
            <a:prstGeom prst="roundRect">
              <a:avLst>
                <a:gd name="adj" fmla="val 3745"/>
              </a:avLst>
            </a:prstGeom>
            <a:noFill/>
            <a:ln w="50800">
              <a:solidFill>
                <a:srgbClr val="007BC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09" name="Rectangle 4"/>
            <p:cNvSpPr>
              <a:spLocks noChangeArrowheads="1"/>
            </p:cNvSpPr>
            <p:nvPr/>
          </p:nvSpPr>
          <p:spPr bwMode="auto">
            <a:xfrm>
              <a:off x="257091" y="1432767"/>
              <a:ext cx="457200" cy="4282583"/>
            </a:xfrm>
            <a:prstGeom prst="rect">
              <a:avLst/>
            </a:prstGeom>
            <a:solidFill>
              <a:srgbClr val="E1EB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10" name="Text Box 6"/>
            <p:cNvSpPr txBox="1">
              <a:spLocks noChangeArrowheads="1"/>
            </p:cNvSpPr>
            <p:nvPr/>
          </p:nvSpPr>
          <p:spPr bwMode="auto">
            <a:xfrm>
              <a:off x="950691" y="1010882"/>
              <a:ext cx="1784710"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fontAlgn="base">
                <a:spcBef>
                  <a:spcPct val="0"/>
                </a:spcBef>
                <a:spcAft>
                  <a:spcPct val="0"/>
                </a:spcAft>
              </a:pPr>
              <a:r>
                <a:rPr lang="de-CH" sz="1400" b="1">
                  <a:solidFill>
                    <a:srgbClr val="000000"/>
                  </a:solidFill>
                  <a:latin typeface="Arial" pitchFamily="34" charset="0"/>
                  <a:cs typeface="Arial" pitchFamily="34" charset="0"/>
                </a:rPr>
                <a:t>Science Community</a:t>
              </a:r>
              <a:endParaRPr lang="de-DE" sz="1400" b="1">
                <a:solidFill>
                  <a:srgbClr val="000000"/>
                </a:solidFill>
                <a:latin typeface="Arial" pitchFamily="34" charset="0"/>
                <a:cs typeface="Arial" pitchFamily="34" charset="0"/>
              </a:endParaRPr>
            </a:p>
          </p:txBody>
        </p:sp>
        <p:sp>
          <p:nvSpPr>
            <p:cNvPr id="211" name="Line 8"/>
            <p:cNvSpPr>
              <a:spLocks noChangeShapeType="1"/>
            </p:cNvSpPr>
            <p:nvPr/>
          </p:nvSpPr>
          <p:spPr bwMode="auto">
            <a:xfrm>
              <a:off x="906621" y="1288305"/>
              <a:ext cx="7920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grpSp>
          <p:nvGrpSpPr>
            <p:cNvPr id="212" name="Group 211"/>
            <p:cNvGrpSpPr/>
            <p:nvPr/>
          </p:nvGrpSpPr>
          <p:grpSpPr>
            <a:xfrm>
              <a:off x="908010" y="1776252"/>
              <a:ext cx="5032412" cy="360362"/>
              <a:chOff x="899989" y="1272003"/>
              <a:chExt cx="5032412" cy="360362"/>
            </a:xfrm>
          </p:grpSpPr>
          <p:sp>
            <p:nvSpPr>
              <p:cNvPr id="213" name="Rectangle 9"/>
              <p:cNvSpPr>
                <a:spLocks noChangeArrowheads="1"/>
              </p:cNvSpPr>
              <p:nvPr/>
            </p:nvSpPr>
            <p:spPr bwMode="auto">
              <a:xfrm>
                <a:off x="899989" y="1272003"/>
                <a:ext cx="5032412" cy="36036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14" name="Text Box 10"/>
              <p:cNvSpPr txBox="1">
                <a:spLocks noChangeArrowheads="1"/>
              </p:cNvSpPr>
              <p:nvPr/>
            </p:nvSpPr>
            <p:spPr bwMode="auto">
              <a:xfrm>
                <a:off x="2116843" y="1308111"/>
                <a:ext cx="2751065"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fontAlgn="base">
                  <a:spcBef>
                    <a:spcPct val="0"/>
                  </a:spcBef>
                  <a:spcAft>
                    <a:spcPct val="0"/>
                  </a:spcAft>
                </a:pPr>
                <a:r>
                  <a:rPr lang="de-CH" sz="1400">
                    <a:solidFill>
                      <a:srgbClr val="000000"/>
                    </a:solidFill>
                    <a:latin typeface="Arial" pitchFamily="34" charset="0"/>
                    <a:cs typeface="Arial" pitchFamily="34" charset="0"/>
                  </a:rPr>
                  <a:t>S</a:t>
                </a:r>
                <a:r>
                  <a:rPr lang="de-CH" sz="1400" smtClean="0">
                    <a:solidFill>
                      <a:srgbClr val="000000"/>
                    </a:solidFill>
                    <a:latin typeface="Arial" pitchFamily="34" charset="0"/>
                    <a:cs typeface="Arial" pitchFamily="34" charset="0"/>
                  </a:rPr>
                  <a:t>coping </a:t>
                </a:r>
                <a:r>
                  <a:rPr lang="de-CH" sz="1400">
                    <a:solidFill>
                      <a:srgbClr val="000000"/>
                    </a:solidFill>
                    <a:latin typeface="Arial" pitchFamily="34" charset="0"/>
                    <a:cs typeface="Arial" pitchFamily="34" charset="0"/>
                  </a:rPr>
                  <a:t>of </a:t>
                </a:r>
                <a:r>
                  <a:rPr lang="de-CH" sz="1400" smtClean="0">
                    <a:solidFill>
                      <a:srgbClr val="000000"/>
                    </a:solidFill>
                    <a:latin typeface="Arial" pitchFamily="34" charset="0"/>
                    <a:cs typeface="Arial" pitchFamily="34" charset="0"/>
                  </a:rPr>
                  <a:t>Outline </a:t>
                </a:r>
                <a:r>
                  <a:rPr lang="de-CH" sz="1400">
                    <a:solidFill>
                      <a:srgbClr val="000000"/>
                    </a:solidFill>
                    <a:latin typeface="Arial" pitchFamily="34" charset="0"/>
                    <a:cs typeface="Arial" pitchFamily="34" charset="0"/>
                  </a:rPr>
                  <a:t>of </a:t>
                </a:r>
                <a:r>
                  <a:rPr lang="de-CH" sz="1400" smtClean="0">
                    <a:solidFill>
                      <a:srgbClr val="000000"/>
                    </a:solidFill>
                    <a:latin typeface="Arial" pitchFamily="34" charset="0"/>
                    <a:cs typeface="Arial" pitchFamily="34" charset="0"/>
                  </a:rPr>
                  <a:t>Assessment</a:t>
                </a:r>
                <a:endParaRPr lang="de-DE" sz="1400">
                  <a:solidFill>
                    <a:srgbClr val="000000"/>
                  </a:solidFill>
                  <a:latin typeface="Arial" pitchFamily="34" charset="0"/>
                  <a:cs typeface="Arial" pitchFamily="34" charset="0"/>
                </a:endParaRPr>
              </a:p>
            </p:txBody>
          </p:sp>
        </p:grpSp>
        <p:grpSp>
          <p:nvGrpSpPr>
            <p:cNvPr id="215" name="Group 214"/>
            <p:cNvGrpSpPr/>
            <p:nvPr/>
          </p:nvGrpSpPr>
          <p:grpSpPr>
            <a:xfrm>
              <a:off x="906421" y="3321057"/>
              <a:ext cx="1873250" cy="360363"/>
              <a:chOff x="898400" y="2953165"/>
              <a:chExt cx="1873250" cy="360363"/>
            </a:xfrm>
          </p:grpSpPr>
          <p:sp>
            <p:nvSpPr>
              <p:cNvPr id="216" name="Rectangle 17"/>
              <p:cNvSpPr>
                <a:spLocks noChangeArrowheads="1"/>
              </p:cNvSpPr>
              <p:nvPr/>
            </p:nvSpPr>
            <p:spPr bwMode="auto">
              <a:xfrm>
                <a:off x="898400" y="2953165"/>
                <a:ext cx="1873250" cy="360363"/>
              </a:xfrm>
              <a:prstGeom prst="rect">
                <a:avLst/>
              </a:prstGeom>
              <a:solidFill>
                <a:srgbClr val="0000FF">
                  <a:alpha val="2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17" name="Text Box 18"/>
              <p:cNvSpPr txBox="1">
                <a:spLocks noChangeArrowheads="1"/>
              </p:cNvSpPr>
              <p:nvPr/>
            </p:nvSpPr>
            <p:spPr bwMode="auto">
              <a:xfrm>
                <a:off x="1156671" y="2984365"/>
                <a:ext cx="1356709" cy="29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a:solidFill>
                      <a:srgbClr val="000000"/>
                    </a:solidFill>
                    <a:latin typeface="Arial" pitchFamily="34" charset="0"/>
                    <a:cs typeface="Arial" pitchFamily="34" charset="0"/>
                  </a:rPr>
                  <a:t>I</a:t>
                </a:r>
                <a:r>
                  <a:rPr lang="de-CH" sz="1400" smtClean="0">
                    <a:solidFill>
                      <a:srgbClr val="000000"/>
                    </a:solidFill>
                    <a:latin typeface="Arial" pitchFamily="34" charset="0"/>
                    <a:cs typeface="Arial" pitchFamily="34" charset="0"/>
                  </a:rPr>
                  <a:t>nformal </a:t>
                </a:r>
                <a:r>
                  <a:rPr lang="de-CH" sz="1400">
                    <a:solidFill>
                      <a:srgbClr val="000000"/>
                    </a:solidFill>
                    <a:latin typeface="Arial" pitchFamily="34" charset="0"/>
                    <a:cs typeface="Arial" pitchFamily="34" charset="0"/>
                  </a:rPr>
                  <a:t>R</a:t>
                </a:r>
                <a:r>
                  <a:rPr lang="de-CH" sz="1400" smtClean="0">
                    <a:solidFill>
                      <a:srgbClr val="000000"/>
                    </a:solidFill>
                    <a:latin typeface="Arial" pitchFamily="34" charset="0"/>
                    <a:cs typeface="Arial" pitchFamily="34" charset="0"/>
                  </a:rPr>
                  <a:t>eview</a:t>
                </a:r>
                <a:endParaRPr lang="de-DE" sz="1400">
                  <a:solidFill>
                    <a:srgbClr val="000000"/>
                  </a:solidFill>
                  <a:latin typeface="Arial" pitchFamily="34" charset="0"/>
                  <a:cs typeface="Arial" pitchFamily="34" charset="0"/>
                </a:endParaRPr>
              </a:p>
            </p:txBody>
          </p:sp>
        </p:grpSp>
        <p:grpSp>
          <p:nvGrpSpPr>
            <p:cNvPr id="218" name="Group 217"/>
            <p:cNvGrpSpPr/>
            <p:nvPr/>
          </p:nvGrpSpPr>
          <p:grpSpPr>
            <a:xfrm>
              <a:off x="906421" y="3825131"/>
              <a:ext cx="1873250" cy="360362"/>
              <a:chOff x="898400" y="3529428"/>
              <a:chExt cx="1873250" cy="360362"/>
            </a:xfrm>
          </p:grpSpPr>
          <p:sp>
            <p:nvSpPr>
              <p:cNvPr id="219" name="Rectangle 21"/>
              <p:cNvSpPr>
                <a:spLocks noChangeArrowheads="1"/>
              </p:cNvSpPr>
              <p:nvPr/>
            </p:nvSpPr>
            <p:spPr bwMode="auto">
              <a:xfrm>
                <a:off x="898400" y="3529428"/>
                <a:ext cx="1873250" cy="360362"/>
              </a:xfrm>
              <a:prstGeom prst="rect">
                <a:avLst/>
              </a:prstGeom>
              <a:solidFill>
                <a:srgbClr val="0000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20" name="Text Box 22"/>
              <p:cNvSpPr txBox="1">
                <a:spLocks noChangeArrowheads="1"/>
              </p:cNvSpPr>
              <p:nvPr/>
            </p:nvSpPr>
            <p:spPr bwMode="auto">
              <a:xfrm>
                <a:off x="1220791" y="3565536"/>
                <a:ext cx="1228469"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a:solidFill>
                      <a:srgbClr val="000000"/>
                    </a:solidFill>
                    <a:latin typeface="Arial" pitchFamily="34" charset="0"/>
                    <a:cs typeface="Arial" pitchFamily="34" charset="0"/>
                  </a:rPr>
                  <a:t>E</a:t>
                </a:r>
                <a:r>
                  <a:rPr lang="de-CH" sz="1400" smtClean="0">
                    <a:solidFill>
                      <a:srgbClr val="000000"/>
                    </a:solidFill>
                    <a:latin typeface="Arial" pitchFamily="34" charset="0"/>
                    <a:cs typeface="Arial" pitchFamily="34" charset="0"/>
                  </a:rPr>
                  <a:t>xpert Review</a:t>
                </a:r>
                <a:endParaRPr lang="de-DE" sz="1400">
                  <a:solidFill>
                    <a:srgbClr val="000000"/>
                  </a:solidFill>
                  <a:latin typeface="Arial" pitchFamily="34" charset="0"/>
                  <a:cs typeface="Arial" pitchFamily="34" charset="0"/>
                </a:endParaRPr>
              </a:p>
            </p:txBody>
          </p:sp>
        </p:grpSp>
        <p:grpSp>
          <p:nvGrpSpPr>
            <p:cNvPr id="221" name="Group 220"/>
            <p:cNvGrpSpPr/>
            <p:nvPr/>
          </p:nvGrpSpPr>
          <p:grpSpPr>
            <a:xfrm>
              <a:off x="906421" y="4321183"/>
              <a:ext cx="1873250" cy="360363"/>
              <a:chOff x="898400" y="4105690"/>
              <a:chExt cx="1873250" cy="360363"/>
            </a:xfrm>
          </p:grpSpPr>
          <p:sp>
            <p:nvSpPr>
              <p:cNvPr id="222" name="Rectangle 27"/>
              <p:cNvSpPr>
                <a:spLocks noChangeArrowheads="1"/>
              </p:cNvSpPr>
              <p:nvPr/>
            </p:nvSpPr>
            <p:spPr bwMode="auto">
              <a:xfrm>
                <a:off x="898400" y="4105690"/>
                <a:ext cx="1873250" cy="360363"/>
              </a:xfrm>
              <a:prstGeom prst="rect">
                <a:avLst/>
              </a:prstGeom>
              <a:solidFill>
                <a:srgbClr val="0000FF">
                  <a:alpha val="5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23" name="Text Box 28"/>
              <p:cNvSpPr txBox="1">
                <a:spLocks noChangeArrowheads="1"/>
              </p:cNvSpPr>
              <p:nvPr/>
            </p:nvSpPr>
            <p:spPr bwMode="auto">
              <a:xfrm>
                <a:off x="1220791" y="4136890"/>
                <a:ext cx="1228469" cy="29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a:solidFill>
                      <a:srgbClr val="000000"/>
                    </a:solidFill>
                    <a:latin typeface="Arial" pitchFamily="34" charset="0"/>
                    <a:cs typeface="Arial" pitchFamily="34" charset="0"/>
                  </a:rPr>
                  <a:t>E</a:t>
                </a:r>
                <a:r>
                  <a:rPr lang="de-CH" sz="1400" smtClean="0">
                    <a:solidFill>
                      <a:srgbClr val="000000"/>
                    </a:solidFill>
                    <a:latin typeface="Arial" pitchFamily="34" charset="0"/>
                    <a:cs typeface="Arial" pitchFamily="34" charset="0"/>
                  </a:rPr>
                  <a:t>xpert </a:t>
                </a:r>
                <a:r>
                  <a:rPr lang="de-CH" sz="1400">
                    <a:solidFill>
                      <a:srgbClr val="000000"/>
                    </a:solidFill>
                    <a:latin typeface="Arial" pitchFamily="34" charset="0"/>
                    <a:cs typeface="Arial" pitchFamily="34" charset="0"/>
                  </a:rPr>
                  <a:t>R</a:t>
                </a:r>
                <a:r>
                  <a:rPr lang="de-CH" sz="1400" smtClean="0">
                    <a:solidFill>
                      <a:srgbClr val="000000"/>
                    </a:solidFill>
                    <a:latin typeface="Arial" pitchFamily="34" charset="0"/>
                    <a:cs typeface="Arial" pitchFamily="34" charset="0"/>
                  </a:rPr>
                  <a:t>eview</a:t>
                </a:r>
                <a:endParaRPr lang="de-DE" sz="1400">
                  <a:solidFill>
                    <a:srgbClr val="000000"/>
                  </a:solidFill>
                  <a:latin typeface="Arial" pitchFamily="34" charset="0"/>
                  <a:cs typeface="Arial" pitchFamily="34" charset="0"/>
                </a:endParaRPr>
              </a:p>
            </p:txBody>
          </p:sp>
        </p:grpSp>
        <p:sp>
          <p:nvSpPr>
            <p:cNvPr id="224" name="Line 36"/>
            <p:cNvSpPr>
              <a:spLocks noChangeShapeType="1"/>
            </p:cNvSpPr>
            <p:nvPr/>
          </p:nvSpPr>
          <p:spPr bwMode="auto">
            <a:xfrm flipH="1" flipV="1">
              <a:off x="2773238" y="3497270"/>
              <a:ext cx="576000" cy="0"/>
            </a:xfrm>
            <a:prstGeom prst="line">
              <a:avLst/>
            </a:prstGeom>
            <a:noFill/>
            <a:ln w="25400">
              <a:solidFill>
                <a:schemeClr val="tx1"/>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25" name="Line 37"/>
            <p:cNvSpPr>
              <a:spLocks noChangeShapeType="1"/>
            </p:cNvSpPr>
            <p:nvPr/>
          </p:nvSpPr>
          <p:spPr bwMode="auto">
            <a:xfrm flipH="1">
              <a:off x="2773238" y="4002931"/>
              <a:ext cx="576000" cy="0"/>
            </a:xfrm>
            <a:prstGeom prst="line">
              <a:avLst/>
            </a:prstGeom>
            <a:noFill/>
            <a:ln w="25400">
              <a:solidFill>
                <a:schemeClr val="tx1"/>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26" name="Line 38"/>
            <p:cNvSpPr>
              <a:spLocks noChangeShapeType="1"/>
            </p:cNvSpPr>
            <p:nvPr/>
          </p:nvSpPr>
          <p:spPr bwMode="auto">
            <a:xfrm flipH="1">
              <a:off x="2773238" y="4486283"/>
              <a:ext cx="576000" cy="0"/>
            </a:xfrm>
            <a:prstGeom prst="line">
              <a:avLst/>
            </a:prstGeom>
            <a:noFill/>
            <a:ln w="25400">
              <a:solidFill>
                <a:schemeClr val="tx1"/>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27" name="Text Box 48"/>
            <p:cNvSpPr txBox="1">
              <a:spLocks noChangeArrowheads="1"/>
            </p:cNvSpPr>
            <p:nvPr/>
          </p:nvSpPr>
          <p:spPr bwMode="auto">
            <a:xfrm>
              <a:off x="283653" y="3372554"/>
              <a:ext cx="404076" cy="25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fontAlgn="base">
                <a:spcBef>
                  <a:spcPct val="0"/>
                </a:spcBef>
                <a:spcAft>
                  <a:spcPct val="0"/>
                </a:spcAft>
              </a:pPr>
              <a:r>
                <a:rPr lang="de-CH" sz="1200" b="1">
                  <a:solidFill>
                    <a:srgbClr val="000000"/>
                  </a:solidFill>
                  <a:latin typeface="Arial" pitchFamily="34" charset="0"/>
                  <a:cs typeface="Arial" pitchFamily="34" charset="0"/>
                </a:rPr>
                <a:t>2011</a:t>
              </a:r>
              <a:endParaRPr lang="de-DE" sz="1200" b="1">
                <a:solidFill>
                  <a:srgbClr val="000000"/>
                </a:solidFill>
                <a:latin typeface="Arial" pitchFamily="34" charset="0"/>
                <a:cs typeface="Arial" pitchFamily="34" charset="0"/>
              </a:endParaRPr>
            </a:p>
          </p:txBody>
        </p:sp>
        <p:sp>
          <p:nvSpPr>
            <p:cNvPr id="228" name="Text Box 49"/>
            <p:cNvSpPr txBox="1">
              <a:spLocks noChangeArrowheads="1"/>
            </p:cNvSpPr>
            <p:nvPr/>
          </p:nvSpPr>
          <p:spPr bwMode="auto">
            <a:xfrm>
              <a:off x="279421" y="2858238"/>
              <a:ext cx="412540" cy="25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fontAlgn="base">
                <a:spcBef>
                  <a:spcPct val="0"/>
                </a:spcBef>
                <a:spcAft>
                  <a:spcPct val="0"/>
                </a:spcAft>
              </a:pPr>
              <a:r>
                <a:rPr lang="de-CH" sz="1200" b="1">
                  <a:solidFill>
                    <a:srgbClr val="000000"/>
                  </a:solidFill>
                  <a:latin typeface="Arial" pitchFamily="34" charset="0"/>
                  <a:cs typeface="Arial" pitchFamily="34" charset="0"/>
                </a:rPr>
                <a:t>2010</a:t>
              </a:r>
              <a:endParaRPr lang="de-DE" sz="1200" b="1">
                <a:solidFill>
                  <a:srgbClr val="000000"/>
                </a:solidFill>
                <a:latin typeface="Arial" pitchFamily="34" charset="0"/>
                <a:cs typeface="Arial" pitchFamily="34" charset="0"/>
              </a:endParaRPr>
            </a:p>
          </p:txBody>
        </p:sp>
        <p:sp>
          <p:nvSpPr>
            <p:cNvPr id="229" name="Text Box 50"/>
            <p:cNvSpPr txBox="1">
              <a:spLocks noChangeArrowheads="1"/>
            </p:cNvSpPr>
            <p:nvPr/>
          </p:nvSpPr>
          <p:spPr bwMode="auto">
            <a:xfrm>
              <a:off x="279421" y="4084753"/>
              <a:ext cx="412540" cy="25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fontAlgn="base">
                <a:spcBef>
                  <a:spcPct val="0"/>
                </a:spcBef>
                <a:spcAft>
                  <a:spcPct val="0"/>
                </a:spcAft>
              </a:pPr>
              <a:r>
                <a:rPr lang="de-CH" sz="1200" b="1">
                  <a:solidFill>
                    <a:srgbClr val="000000"/>
                  </a:solidFill>
                  <a:latin typeface="Arial" pitchFamily="34" charset="0"/>
                  <a:cs typeface="Arial" pitchFamily="34" charset="0"/>
                </a:rPr>
                <a:t>2012</a:t>
              </a:r>
              <a:endParaRPr lang="de-DE" sz="1200" b="1">
                <a:solidFill>
                  <a:srgbClr val="000000"/>
                </a:solidFill>
                <a:latin typeface="Arial" pitchFamily="34" charset="0"/>
                <a:cs typeface="Arial" pitchFamily="34" charset="0"/>
              </a:endParaRPr>
            </a:p>
          </p:txBody>
        </p:sp>
        <p:sp>
          <p:nvSpPr>
            <p:cNvPr id="230" name="Text Box 51"/>
            <p:cNvSpPr txBox="1">
              <a:spLocks noChangeArrowheads="1"/>
            </p:cNvSpPr>
            <p:nvPr/>
          </p:nvSpPr>
          <p:spPr bwMode="auto">
            <a:xfrm>
              <a:off x="279421" y="4729171"/>
              <a:ext cx="412540" cy="25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spAutoFit/>
            </a:bodyPr>
            <a:lstStyle/>
            <a:p>
              <a:pPr fontAlgn="base">
                <a:spcBef>
                  <a:spcPct val="0"/>
                </a:spcBef>
                <a:spcAft>
                  <a:spcPct val="0"/>
                </a:spcAft>
              </a:pPr>
              <a:r>
                <a:rPr lang="de-CH" sz="1200" b="1">
                  <a:solidFill>
                    <a:srgbClr val="000000"/>
                  </a:solidFill>
                  <a:latin typeface="Arial" pitchFamily="34" charset="0"/>
                  <a:cs typeface="Arial" pitchFamily="34" charset="0"/>
                </a:rPr>
                <a:t>2013</a:t>
              </a:r>
              <a:endParaRPr lang="de-DE" sz="1200" b="1">
                <a:solidFill>
                  <a:srgbClr val="000000"/>
                </a:solidFill>
                <a:latin typeface="Arial" pitchFamily="34" charset="0"/>
                <a:cs typeface="Arial" pitchFamily="34" charset="0"/>
              </a:endParaRPr>
            </a:p>
          </p:txBody>
        </p:sp>
        <p:sp>
          <p:nvSpPr>
            <p:cNvPr id="231" name="Text Box 7"/>
            <p:cNvSpPr txBox="1">
              <a:spLocks noChangeArrowheads="1"/>
            </p:cNvSpPr>
            <p:nvPr/>
          </p:nvSpPr>
          <p:spPr bwMode="auto">
            <a:xfrm>
              <a:off x="7135481" y="1009294"/>
              <a:ext cx="1226865"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fontAlgn="base">
                <a:spcBef>
                  <a:spcPct val="0"/>
                </a:spcBef>
                <a:spcAft>
                  <a:spcPct val="0"/>
                </a:spcAft>
              </a:pPr>
              <a:r>
                <a:rPr lang="de-CH" sz="1400" b="1">
                  <a:solidFill>
                    <a:srgbClr val="000000"/>
                  </a:solidFill>
                  <a:latin typeface="Arial" pitchFamily="34" charset="0"/>
                  <a:cs typeface="Arial" pitchFamily="34" charset="0"/>
                </a:rPr>
                <a:t>Governments</a:t>
              </a:r>
              <a:endParaRPr lang="de-DE" sz="1400" b="1">
                <a:solidFill>
                  <a:srgbClr val="000000"/>
                </a:solidFill>
                <a:latin typeface="Arial" pitchFamily="34" charset="0"/>
                <a:cs typeface="Arial" pitchFamily="34" charset="0"/>
              </a:endParaRPr>
            </a:p>
          </p:txBody>
        </p:sp>
        <p:grpSp>
          <p:nvGrpSpPr>
            <p:cNvPr id="232" name="Group 231"/>
            <p:cNvGrpSpPr/>
            <p:nvPr/>
          </p:nvGrpSpPr>
          <p:grpSpPr>
            <a:xfrm>
              <a:off x="4581851" y="2277317"/>
              <a:ext cx="4103687" cy="360363"/>
              <a:chOff x="4716338" y="1829215"/>
              <a:chExt cx="4103687" cy="360363"/>
            </a:xfrm>
          </p:grpSpPr>
          <p:sp>
            <p:nvSpPr>
              <p:cNvPr id="233" name="Rectangle 11"/>
              <p:cNvSpPr>
                <a:spLocks noChangeArrowheads="1"/>
              </p:cNvSpPr>
              <p:nvPr/>
            </p:nvSpPr>
            <p:spPr bwMode="auto">
              <a:xfrm>
                <a:off x="4716338" y="1829215"/>
                <a:ext cx="4103687" cy="360363"/>
              </a:xfrm>
              <a:prstGeom prst="rect">
                <a:avLst/>
              </a:prstGeom>
              <a:solidFill>
                <a:srgbClr val="FF0000">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34" name="Text Box 12"/>
              <p:cNvSpPr txBox="1">
                <a:spLocks noChangeArrowheads="1"/>
              </p:cNvSpPr>
              <p:nvPr/>
            </p:nvSpPr>
            <p:spPr bwMode="auto">
              <a:xfrm>
                <a:off x="5970247" y="1860415"/>
                <a:ext cx="1595556" cy="29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a:solidFill>
                      <a:srgbClr val="000000"/>
                    </a:solidFill>
                    <a:latin typeface="Arial" pitchFamily="34" charset="0"/>
                    <a:cs typeface="Arial" pitchFamily="34" charset="0"/>
                  </a:rPr>
                  <a:t>A</a:t>
                </a:r>
                <a:r>
                  <a:rPr lang="de-CH" sz="1400" smtClean="0">
                    <a:solidFill>
                      <a:srgbClr val="000000"/>
                    </a:solidFill>
                    <a:latin typeface="Arial" pitchFamily="34" charset="0"/>
                    <a:cs typeface="Arial" pitchFamily="34" charset="0"/>
                  </a:rPr>
                  <a:t>pproval </a:t>
                </a:r>
                <a:r>
                  <a:rPr lang="de-CH" sz="1400">
                    <a:solidFill>
                      <a:srgbClr val="000000"/>
                    </a:solidFill>
                    <a:latin typeface="Arial" pitchFamily="34" charset="0"/>
                    <a:cs typeface="Arial" pitchFamily="34" charset="0"/>
                  </a:rPr>
                  <a:t>of </a:t>
                </a:r>
                <a:r>
                  <a:rPr lang="de-CH" sz="1400" smtClean="0">
                    <a:solidFill>
                      <a:srgbClr val="000000"/>
                    </a:solidFill>
                    <a:latin typeface="Arial" pitchFamily="34" charset="0"/>
                    <a:cs typeface="Arial" pitchFamily="34" charset="0"/>
                  </a:rPr>
                  <a:t>Outline</a:t>
                </a:r>
                <a:endParaRPr lang="de-DE" sz="1400">
                  <a:solidFill>
                    <a:srgbClr val="000000"/>
                  </a:solidFill>
                  <a:latin typeface="Arial" pitchFamily="34" charset="0"/>
                  <a:cs typeface="Arial" pitchFamily="34" charset="0"/>
                </a:endParaRPr>
              </a:p>
            </p:txBody>
          </p:sp>
        </p:grpSp>
        <p:grpSp>
          <p:nvGrpSpPr>
            <p:cNvPr id="235" name="Group 234"/>
            <p:cNvGrpSpPr/>
            <p:nvPr/>
          </p:nvGrpSpPr>
          <p:grpSpPr>
            <a:xfrm>
              <a:off x="4580263" y="2796179"/>
              <a:ext cx="4105275" cy="360363"/>
              <a:chOff x="4716338" y="2372140"/>
              <a:chExt cx="4105275" cy="360363"/>
            </a:xfrm>
          </p:grpSpPr>
          <p:sp>
            <p:nvSpPr>
              <p:cNvPr id="236" name="Rectangle 13"/>
              <p:cNvSpPr>
                <a:spLocks noChangeArrowheads="1"/>
              </p:cNvSpPr>
              <p:nvPr/>
            </p:nvSpPr>
            <p:spPr bwMode="auto">
              <a:xfrm>
                <a:off x="4716338" y="2372140"/>
                <a:ext cx="4105275" cy="360363"/>
              </a:xfrm>
              <a:prstGeom prst="rect">
                <a:avLst/>
              </a:prstGeom>
              <a:solidFill>
                <a:srgbClr val="339966">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37" name="Text Box 14"/>
              <p:cNvSpPr txBox="1">
                <a:spLocks noChangeArrowheads="1"/>
              </p:cNvSpPr>
              <p:nvPr/>
            </p:nvSpPr>
            <p:spPr bwMode="auto">
              <a:xfrm>
                <a:off x="5284948" y="2418810"/>
                <a:ext cx="2969330"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a:solidFill>
                      <a:srgbClr val="000000"/>
                    </a:solidFill>
                    <a:latin typeface="Arial" pitchFamily="34" charset="0"/>
                    <a:cs typeface="Arial" pitchFamily="34" charset="0"/>
                  </a:rPr>
                  <a:t>N</a:t>
                </a:r>
                <a:r>
                  <a:rPr lang="de-CH" sz="1400" smtClean="0">
                    <a:solidFill>
                      <a:srgbClr val="000000"/>
                    </a:solidFill>
                    <a:latin typeface="Arial" pitchFamily="34" charset="0"/>
                    <a:cs typeface="Arial" pitchFamily="34" charset="0"/>
                  </a:rPr>
                  <a:t>omination </a:t>
                </a:r>
                <a:r>
                  <a:rPr lang="de-CH" sz="1400">
                    <a:solidFill>
                      <a:srgbClr val="000000"/>
                    </a:solidFill>
                    <a:latin typeface="Arial" pitchFamily="34" charset="0"/>
                    <a:cs typeface="Arial" pitchFamily="34" charset="0"/>
                  </a:rPr>
                  <a:t>and </a:t>
                </a:r>
                <a:r>
                  <a:rPr lang="de-CH" sz="1400" smtClean="0">
                    <a:solidFill>
                      <a:srgbClr val="000000"/>
                    </a:solidFill>
                    <a:latin typeface="Arial" pitchFamily="34" charset="0"/>
                    <a:cs typeface="Arial" pitchFamily="34" charset="0"/>
                  </a:rPr>
                  <a:t>Selection </a:t>
                </a:r>
                <a:r>
                  <a:rPr lang="de-CH" sz="1400">
                    <a:solidFill>
                      <a:srgbClr val="000000"/>
                    </a:solidFill>
                    <a:latin typeface="Arial" pitchFamily="34" charset="0"/>
                    <a:cs typeface="Arial" pitchFamily="34" charset="0"/>
                  </a:rPr>
                  <a:t>of </a:t>
                </a:r>
                <a:r>
                  <a:rPr lang="de-CH" sz="1400" smtClean="0">
                    <a:solidFill>
                      <a:srgbClr val="000000"/>
                    </a:solidFill>
                    <a:latin typeface="Arial" pitchFamily="34" charset="0"/>
                    <a:cs typeface="Arial" pitchFamily="34" charset="0"/>
                  </a:rPr>
                  <a:t>Experts</a:t>
                </a:r>
                <a:endParaRPr lang="de-DE" sz="1400">
                  <a:solidFill>
                    <a:srgbClr val="000000"/>
                  </a:solidFill>
                  <a:latin typeface="Arial" pitchFamily="34" charset="0"/>
                  <a:cs typeface="Arial" pitchFamily="34" charset="0"/>
                </a:endParaRPr>
              </a:p>
            </p:txBody>
          </p:sp>
        </p:grpSp>
        <p:grpSp>
          <p:nvGrpSpPr>
            <p:cNvPr id="238" name="Group 237"/>
            <p:cNvGrpSpPr/>
            <p:nvPr/>
          </p:nvGrpSpPr>
          <p:grpSpPr>
            <a:xfrm>
              <a:off x="3351292" y="3321057"/>
              <a:ext cx="2592388" cy="360363"/>
              <a:chOff x="3492375" y="2953165"/>
              <a:chExt cx="2592388" cy="360363"/>
            </a:xfrm>
          </p:grpSpPr>
          <p:sp>
            <p:nvSpPr>
              <p:cNvPr id="239" name="Rectangle 15"/>
              <p:cNvSpPr>
                <a:spLocks noChangeArrowheads="1"/>
              </p:cNvSpPr>
              <p:nvPr/>
            </p:nvSpPr>
            <p:spPr bwMode="auto">
              <a:xfrm>
                <a:off x="3492375" y="2953165"/>
                <a:ext cx="2592388" cy="360363"/>
              </a:xfrm>
              <a:prstGeom prst="rect">
                <a:avLst/>
              </a:prstGeom>
              <a:solidFill>
                <a:srgbClr val="993366">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40" name="Text Box 16"/>
              <p:cNvSpPr txBox="1">
                <a:spLocks noChangeArrowheads="1"/>
              </p:cNvSpPr>
              <p:nvPr/>
            </p:nvSpPr>
            <p:spPr bwMode="auto">
              <a:xfrm>
                <a:off x="4096589" y="2989273"/>
                <a:ext cx="1383960"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smtClean="0">
                    <a:solidFill>
                      <a:srgbClr val="000000"/>
                    </a:solidFill>
                    <a:latin typeface="Arial" pitchFamily="34" charset="0"/>
                    <a:cs typeface="Arial" pitchFamily="34" charset="0"/>
                  </a:rPr>
                  <a:t>Zero Order Draft</a:t>
                </a:r>
                <a:endParaRPr lang="de-DE" sz="1400">
                  <a:solidFill>
                    <a:srgbClr val="000000"/>
                  </a:solidFill>
                  <a:latin typeface="Arial" pitchFamily="34" charset="0"/>
                  <a:cs typeface="Arial" pitchFamily="34" charset="0"/>
                </a:endParaRPr>
              </a:p>
            </p:txBody>
          </p:sp>
        </p:grpSp>
        <p:grpSp>
          <p:nvGrpSpPr>
            <p:cNvPr id="241" name="Group 240"/>
            <p:cNvGrpSpPr/>
            <p:nvPr/>
          </p:nvGrpSpPr>
          <p:grpSpPr>
            <a:xfrm>
              <a:off x="3351292" y="3825131"/>
              <a:ext cx="2592388" cy="360362"/>
              <a:chOff x="3492375" y="3529428"/>
              <a:chExt cx="2592388" cy="360362"/>
            </a:xfrm>
          </p:grpSpPr>
          <p:sp>
            <p:nvSpPr>
              <p:cNvPr id="242" name="Rectangle 19"/>
              <p:cNvSpPr>
                <a:spLocks noChangeArrowheads="1"/>
              </p:cNvSpPr>
              <p:nvPr/>
            </p:nvSpPr>
            <p:spPr bwMode="auto">
              <a:xfrm>
                <a:off x="3492375" y="3529428"/>
                <a:ext cx="2592388" cy="360362"/>
              </a:xfrm>
              <a:prstGeom prst="rect">
                <a:avLst/>
              </a:prstGeom>
              <a:solidFill>
                <a:srgbClr val="993366">
                  <a:alpha val="4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43" name="Text Box 20"/>
              <p:cNvSpPr txBox="1">
                <a:spLocks noChangeArrowheads="1"/>
              </p:cNvSpPr>
              <p:nvPr/>
            </p:nvSpPr>
            <p:spPr bwMode="auto">
              <a:xfrm>
                <a:off x="4106208" y="3565536"/>
                <a:ext cx="1364723"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smtClean="0">
                    <a:solidFill>
                      <a:srgbClr val="000000"/>
                    </a:solidFill>
                    <a:latin typeface="Arial" pitchFamily="34" charset="0"/>
                    <a:cs typeface="Arial" pitchFamily="34" charset="0"/>
                  </a:rPr>
                  <a:t>First Order Draft</a:t>
                </a:r>
                <a:endParaRPr lang="de-DE" sz="1400">
                  <a:solidFill>
                    <a:srgbClr val="000000"/>
                  </a:solidFill>
                  <a:latin typeface="Arial" pitchFamily="34" charset="0"/>
                  <a:cs typeface="Arial" pitchFamily="34" charset="0"/>
                </a:endParaRPr>
              </a:p>
            </p:txBody>
          </p:sp>
        </p:grpSp>
        <p:grpSp>
          <p:nvGrpSpPr>
            <p:cNvPr id="244" name="Group 243"/>
            <p:cNvGrpSpPr/>
            <p:nvPr/>
          </p:nvGrpSpPr>
          <p:grpSpPr>
            <a:xfrm>
              <a:off x="6812288" y="4321183"/>
              <a:ext cx="1873250" cy="360363"/>
              <a:chOff x="6948363" y="4105690"/>
              <a:chExt cx="1873250" cy="360363"/>
            </a:xfrm>
          </p:grpSpPr>
          <p:sp>
            <p:nvSpPr>
              <p:cNvPr id="245" name="Rectangle 23"/>
              <p:cNvSpPr>
                <a:spLocks noChangeArrowheads="1"/>
              </p:cNvSpPr>
              <p:nvPr/>
            </p:nvSpPr>
            <p:spPr bwMode="auto">
              <a:xfrm>
                <a:off x="6948363" y="4105690"/>
                <a:ext cx="1873250" cy="360363"/>
              </a:xfrm>
              <a:prstGeom prst="rect">
                <a:avLst/>
              </a:prstGeom>
              <a:solidFill>
                <a:srgbClr val="0000FF">
                  <a:alpha val="5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46" name="Text Box 24"/>
              <p:cNvSpPr txBox="1">
                <a:spLocks noChangeArrowheads="1"/>
              </p:cNvSpPr>
              <p:nvPr/>
            </p:nvSpPr>
            <p:spPr bwMode="auto">
              <a:xfrm>
                <a:off x="7037517" y="4141798"/>
                <a:ext cx="1694942"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a:solidFill>
                      <a:srgbClr val="000000"/>
                    </a:solidFill>
                    <a:latin typeface="Arial" pitchFamily="34" charset="0"/>
                    <a:cs typeface="Arial" pitchFamily="34" charset="0"/>
                  </a:rPr>
                  <a:t>G</a:t>
                </a:r>
                <a:r>
                  <a:rPr lang="de-CH" sz="1400" smtClean="0">
                    <a:solidFill>
                      <a:srgbClr val="000000"/>
                    </a:solidFill>
                    <a:latin typeface="Arial" pitchFamily="34" charset="0"/>
                    <a:cs typeface="Arial" pitchFamily="34" charset="0"/>
                  </a:rPr>
                  <a:t>overnment </a:t>
                </a:r>
                <a:r>
                  <a:rPr lang="de-CH" sz="1400">
                    <a:solidFill>
                      <a:srgbClr val="000000"/>
                    </a:solidFill>
                    <a:latin typeface="Arial" pitchFamily="34" charset="0"/>
                    <a:cs typeface="Arial" pitchFamily="34" charset="0"/>
                  </a:rPr>
                  <a:t>R</a:t>
                </a:r>
                <a:r>
                  <a:rPr lang="de-CH" sz="1400" smtClean="0">
                    <a:solidFill>
                      <a:srgbClr val="000000"/>
                    </a:solidFill>
                    <a:latin typeface="Arial" pitchFamily="34" charset="0"/>
                    <a:cs typeface="Arial" pitchFamily="34" charset="0"/>
                  </a:rPr>
                  <a:t>eview</a:t>
                </a:r>
                <a:endParaRPr lang="de-DE" sz="1400">
                  <a:solidFill>
                    <a:srgbClr val="000000"/>
                  </a:solidFill>
                  <a:latin typeface="Arial" pitchFamily="34" charset="0"/>
                  <a:cs typeface="Arial" pitchFamily="34" charset="0"/>
                </a:endParaRPr>
              </a:p>
            </p:txBody>
          </p:sp>
        </p:grpSp>
        <p:grpSp>
          <p:nvGrpSpPr>
            <p:cNvPr id="247" name="Group 246"/>
            <p:cNvGrpSpPr/>
            <p:nvPr/>
          </p:nvGrpSpPr>
          <p:grpSpPr>
            <a:xfrm>
              <a:off x="3351292" y="4321183"/>
              <a:ext cx="2592388" cy="360363"/>
              <a:chOff x="3492375" y="4105690"/>
              <a:chExt cx="2592388" cy="360363"/>
            </a:xfrm>
          </p:grpSpPr>
          <p:sp>
            <p:nvSpPr>
              <p:cNvPr id="248" name="Rectangle 25"/>
              <p:cNvSpPr>
                <a:spLocks noChangeArrowheads="1"/>
              </p:cNvSpPr>
              <p:nvPr/>
            </p:nvSpPr>
            <p:spPr bwMode="auto">
              <a:xfrm>
                <a:off x="3492375" y="4105690"/>
                <a:ext cx="2592388" cy="360363"/>
              </a:xfrm>
              <a:prstGeom prst="rect">
                <a:avLst/>
              </a:prstGeom>
              <a:solidFill>
                <a:srgbClr val="993366">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49" name="Text Box 26"/>
              <p:cNvSpPr txBox="1">
                <a:spLocks noChangeArrowheads="1"/>
              </p:cNvSpPr>
              <p:nvPr/>
            </p:nvSpPr>
            <p:spPr bwMode="auto">
              <a:xfrm>
                <a:off x="3976364" y="4141798"/>
                <a:ext cx="1624410"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smtClean="0">
                    <a:solidFill>
                      <a:srgbClr val="000000"/>
                    </a:solidFill>
                    <a:latin typeface="Arial" pitchFamily="34" charset="0"/>
                    <a:cs typeface="Arial" pitchFamily="34" charset="0"/>
                  </a:rPr>
                  <a:t>Second Order Draft</a:t>
                </a:r>
                <a:endParaRPr lang="de-DE" sz="1400">
                  <a:solidFill>
                    <a:srgbClr val="000000"/>
                  </a:solidFill>
                  <a:latin typeface="Arial" pitchFamily="34" charset="0"/>
                  <a:cs typeface="Arial" pitchFamily="34" charset="0"/>
                </a:endParaRPr>
              </a:p>
            </p:txBody>
          </p:sp>
        </p:grpSp>
        <p:grpSp>
          <p:nvGrpSpPr>
            <p:cNvPr id="250" name="Group 249"/>
            <p:cNvGrpSpPr/>
            <p:nvPr/>
          </p:nvGrpSpPr>
          <p:grpSpPr>
            <a:xfrm>
              <a:off x="3351292" y="4827764"/>
              <a:ext cx="2592388" cy="360362"/>
              <a:chOff x="3492375" y="4748628"/>
              <a:chExt cx="2592388" cy="360362"/>
            </a:xfrm>
          </p:grpSpPr>
          <p:sp>
            <p:nvSpPr>
              <p:cNvPr id="251" name="Rectangle 29"/>
              <p:cNvSpPr>
                <a:spLocks noChangeArrowheads="1"/>
              </p:cNvSpPr>
              <p:nvPr/>
            </p:nvSpPr>
            <p:spPr bwMode="auto">
              <a:xfrm>
                <a:off x="3492375" y="4748628"/>
                <a:ext cx="2592388" cy="360362"/>
              </a:xfrm>
              <a:prstGeom prst="rect">
                <a:avLst/>
              </a:prstGeom>
              <a:solidFill>
                <a:srgbClr val="993366">
                  <a:alpha val="7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52" name="Text Box 30"/>
              <p:cNvSpPr txBox="1">
                <a:spLocks noChangeArrowheads="1"/>
              </p:cNvSpPr>
              <p:nvPr/>
            </p:nvSpPr>
            <p:spPr bwMode="auto">
              <a:xfrm>
                <a:off x="4339444" y="4784736"/>
                <a:ext cx="898250"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a:solidFill>
                      <a:srgbClr val="000000"/>
                    </a:solidFill>
                    <a:latin typeface="Arial" pitchFamily="34" charset="0"/>
                    <a:cs typeface="Arial" pitchFamily="34" charset="0"/>
                  </a:rPr>
                  <a:t>Final </a:t>
                </a:r>
                <a:r>
                  <a:rPr lang="de-CH" sz="1400" smtClean="0">
                    <a:solidFill>
                      <a:srgbClr val="000000"/>
                    </a:solidFill>
                    <a:latin typeface="Arial" pitchFamily="34" charset="0"/>
                    <a:cs typeface="Arial" pitchFamily="34" charset="0"/>
                  </a:rPr>
                  <a:t>Draft</a:t>
                </a:r>
                <a:endParaRPr lang="de-DE" sz="1400">
                  <a:solidFill>
                    <a:srgbClr val="000000"/>
                  </a:solidFill>
                  <a:latin typeface="Arial" pitchFamily="34" charset="0"/>
                  <a:cs typeface="Arial" pitchFamily="34" charset="0"/>
                </a:endParaRPr>
              </a:p>
            </p:txBody>
          </p:sp>
        </p:grpSp>
        <p:grpSp>
          <p:nvGrpSpPr>
            <p:cNvPr id="253" name="Group 252"/>
            <p:cNvGrpSpPr/>
            <p:nvPr/>
          </p:nvGrpSpPr>
          <p:grpSpPr>
            <a:xfrm>
              <a:off x="6812288" y="4827764"/>
              <a:ext cx="1873250" cy="360362"/>
              <a:chOff x="6948363" y="4748628"/>
              <a:chExt cx="1873250" cy="360362"/>
            </a:xfrm>
          </p:grpSpPr>
          <p:sp>
            <p:nvSpPr>
              <p:cNvPr id="254" name="Rectangle 31"/>
              <p:cNvSpPr>
                <a:spLocks noChangeArrowheads="1"/>
              </p:cNvSpPr>
              <p:nvPr/>
            </p:nvSpPr>
            <p:spPr bwMode="auto">
              <a:xfrm>
                <a:off x="6948363" y="4748628"/>
                <a:ext cx="1873250" cy="360362"/>
              </a:xfrm>
              <a:prstGeom prst="rect">
                <a:avLst/>
              </a:prstGeom>
              <a:solidFill>
                <a:srgbClr val="0000FF">
                  <a:alpha val="7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55" name="Text Box 32"/>
              <p:cNvSpPr txBox="1">
                <a:spLocks noChangeArrowheads="1"/>
              </p:cNvSpPr>
              <p:nvPr/>
            </p:nvSpPr>
            <p:spPr bwMode="auto">
              <a:xfrm>
                <a:off x="7037517" y="4779828"/>
                <a:ext cx="1694942" cy="29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a:solidFill>
                      <a:srgbClr val="FFFFFF"/>
                    </a:solidFill>
                    <a:latin typeface="Arial" pitchFamily="34" charset="0"/>
                    <a:cs typeface="Arial" pitchFamily="34" charset="0"/>
                  </a:rPr>
                  <a:t>G</a:t>
                </a:r>
                <a:r>
                  <a:rPr lang="de-CH" sz="1400" smtClean="0">
                    <a:solidFill>
                      <a:srgbClr val="FFFFFF"/>
                    </a:solidFill>
                    <a:latin typeface="Arial" pitchFamily="34" charset="0"/>
                    <a:cs typeface="Arial" pitchFamily="34" charset="0"/>
                  </a:rPr>
                  <a:t>overnment Review</a:t>
                </a:r>
                <a:endParaRPr lang="de-DE" sz="1400">
                  <a:solidFill>
                    <a:srgbClr val="FFFFFF"/>
                  </a:solidFill>
                  <a:latin typeface="Arial" pitchFamily="34" charset="0"/>
                  <a:cs typeface="Arial" pitchFamily="34" charset="0"/>
                </a:endParaRPr>
              </a:p>
            </p:txBody>
          </p:sp>
        </p:grpSp>
        <p:grpSp>
          <p:nvGrpSpPr>
            <p:cNvPr id="256" name="Group 255"/>
            <p:cNvGrpSpPr/>
            <p:nvPr/>
          </p:nvGrpSpPr>
          <p:grpSpPr>
            <a:xfrm>
              <a:off x="4581538" y="5329540"/>
              <a:ext cx="4104000" cy="360362"/>
              <a:chOff x="4716338" y="5329653"/>
              <a:chExt cx="4104000" cy="360362"/>
            </a:xfrm>
          </p:grpSpPr>
          <p:sp>
            <p:nvSpPr>
              <p:cNvPr id="257" name="Rectangle 33"/>
              <p:cNvSpPr>
                <a:spLocks noChangeArrowheads="1"/>
              </p:cNvSpPr>
              <p:nvPr/>
            </p:nvSpPr>
            <p:spPr bwMode="auto">
              <a:xfrm>
                <a:off x="4716338" y="5329653"/>
                <a:ext cx="4104000" cy="360362"/>
              </a:xfrm>
              <a:prstGeom prst="rect">
                <a:avLst/>
              </a:prstGeom>
              <a:solidFill>
                <a:srgbClr val="FF0000">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58" name="Text Box 34"/>
              <p:cNvSpPr txBox="1">
                <a:spLocks noChangeArrowheads="1"/>
              </p:cNvSpPr>
              <p:nvPr/>
            </p:nvSpPr>
            <p:spPr bwMode="auto">
              <a:xfrm>
                <a:off x="5004879" y="5365761"/>
                <a:ext cx="3526918"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a:solidFill>
                      <a:srgbClr val="000000"/>
                    </a:solidFill>
                    <a:latin typeface="Arial" pitchFamily="34" charset="0"/>
                    <a:cs typeface="Arial" pitchFamily="34" charset="0"/>
                  </a:rPr>
                  <a:t>A</a:t>
                </a:r>
                <a:r>
                  <a:rPr lang="de-CH" sz="1400" smtClean="0">
                    <a:solidFill>
                      <a:srgbClr val="000000"/>
                    </a:solidFill>
                    <a:latin typeface="Arial" pitchFamily="34" charset="0"/>
                    <a:cs typeface="Arial" pitchFamily="34" charset="0"/>
                  </a:rPr>
                  <a:t>pproval </a:t>
                </a:r>
                <a:r>
                  <a:rPr lang="de-CH" sz="1400">
                    <a:solidFill>
                      <a:srgbClr val="000000"/>
                    </a:solidFill>
                    <a:latin typeface="Arial" pitchFamily="34" charset="0"/>
                    <a:cs typeface="Arial" pitchFamily="34" charset="0"/>
                  </a:rPr>
                  <a:t>of SPM and </a:t>
                </a:r>
                <a:r>
                  <a:rPr lang="de-CH" sz="1400" smtClean="0">
                    <a:solidFill>
                      <a:srgbClr val="000000"/>
                    </a:solidFill>
                    <a:latin typeface="Arial" pitchFamily="34" charset="0"/>
                    <a:cs typeface="Arial" pitchFamily="34" charset="0"/>
                  </a:rPr>
                  <a:t>Acceptance </a:t>
                </a:r>
                <a:r>
                  <a:rPr lang="de-CH" sz="1400">
                    <a:solidFill>
                      <a:srgbClr val="000000"/>
                    </a:solidFill>
                    <a:latin typeface="Arial" pitchFamily="34" charset="0"/>
                    <a:cs typeface="Arial" pitchFamily="34" charset="0"/>
                  </a:rPr>
                  <a:t>of </a:t>
                </a:r>
                <a:r>
                  <a:rPr lang="de-CH" sz="1400" smtClean="0">
                    <a:solidFill>
                      <a:srgbClr val="000000"/>
                    </a:solidFill>
                    <a:latin typeface="Arial" pitchFamily="34" charset="0"/>
                    <a:cs typeface="Arial" pitchFamily="34" charset="0"/>
                  </a:rPr>
                  <a:t>Report</a:t>
                </a:r>
                <a:endParaRPr lang="de-DE" sz="1400">
                  <a:solidFill>
                    <a:srgbClr val="000000"/>
                  </a:solidFill>
                  <a:latin typeface="Arial" pitchFamily="34" charset="0"/>
                  <a:cs typeface="Arial" pitchFamily="34" charset="0"/>
                </a:endParaRPr>
              </a:p>
            </p:txBody>
          </p:sp>
        </p:grpSp>
        <p:sp>
          <p:nvSpPr>
            <p:cNvPr id="259" name="Line 39"/>
            <p:cNvSpPr>
              <a:spLocks noChangeShapeType="1"/>
            </p:cNvSpPr>
            <p:nvPr/>
          </p:nvSpPr>
          <p:spPr bwMode="auto">
            <a:xfrm>
              <a:off x="5940421" y="4510096"/>
              <a:ext cx="865188" cy="0"/>
            </a:xfrm>
            <a:prstGeom prst="line">
              <a:avLst/>
            </a:prstGeom>
            <a:noFill/>
            <a:ln w="25400">
              <a:solidFill>
                <a:schemeClr val="tx1"/>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60" name="Line 40"/>
            <p:cNvSpPr>
              <a:spLocks noChangeShapeType="1"/>
            </p:cNvSpPr>
            <p:nvPr/>
          </p:nvSpPr>
          <p:spPr bwMode="auto">
            <a:xfrm>
              <a:off x="4667330" y="3681420"/>
              <a:ext cx="0" cy="144000"/>
            </a:xfrm>
            <a:prstGeom prst="line">
              <a:avLst/>
            </a:prstGeom>
            <a:noFill/>
            <a:ln w="254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61" name="Line 41"/>
            <p:cNvSpPr>
              <a:spLocks noChangeShapeType="1"/>
            </p:cNvSpPr>
            <p:nvPr/>
          </p:nvSpPr>
          <p:spPr bwMode="auto">
            <a:xfrm>
              <a:off x="4667330" y="4185493"/>
              <a:ext cx="0" cy="144000"/>
            </a:xfrm>
            <a:prstGeom prst="line">
              <a:avLst/>
            </a:prstGeom>
            <a:noFill/>
            <a:ln w="254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62" name="Line 42"/>
            <p:cNvSpPr>
              <a:spLocks noChangeShapeType="1"/>
            </p:cNvSpPr>
            <p:nvPr/>
          </p:nvSpPr>
          <p:spPr bwMode="auto">
            <a:xfrm>
              <a:off x="4667330" y="4681546"/>
              <a:ext cx="0" cy="144000"/>
            </a:xfrm>
            <a:prstGeom prst="line">
              <a:avLst/>
            </a:prstGeom>
            <a:noFill/>
            <a:ln w="254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63" name="Line 43"/>
            <p:cNvSpPr>
              <a:spLocks noChangeShapeType="1"/>
            </p:cNvSpPr>
            <p:nvPr/>
          </p:nvSpPr>
          <p:spPr bwMode="auto">
            <a:xfrm>
              <a:off x="5940421" y="5002389"/>
              <a:ext cx="865188" cy="0"/>
            </a:xfrm>
            <a:prstGeom prst="line">
              <a:avLst/>
            </a:prstGeom>
            <a:noFill/>
            <a:ln w="25400">
              <a:solidFill>
                <a:schemeClr val="tx1"/>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64" name="Text Box 44"/>
            <p:cNvSpPr txBox="1">
              <a:spLocks noChangeArrowheads="1"/>
            </p:cNvSpPr>
            <p:nvPr/>
          </p:nvSpPr>
          <p:spPr bwMode="auto">
            <a:xfrm>
              <a:off x="3724802" y="1009049"/>
              <a:ext cx="1845368" cy="29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fontAlgn="base">
                <a:spcBef>
                  <a:spcPct val="0"/>
                </a:spcBef>
                <a:spcAft>
                  <a:spcPct val="0"/>
                </a:spcAft>
              </a:pPr>
              <a:r>
                <a:rPr lang="de-CH" sz="1400" b="1">
                  <a:solidFill>
                    <a:srgbClr val="000000"/>
                  </a:solidFill>
                  <a:latin typeface="Arial" pitchFamily="34" charset="0"/>
                  <a:cs typeface="Arial" pitchFamily="34" charset="0"/>
                </a:rPr>
                <a:t>Lead Authors of </a:t>
              </a:r>
              <a:r>
                <a:rPr lang="de-CH" sz="1400" b="1" smtClean="0">
                  <a:solidFill>
                    <a:srgbClr val="000000"/>
                  </a:solidFill>
                  <a:latin typeface="Arial" pitchFamily="34" charset="0"/>
                  <a:cs typeface="Arial" pitchFamily="34" charset="0"/>
                </a:rPr>
                <a:t>WGI</a:t>
              </a:r>
              <a:endParaRPr lang="de-DE" sz="1400" b="1">
                <a:solidFill>
                  <a:srgbClr val="000000"/>
                </a:solidFill>
                <a:latin typeface="Arial" pitchFamily="34" charset="0"/>
                <a:cs typeface="Arial" pitchFamily="34" charset="0"/>
              </a:endParaRPr>
            </a:p>
          </p:txBody>
        </p:sp>
        <p:sp>
          <p:nvSpPr>
            <p:cNvPr id="265" name="Line 47"/>
            <p:cNvSpPr>
              <a:spLocks noChangeShapeType="1"/>
            </p:cNvSpPr>
            <p:nvPr/>
          </p:nvSpPr>
          <p:spPr bwMode="auto">
            <a:xfrm>
              <a:off x="5312648" y="5188126"/>
              <a:ext cx="0" cy="144000"/>
            </a:xfrm>
            <a:prstGeom prst="line">
              <a:avLst/>
            </a:prstGeom>
            <a:noFill/>
            <a:ln w="254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grpSp>
          <p:nvGrpSpPr>
            <p:cNvPr id="266" name="Group 265"/>
            <p:cNvGrpSpPr/>
            <p:nvPr/>
          </p:nvGrpSpPr>
          <p:grpSpPr>
            <a:xfrm>
              <a:off x="6801254" y="1431180"/>
              <a:ext cx="1895318" cy="360362"/>
              <a:chOff x="6910668" y="983078"/>
              <a:chExt cx="1895318" cy="360362"/>
            </a:xfrm>
          </p:grpSpPr>
          <p:sp>
            <p:nvSpPr>
              <p:cNvPr id="267" name="Rectangle 52"/>
              <p:cNvSpPr>
                <a:spLocks noChangeArrowheads="1"/>
              </p:cNvSpPr>
              <p:nvPr/>
            </p:nvSpPr>
            <p:spPr bwMode="auto">
              <a:xfrm>
                <a:off x="6921702" y="983078"/>
                <a:ext cx="1873250" cy="360362"/>
              </a:xfrm>
              <a:prstGeom prst="rect">
                <a:avLst/>
              </a:prstGeom>
              <a:solidFill>
                <a:srgbClr val="FF0000">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68" name="Text Box 53"/>
              <p:cNvSpPr txBox="1">
                <a:spLocks noChangeArrowheads="1"/>
              </p:cNvSpPr>
              <p:nvPr/>
            </p:nvSpPr>
            <p:spPr bwMode="auto">
              <a:xfrm>
                <a:off x="6910668" y="1017356"/>
                <a:ext cx="1895318"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smtClean="0">
                    <a:solidFill>
                      <a:srgbClr val="000000"/>
                    </a:solidFill>
                    <a:latin typeface="Arial" pitchFamily="34" charset="0"/>
                    <a:cs typeface="Arial" pitchFamily="34" charset="0"/>
                  </a:rPr>
                  <a:t>Election </a:t>
                </a:r>
                <a:r>
                  <a:rPr lang="de-CH" sz="1400">
                    <a:solidFill>
                      <a:srgbClr val="000000"/>
                    </a:solidFill>
                    <a:latin typeface="Arial" pitchFamily="34" charset="0"/>
                    <a:cs typeface="Arial" pitchFamily="34" charset="0"/>
                  </a:rPr>
                  <a:t>of </a:t>
                </a:r>
                <a:r>
                  <a:rPr lang="de-CH" sz="1400" smtClean="0">
                    <a:solidFill>
                      <a:srgbClr val="000000"/>
                    </a:solidFill>
                    <a:latin typeface="Arial" pitchFamily="34" charset="0"/>
                    <a:cs typeface="Arial" pitchFamily="34" charset="0"/>
                  </a:rPr>
                  <a:t>WG Bureau</a:t>
                </a:r>
                <a:endParaRPr lang="de-DE" sz="1400">
                  <a:solidFill>
                    <a:srgbClr val="000000"/>
                  </a:solidFill>
                  <a:latin typeface="Arial" pitchFamily="34" charset="0"/>
                  <a:cs typeface="Arial" pitchFamily="34" charset="0"/>
                </a:endParaRPr>
              </a:p>
            </p:txBody>
          </p:sp>
        </p:grpSp>
        <p:sp>
          <p:nvSpPr>
            <p:cNvPr id="269" name="Text Box 54"/>
            <p:cNvSpPr txBox="1">
              <a:spLocks noChangeArrowheads="1"/>
            </p:cNvSpPr>
            <p:nvPr/>
          </p:nvSpPr>
          <p:spPr bwMode="auto">
            <a:xfrm>
              <a:off x="279421" y="1827749"/>
              <a:ext cx="412540" cy="25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fontAlgn="base">
                <a:spcBef>
                  <a:spcPct val="0"/>
                </a:spcBef>
                <a:spcAft>
                  <a:spcPct val="0"/>
                </a:spcAft>
              </a:pPr>
              <a:r>
                <a:rPr lang="de-CH" sz="1200" b="1">
                  <a:solidFill>
                    <a:srgbClr val="000000"/>
                  </a:solidFill>
                  <a:latin typeface="Arial" pitchFamily="34" charset="0"/>
                  <a:cs typeface="Arial" pitchFamily="34" charset="0"/>
                </a:rPr>
                <a:t>2009</a:t>
              </a:r>
              <a:endParaRPr lang="de-DE" sz="1200" b="1">
                <a:solidFill>
                  <a:srgbClr val="000000"/>
                </a:solidFill>
                <a:latin typeface="Arial" pitchFamily="34" charset="0"/>
                <a:cs typeface="Arial" pitchFamily="34" charset="0"/>
              </a:endParaRPr>
            </a:p>
          </p:txBody>
        </p:sp>
        <p:sp>
          <p:nvSpPr>
            <p:cNvPr id="270" name="Text Box 55"/>
            <p:cNvSpPr txBox="1">
              <a:spLocks noChangeArrowheads="1"/>
            </p:cNvSpPr>
            <p:nvPr/>
          </p:nvSpPr>
          <p:spPr bwMode="auto">
            <a:xfrm>
              <a:off x="279421" y="1480847"/>
              <a:ext cx="412540" cy="25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fontAlgn="base">
                <a:spcBef>
                  <a:spcPct val="0"/>
                </a:spcBef>
                <a:spcAft>
                  <a:spcPct val="0"/>
                </a:spcAft>
              </a:pPr>
              <a:r>
                <a:rPr lang="de-CH" sz="1200" b="1">
                  <a:solidFill>
                    <a:srgbClr val="000000"/>
                  </a:solidFill>
                  <a:latin typeface="Arial" pitchFamily="34" charset="0"/>
                  <a:cs typeface="Arial" pitchFamily="34" charset="0"/>
                </a:rPr>
                <a:t>2008</a:t>
              </a:r>
              <a:endParaRPr lang="de-DE" sz="1200" b="1">
                <a:solidFill>
                  <a:srgbClr val="000000"/>
                </a:solidFill>
                <a:latin typeface="Arial" pitchFamily="34" charset="0"/>
                <a:cs typeface="Arial" pitchFamily="34" charset="0"/>
              </a:endParaRPr>
            </a:p>
          </p:txBody>
        </p:sp>
        <p:sp>
          <p:nvSpPr>
            <p:cNvPr id="271" name="Text Box 56"/>
            <p:cNvSpPr txBox="1">
              <a:spLocks noChangeArrowheads="1"/>
            </p:cNvSpPr>
            <p:nvPr/>
          </p:nvSpPr>
          <p:spPr bwMode="auto">
            <a:xfrm>
              <a:off x="292245" y="5304093"/>
              <a:ext cx="386892" cy="41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fontAlgn="base">
                <a:spcBef>
                  <a:spcPct val="0"/>
                </a:spcBef>
                <a:spcAft>
                  <a:spcPct val="0"/>
                </a:spcAft>
              </a:pPr>
              <a:r>
                <a:rPr lang="de-CH" sz="1100" b="1">
                  <a:solidFill>
                    <a:srgbClr val="000000"/>
                  </a:solidFill>
                  <a:latin typeface="Arial" pitchFamily="34" charset="0"/>
                  <a:cs typeface="Arial" pitchFamily="34" charset="0"/>
                </a:rPr>
                <a:t>Sept</a:t>
              </a:r>
              <a:br>
                <a:rPr lang="de-CH" sz="1100" b="1">
                  <a:solidFill>
                    <a:srgbClr val="000000"/>
                  </a:solidFill>
                  <a:latin typeface="Arial" pitchFamily="34" charset="0"/>
                  <a:cs typeface="Arial" pitchFamily="34" charset="0"/>
                </a:rPr>
              </a:br>
              <a:r>
                <a:rPr lang="de-CH" sz="1100" b="1">
                  <a:solidFill>
                    <a:srgbClr val="000000"/>
                  </a:solidFill>
                  <a:latin typeface="Arial" pitchFamily="34" charset="0"/>
                  <a:cs typeface="Arial" pitchFamily="34" charset="0"/>
                </a:rPr>
                <a:t>2013</a:t>
              </a:r>
              <a:endParaRPr lang="de-DE" sz="1100" b="1">
                <a:solidFill>
                  <a:srgbClr val="000000"/>
                </a:solidFill>
                <a:latin typeface="Arial" pitchFamily="34" charset="0"/>
                <a:cs typeface="Arial" pitchFamily="34" charset="0"/>
              </a:endParaRPr>
            </a:p>
          </p:txBody>
        </p:sp>
      </p:grpSp>
    </p:spTree>
    <p:extLst>
      <p:ext uri="{BB962C8B-B14F-4D97-AF65-F5344CB8AC3E}">
        <p14:creationId xmlns:p14="http://schemas.microsoft.com/office/powerpoint/2010/main" val="31492630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1400" y="1916790"/>
            <a:ext cx="8641655" cy="648090"/>
          </a:xfrm>
          <a:prstGeom prst="rect">
            <a:avLst/>
          </a:prstGeom>
        </p:spPr>
        <p:txBody>
          <a:bodyPr lIns="18000" tIns="18000" rIns="18000" bIns="18000" anchor="ctr" anchorCtr="0"/>
          <a:lstStyle>
            <a:lvl1pPr algn="ctr" defTabSz="914400" rtl="0" eaLnBrk="1" latinLnBrk="0" hangingPunct="1">
              <a:spcBef>
                <a:spcPct val="0"/>
              </a:spcBef>
              <a:buNone/>
              <a:defRPr sz="4400" kern="1200" baseline="0">
                <a:solidFill>
                  <a:schemeClr val="tx1"/>
                </a:solidFill>
                <a:latin typeface="+mj-lt"/>
                <a:ea typeface="+mj-ea"/>
                <a:cs typeface="+mj-cs"/>
              </a:defRPr>
            </a:lvl1pPr>
          </a:lstStyle>
          <a:p>
            <a:r>
              <a:rPr lang="de-CH" sz="2800" b="1" smtClean="0"/>
              <a:t>WGI Summary for Policymakers</a:t>
            </a:r>
            <a:endParaRPr lang="en-GB" sz="6600" b="1"/>
          </a:p>
        </p:txBody>
      </p:sp>
      <p:sp>
        <p:nvSpPr>
          <p:cNvPr id="4" name="Title 1"/>
          <p:cNvSpPr txBox="1">
            <a:spLocks/>
          </p:cNvSpPr>
          <p:nvPr/>
        </p:nvSpPr>
        <p:spPr>
          <a:xfrm>
            <a:off x="251520" y="2580922"/>
            <a:ext cx="8641655" cy="1056086"/>
          </a:xfrm>
          <a:prstGeom prst="rect">
            <a:avLst/>
          </a:prstGeom>
        </p:spPr>
        <p:txBody>
          <a:bodyPr lIns="18000" tIns="18000" rIns="18000" bIns="18000" anchor="ctr" anchorCtr="0"/>
          <a:lstStyle>
            <a:lvl1pPr algn="ctr" defTabSz="914400" rtl="0" eaLnBrk="1" latinLnBrk="0" hangingPunct="1">
              <a:spcBef>
                <a:spcPct val="0"/>
              </a:spcBef>
              <a:buNone/>
              <a:defRPr sz="4400" kern="1200" baseline="0">
                <a:solidFill>
                  <a:schemeClr val="tx1"/>
                </a:solidFill>
                <a:latin typeface="+mj-lt"/>
                <a:ea typeface="+mj-ea"/>
                <a:cs typeface="+mj-cs"/>
              </a:defRPr>
            </a:lvl1pPr>
          </a:lstStyle>
          <a:p>
            <a:r>
              <a:rPr lang="de-CH" sz="6600" b="1" smtClean="0"/>
              <a:t>Figures</a:t>
            </a:r>
            <a:endParaRPr lang="en-GB" sz="6600" b="1"/>
          </a:p>
        </p:txBody>
      </p:sp>
    </p:spTree>
    <p:extLst>
      <p:ext uri="{BB962C8B-B14F-4D97-AF65-F5344CB8AC3E}">
        <p14:creationId xmlns:p14="http://schemas.microsoft.com/office/powerpoint/2010/main" val="12112121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dirty="0" smtClean="0"/>
              <a:t>Figure SPM.1a</a:t>
            </a:r>
            <a:r>
              <a:rPr lang="de-CH" dirty="0" smtClean="0"/>
              <a:t/>
            </a:r>
            <a:br>
              <a:rPr lang="de-CH" dirty="0" smtClean="0"/>
            </a:br>
            <a:r>
              <a:rPr lang="de-CH" sz="1200" b="0" dirty="0" smtClean="0"/>
              <a:t>Observed globally averaged combined land and ocean surface temperature anomaly 1850-2012</a:t>
            </a:r>
            <a:endParaRPr lang="en-GB" sz="1200" b="0"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3130" y="904258"/>
            <a:ext cx="5144155" cy="52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76165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smtClean="0"/>
              <a:t>Figure SPM.1b</a:t>
            </a:r>
            <a:r>
              <a:rPr lang="de-CH" smtClean="0"/>
              <a:t/>
            </a:r>
            <a:br>
              <a:rPr lang="de-CH" smtClean="0"/>
            </a:br>
            <a:r>
              <a:rPr lang="de-CH" sz="1200" b="0" smtClean="0"/>
              <a:t>Observed change in surface temperature 1901-2012</a:t>
            </a:r>
            <a:endParaRPr lang="en-GB" sz="1200" b="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785" y="908262"/>
            <a:ext cx="8184986" cy="52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66783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smtClean="0"/>
              <a:t>Figure SPM.2</a:t>
            </a:r>
            <a:r>
              <a:rPr lang="de-CH" smtClean="0"/>
              <a:t/>
            </a:r>
            <a:br>
              <a:rPr lang="de-CH" smtClean="0"/>
            </a:br>
            <a:r>
              <a:rPr lang="de-CH" sz="1200" b="0" smtClean="0"/>
              <a:t>Observed change in annual precipitation over land</a:t>
            </a:r>
            <a:endParaRPr lang="en-GB" sz="1200" b="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471" y="1711239"/>
            <a:ext cx="8619069" cy="34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764347" y="381187"/>
            <a:ext cx="1160057" cy="159462"/>
          </a:xfrm>
          <a:prstGeom prst="rect">
            <a:avLst/>
          </a:prstGeom>
          <a:noFill/>
        </p:spPr>
        <p:txBody>
          <a:bodyPr wrap="none" lIns="18000" tIns="18000" rIns="18000" bIns="18000" rtlCol="0">
            <a:spAutoFit/>
          </a:bodyPr>
          <a:lstStyle/>
          <a:p>
            <a:r>
              <a:rPr lang="de-CH" sz="800" smtClean="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6744544"/>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AltCover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ationCover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esentation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18000" tIns="18000" rIns="18000" bIns="18000" rtlCol="0">
        <a:spAutoFit/>
      </a:bodyPr>
      <a:lstStyle>
        <a:defPPr>
          <a:defRPr sz="2000" baseline="0" smtClean="0"/>
        </a:defPPr>
      </a:lstStyle>
    </a:txDef>
  </a:objectDefaults>
  <a:extraClrSchemeLst/>
</a:theme>
</file>

<file path=ppt/theme/theme4.xml><?xml version="1.0" encoding="utf-8"?>
<a:theme xmlns:a="http://schemas.openxmlformats.org/drawingml/2006/main" name="Divider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PresentationSlideMaster">
  <a:themeElements>
    <a:clrScheme name="IPCC_ColourPalette">
      <a:dk1>
        <a:srgbClr val="FFFFFF"/>
      </a:dk1>
      <a:lt1>
        <a:srgbClr val="000000"/>
      </a:lt1>
      <a:dk2>
        <a:srgbClr val="990002"/>
      </a:dk2>
      <a:lt2>
        <a:srgbClr val="5492CD"/>
      </a:lt2>
      <a:accent1>
        <a:srgbClr val="C8DEF4"/>
      </a:accent1>
      <a:accent2>
        <a:srgbClr val="E1C0BC"/>
      </a:accent2>
      <a:accent3>
        <a:srgbClr val="E8D4B2"/>
      </a:accent3>
      <a:accent4>
        <a:srgbClr val="C47900"/>
      </a:accent4>
      <a:accent5>
        <a:srgbClr val="EF550F"/>
      </a:accent5>
      <a:accent6>
        <a:srgbClr val="5492CD"/>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TotalTime>
  <Words>5982</Words>
  <Application>Microsoft Office PowerPoint</Application>
  <PresentationFormat>On-screen Show (4:3)</PresentationFormat>
  <Paragraphs>213</Paragraphs>
  <Slides>39</Slides>
  <Notes>30</Notes>
  <HiddenSlides>0</HiddenSlides>
  <MMClips>0</MMClips>
  <ScaleCrop>false</ScaleCrop>
  <HeadingPairs>
    <vt:vector size="4" baseType="variant">
      <vt:variant>
        <vt:lpstr>Theme</vt:lpstr>
      </vt:variant>
      <vt:variant>
        <vt:i4>6</vt:i4>
      </vt:variant>
      <vt:variant>
        <vt:lpstr>Slide Titles</vt:lpstr>
      </vt:variant>
      <vt:variant>
        <vt:i4>39</vt:i4>
      </vt:variant>
    </vt:vector>
  </HeadingPairs>
  <TitlesOfParts>
    <vt:vector size="45" baseType="lpstr">
      <vt:lpstr>PresentationAltCoverSlideMaster</vt:lpstr>
      <vt:lpstr>PresentationCoverSlideMaster</vt:lpstr>
      <vt:lpstr>PresentationSlideMaster</vt:lpstr>
      <vt:lpstr>DividerSlideMaster</vt:lpstr>
      <vt:lpstr>Larissa</vt:lpstr>
      <vt:lpstr>2_PresentationSlideMaster</vt:lpstr>
      <vt:lpstr>PowerPoint Presentation</vt:lpstr>
      <vt:lpstr>PowerPoint Presentation</vt:lpstr>
      <vt:lpstr>PowerPoint Presentation</vt:lpstr>
      <vt:lpstr>IPCC Assessment Reports since 1990: WGI Contribution </vt:lpstr>
      <vt:lpstr>Development Process of the WGI Contribution to the IPCC 5th Assessment Report  </vt:lpstr>
      <vt:lpstr>PowerPoint Presentation</vt:lpstr>
      <vt:lpstr>Figure SPM.1a Observed globally averaged combined land and ocean surface temperature anomaly 1850-2012</vt:lpstr>
      <vt:lpstr>Figure SPM.1b Observed change in surface temperature 1901-2012</vt:lpstr>
      <vt:lpstr>Figure SPM.2 Observed change in annual precipitation over land</vt:lpstr>
      <vt:lpstr>Figure SPM.3 Multiple observed indicators of a changing global climate</vt:lpstr>
      <vt:lpstr>Figure SPM.4 Multiple observed indicators of a changing global carbon cycle</vt:lpstr>
      <vt:lpstr>PowerPoint Presentation</vt:lpstr>
      <vt:lpstr>PowerPoint Presentation</vt:lpstr>
      <vt:lpstr>Volcanos</vt:lpstr>
      <vt:lpstr>PowerPoint Presentation</vt:lpstr>
      <vt:lpstr>PowerPoint Presentation</vt:lpstr>
      <vt:lpstr>Climate Models</vt:lpstr>
      <vt:lpstr>Figure SPM.5 Radiative forcing estimates in 2011 relative to 1750</vt:lpstr>
      <vt:lpstr>The Missing Gas – Water Vapor</vt:lpstr>
      <vt:lpstr>PowerPoint Presentation</vt:lpstr>
      <vt:lpstr>Figure SPM.10 Temperature increase and cumulative carbon emissions</vt:lpstr>
      <vt:lpstr>Figure SPM.6 Comparison of observed and simulated climate change</vt:lpstr>
      <vt:lpstr>Figure SPM.7a Global average surface temperature change</vt:lpstr>
      <vt:lpstr>Figure SPM.7b Northern Hemisphere September sea ice extent</vt:lpstr>
      <vt:lpstr>Figure SPM.7c Global ocean surface pH</vt:lpstr>
      <vt:lpstr>Figure SPM.8a,b Maps of CMIP5 multi-model mean results</vt:lpstr>
      <vt:lpstr>Figure SPM.8c Maps of CMIP5 multi-model mean results</vt:lpstr>
      <vt:lpstr>Figure SPM.8d Maps of CMIP5 multi-model mean results</vt:lpstr>
      <vt:lpstr>Figure SPM.9 Global mean sea level rise</vt:lpstr>
      <vt:lpstr>PowerPoint Presentation</vt:lpstr>
      <vt:lpstr>One Meter Contour</vt:lpstr>
      <vt:lpstr>PowerPoint Presentation</vt:lpstr>
      <vt:lpstr>Observed Changes in the Climate System (1/2)</vt:lpstr>
      <vt:lpstr>Observed Changes in the Climate System (2/2)</vt:lpstr>
      <vt:lpstr>Drivers of Climate Change (1/1)</vt:lpstr>
      <vt:lpstr>Understanding the Climate System and its Recent Changes (1/1)</vt:lpstr>
      <vt:lpstr>Future Global and Regional Climate Change (1/2)</vt:lpstr>
      <vt:lpstr>Future Global and Regional Climate Change (2/2)</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plattner</dc:creator>
  <cp:lastModifiedBy>Edward Richards</cp:lastModifiedBy>
  <cp:revision>16</cp:revision>
  <dcterms:created xsi:type="dcterms:W3CDTF">2013-08-28T12:16:27Z</dcterms:created>
  <dcterms:modified xsi:type="dcterms:W3CDTF">2015-08-25T14:37:24Z</dcterms:modified>
</cp:coreProperties>
</file>