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81" r:id="rId2"/>
    <p:sldId id="296" r:id="rId3"/>
    <p:sldId id="297" r:id="rId4"/>
    <p:sldId id="298" r:id="rId5"/>
    <p:sldId id="294" r:id="rId6"/>
    <p:sldId id="284" r:id="rId7"/>
    <p:sldId id="302" r:id="rId8"/>
    <p:sldId id="304" r:id="rId9"/>
    <p:sldId id="295" r:id="rId10"/>
    <p:sldId id="299" r:id="rId11"/>
    <p:sldId id="300" r:id="rId12"/>
    <p:sldId id="301" r:id="rId13"/>
    <p:sldId id="291" r:id="rId14"/>
    <p:sldId id="303" r:id="rId15"/>
    <p:sldId id="274" r:id="rId16"/>
    <p:sldId id="272" r:id="rId17"/>
    <p:sldId id="275" r:id="rId18"/>
    <p:sldId id="280" r:id="rId19"/>
    <p:sldId id="279" r:id="rId20"/>
    <p:sldId id="257" r:id="rId21"/>
    <p:sldId id="278" r:id="rId22"/>
    <p:sldId id="258" r:id="rId23"/>
    <p:sldId id="287" r:id="rId24"/>
    <p:sldId id="290" r:id="rId25"/>
    <p:sldId id="259" r:id="rId26"/>
    <p:sldId id="256" r:id="rId27"/>
    <p:sldId id="276" r:id="rId28"/>
    <p:sldId id="282" r:id="rId29"/>
    <p:sldId id="264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141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EF6854-F138-428B-81EB-9E86E915381D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A26F2-AB77-4CB8-B1DA-CA7D4C9CBB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344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809DD7-4DBB-4FCC-AF40-AD1A6941D8C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939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5DF1EA5-9648-4D14-B2A1-005C8A57A01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0189-20E1-4165-99F7-E5BE1BD0944F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FF23-B24A-415A-87E3-F53713B91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244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0189-20E1-4165-99F7-E5BE1BD0944F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FF23-B24A-415A-87E3-F53713B91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846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0189-20E1-4165-99F7-E5BE1BD0944F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FF23-B24A-415A-87E3-F53713B91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41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0189-20E1-4165-99F7-E5BE1BD0944F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FF23-B24A-415A-87E3-F53713B91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2720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0189-20E1-4165-99F7-E5BE1BD0944F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FF23-B24A-415A-87E3-F53713B91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666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0189-20E1-4165-99F7-E5BE1BD0944F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FF23-B24A-415A-87E3-F53713B91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37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0189-20E1-4165-99F7-E5BE1BD0944F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FF23-B24A-415A-87E3-F53713B91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982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0189-20E1-4165-99F7-E5BE1BD0944F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FF23-B24A-415A-87E3-F53713B91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517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0189-20E1-4165-99F7-E5BE1BD0944F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FF23-B24A-415A-87E3-F53713B91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917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0189-20E1-4165-99F7-E5BE1BD0944F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FF23-B24A-415A-87E3-F53713B91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918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60189-20E1-4165-99F7-E5BE1BD0944F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1FF23-B24A-415A-87E3-F53713B91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059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C60189-20E1-4165-99F7-E5BE1BD0944F}" type="datetimeFigureOut">
              <a:rPr lang="en-US" smtClean="0"/>
              <a:t>1/18/2017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1FF23-B24A-415A-87E3-F53713B91C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09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9400" y="0"/>
            <a:ext cx="136302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-381000" y="5638799"/>
            <a:ext cx="975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The Realities of the Coast and It’s Populations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954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8095"/>
            <a:ext cx="4506382" cy="380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171" y="566351"/>
            <a:ext cx="4030939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91" y="4308361"/>
            <a:ext cx="2819400" cy="220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508" y="4200664"/>
            <a:ext cx="3624263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76200"/>
            <a:ext cx="906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Grand Isle NOAA Station Real Time Observations and Forecasted W/L, Winds, Temp, Salinity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38200" y="1668631"/>
            <a:ext cx="2177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Observed-Forecasted</a:t>
            </a:r>
          </a:p>
        </p:txBody>
      </p:sp>
      <p:sp>
        <p:nvSpPr>
          <p:cNvPr id="6" name="Rectangle 5"/>
          <p:cNvSpPr/>
          <p:nvPr/>
        </p:nvSpPr>
        <p:spPr>
          <a:xfrm>
            <a:off x="5105400" y="1700208"/>
            <a:ext cx="2177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Observed-Forecasted</a:t>
            </a:r>
          </a:p>
        </p:txBody>
      </p:sp>
    </p:spTree>
    <p:extLst>
      <p:ext uri="{BB962C8B-B14F-4D97-AF65-F5344CB8AC3E}">
        <p14:creationId xmlns:p14="http://schemas.microsoft.com/office/powerpoint/2010/main" val="207602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4543425" cy="263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9415" y="1066800"/>
            <a:ext cx="4970764" cy="284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810000"/>
            <a:ext cx="3495675" cy="291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76400" y="228600"/>
            <a:ext cx="586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Shell Beach, St Bernard Parish- NOAA Real Time Coastal Observations and Operational Forecast Model Guidance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905000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Observed-Forecasted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4876800" y="1843444"/>
            <a:ext cx="2177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Observed-Forecasted</a:t>
            </a:r>
          </a:p>
        </p:txBody>
      </p:sp>
    </p:spTree>
    <p:extLst>
      <p:ext uri="{BB962C8B-B14F-4D97-AF65-F5344CB8AC3E}">
        <p14:creationId xmlns:p14="http://schemas.microsoft.com/office/powerpoint/2010/main" val="6411002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330325"/>
            <a:ext cx="8547100" cy="419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38100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NOAA Northern Gulf Operational Forecast System Modeling Meeting</a:t>
            </a:r>
          </a:p>
          <a:p>
            <a:pPr algn="ctr"/>
            <a:r>
              <a:rPr lang="en-US" dirty="0" smtClean="0"/>
              <a:t>LSU- August 2nd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287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0"/>
            <a:ext cx="1210144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2859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"/>
            <a:ext cx="4821621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13847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tim.osborn.la\Desktop\Desk Bin\NOLA elevation graph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90600"/>
            <a:ext cx="9143999" cy="4206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6096000"/>
            <a:ext cx="617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New Orleans- Present Day, Approximately 50% at or Below Sea Level in Elevation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21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-50801"/>
            <a:ext cx="5181600" cy="6908801"/>
          </a:xfrm>
        </p:spPr>
      </p:pic>
    </p:spTree>
    <p:extLst>
      <p:ext uri="{BB962C8B-B14F-4D97-AF65-F5344CB8AC3E}">
        <p14:creationId xmlns:p14="http://schemas.microsoft.com/office/powerpoint/2010/main" val="417202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tim.osborn.la\Documents\Documents and Settings\tim.osborn\My Documents\Michoud\IMG-20100907-000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8400" y="4419600"/>
            <a:ext cx="5943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A Home in New Orleans East- Subsidence of the Ground has left the </a:t>
            </a:r>
            <a:r>
              <a:rPr lang="en-US" sz="2800" dirty="0"/>
              <a:t>h</a:t>
            </a:r>
            <a:r>
              <a:rPr lang="en-US" sz="2800" dirty="0" smtClean="0"/>
              <a:t>ome (supported by piles underneath the house) perched well above the surrounding landscape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745698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tim.osborn.la\Desktop\Desk Bin\Seawall Lake Pontchartrain and Rising Sea Levels (RSLR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5873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tim.osborn.la\Desktop\Desk Bin\Flooding of Lakeshore Drive from a Cold Front, New Orleans Nov 2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83079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16116" y="372707"/>
            <a:ext cx="8538693" cy="97951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09" y="121860"/>
            <a:ext cx="1079866" cy="14398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362164"/>
            <a:ext cx="9144000" cy="41212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53874" y="539295"/>
            <a:ext cx="25737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National Weather Service</a:t>
            </a:r>
          </a:p>
          <a:p>
            <a:r>
              <a:rPr lang="en-US" dirty="0"/>
              <a:t>Lake Charles, Louisiana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66330" y="510057"/>
            <a:ext cx="7088479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/>
            <a:r>
              <a:rPr lang="en-US" sz="4000" dirty="0"/>
              <a:t>2016 Atlantic Basin Storm Names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964" y="6362163"/>
            <a:ext cx="279347" cy="4121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77" y="6398025"/>
            <a:ext cx="336025" cy="36424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106" y="6136062"/>
            <a:ext cx="1018703" cy="84518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637310" y="6364224"/>
            <a:ext cx="19352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/>
              <a:t>NWSLakeCharles</a:t>
            </a:r>
            <a:endParaRPr lang="en-US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4785463" y="6362162"/>
            <a:ext cx="21644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@</a:t>
            </a:r>
            <a:r>
              <a:rPr lang="en-US" sz="2000" dirty="0" err="1"/>
              <a:t>NWSLakeCharles</a:t>
            </a:r>
            <a:endParaRPr lang="en-US" sz="2000" dirty="0"/>
          </a:p>
        </p:txBody>
      </p:sp>
      <p:sp>
        <p:nvSpPr>
          <p:cNvPr id="19" name="TextBox 18"/>
          <p:cNvSpPr txBox="1"/>
          <p:nvPr/>
        </p:nvSpPr>
        <p:spPr>
          <a:xfrm>
            <a:off x="7493878" y="6362163"/>
            <a:ext cx="1451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NWSLakeCharles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554668" y="6362163"/>
            <a:ext cx="1864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weather.gov/</a:t>
            </a:r>
            <a:r>
              <a:rPr lang="en-US" sz="2000" dirty="0" err="1"/>
              <a:t>lch</a:t>
            </a:r>
            <a:endParaRPr lang="en-US" sz="20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08" y="6335434"/>
            <a:ext cx="349185" cy="46558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275942" y="2086061"/>
            <a:ext cx="3886200" cy="3684338"/>
          </a:xfrm>
          <a:solidFill>
            <a:srgbClr val="FFFF00"/>
          </a:solidFill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Alex		Hermine	Otto</a:t>
            </a:r>
          </a:p>
          <a:p>
            <a:pPr marL="0" indent="0">
              <a:buNone/>
            </a:pPr>
            <a:r>
              <a:rPr lang="en-US" dirty="0"/>
              <a:t>Bonnie	Ian		Paula</a:t>
            </a:r>
          </a:p>
          <a:p>
            <a:pPr marL="0" indent="0">
              <a:buNone/>
            </a:pPr>
            <a:r>
              <a:rPr lang="en-US" dirty="0"/>
              <a:t>Colin		Julia		Richard</a:t>
            </a:r>
          </a:p>
          <a:p>
            <a:pPr marL="0" indent="0">
              <a:buNone/>
            </a:pPr>
            <a:r>
              <a:rPr lang="en-US" dirty="0"/>
              <a:t>Danielle	Karl		</a:t>
            </a:r>
            <a:r>
              <a:rPr lang="en-US" dirty="0" err="1"/>
              <a:t>Sharry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Earl		Lisa		Tobias</a:t>
            </a:r>
          </a:p>
          <a:p>
            <a:pPr marL="0" indent="0">
              <a:buNone/>
            </a:pPr>
            <a:r>
              <a:rPr lang="en-US" dirty="0"/>
              <a:t>Fiona		Matthew	</a:t>
            </a:r>
            <a:r>
              <a:rPr lang="en-US" dirty="0" err="1"/>
              <a:t>Virginie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Gaston	Nicole		Walter</a:t>
            </a:r>
          </a:p>
        </p:txBody>
      </p:sp>
      <p:pic>
        <p:nvPicPr>
          <p:cNvPr id="4098" name="Picture 2" descr="Alex 2016-01-14 1435Z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12" b="19558"/>
          <a:stretch/>
        </p:blipFill>
        <p:spPr bwMode="auto">
          <a:xfrm>
            <a:off x="4368065" y="1463040"/>
            <a:ext cx="4655782" cy="4754880"/>
          </a:xfrm>
          <a:prstGeom prst="rect">
            <a:avLst/>
          </a:prstGeom>
          <a:noFill/>
          <a:ln w="254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046606" y="5910997"/>
            <a:ext cx="2571666" cy="307777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Hurricane Alex January 14, 2016</a:t>
            </a:r>
          </a:p>
        </p:txBody>
      </p:sp>
    </p:spTree>
    <p:extLst>
      <p:ext uri="{BB962C8B-B14F-4D97-AF65-F5344CB8AC3E}">
        <p14:creationId xmlns:p14="http://schemas.microsoft.com/office/powerpoint/2010/main" val="14294560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3810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Dynamic Considerations in the Operation and Maintenance and Enhancements of Flood Protection Levees and Structures Relative to Changing Coastal Elevations and Rising Sea Levels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08" y="3627502"/>
            <a:ext cx="3138106" cy="310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2646" y="3681472"/>
            <a:ext cx="4038600" cy="3046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15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C:\Users\tim.osborn.la\Desktop\Geology and Subsidence Coastal Louisiana\20150501_0955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1200" y="-533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914400" y="4038600"/>
            <a:ext cx="2743200" cy="762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6"/>
          </p:cNvCxnSpPr>
          <p:nvPr/>
        </p:nvCxnSpPr>
        <p:spPr>
          <a:xfrm flipV="1">
            <a:off x="3657600" y="3375629"/>
            <a:ext cx="990600" cy="1043971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648200" y="2590800"/>
            <a:ext cx="2743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Absolute Gravity Studies Supported by NOAA-  Showing 9.1 mm of Subsidence in the New Orleans Area (not counting ~2.5 mm of SLR)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281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NOAA’s Resources in the Measuring and Reporting of Sea Level Rise Trends is a National Effort Joined into an International Collaboration to Observe and Report on Sea Level Trends</a:t>
            </a:r>
            <a:endParaRPr lang="en-US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305" y="1600200"/>
            <a:ext cx="731939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58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Critical to the Economy of SE Louisiana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49888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260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Key Element to SE Louisiana Sustainability</a:t>
            </a:r>
            <a:br>
              <a:rPr lang="en-US" dirty="0" smtClean="0"/>
            </a:br>
            <a:r>
              <a:rPr lang="en-US" dirty="0" smtClean="0"/>
              <a:t>Flood Protection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05914"/>
            <a:ext cx="3556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981200"/>
            <a:ext cx="41529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033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Use of these Trends and the Analysis of Coastal Elevations has assisted the State and Lafourche Parish and Port Fourchon Assess the Flooding Outlook of Louisiana LA-1 for the </a:t>
            </a:r>
            <a:r>
              <a:rPr lang="en-US" sz="2000" dirty="0" err="1"/>
              <a:t>U</a:t>
            </a:r>
            <a:r>
              <a:rPr lang="en-US" sz="2000" dirty="0" err="1" smtClean="0"/>
              <a:t>nelevated</a:t>
            </a:r>
            <a:r>
              <a:rPr lang="en-US" sz="2000" dirty="0" smtClean="0"/>
              <a:t> Section below Golden Meadow </a:t>
            </a:r>
            <a:endParaRPr lang="en-US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905000"/>
            <a:ext cx="5802778" cy="391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758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67270"/>
            <a:ext cx="6813537" cy="649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52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Impact of Rising Water Level Values Being Updated by NOAA on Critical Infrastructure- Louisiana Highway LA-1 – The Only Road Access to Port Fourchon and Grand Isle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2400" y="2057400"/>
            <a:ext cx="1447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/>
              <a:t>Increasing Rate of Flooding and Closures of Louisiana LA-1 South of Golden Meadow as Water Levels Rise</a:t>
            </a:r>
            <a:endParaRPr lang="en-US" sz="1100" dirty="0"/>
          </a:p>
        </p:txBody>
      </p:sp>
      <p:sp>
        <p:nvSpPr>
          <p:cNvPr id="6" name="Right Arrow 5"/>
          <p:cNvSpPr/>
          <p:nvPr/>
        </p:nvSpPr>
        <p:spPr>
          <a:xfrm>
            <a:off x="1447800" y="2438400"/>
            <a:ext cx="4572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3733800" y="2514600"/>
            <a:ext cx="3200400" cy="9679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477000" y="1524000"/>
            <a:ext cx="457200" cy="9525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928338" y="798731"/>
            <a:ext cx="21336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NOAA studies of the rise of water and subsidence of the land in south Lafourche Parish shows that Louisiana Highway LA-1 (from Golden Meadow to Leeville) will be closed over 150 days a year from high tides by 2040, and 365 days of the year by 2066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37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tim.osborn.la\Documents\C4G Folder and Presentations\2013 - Geodetic Resources - KENT\Slide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1066800"/>
            <a:ext cx="762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Use of NOAA’s Relative Sea Level Rise Rates are used to Project the Coastal Land Areas that will be at or below Sea Level in elevation by 2050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19284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tim.osborn.la\Documents\SLR\BRGS Presentation Tim Osborn Sea Level Rise and Subsidence Sept 2013\Slide2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344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Looking Forward at the Future of the Coast, 7 Large Parishes are Projected to have well over the majority of their land areas at or below sea level in elevation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39975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486400"/>
            <a:ext cx="8229600" cy="11430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2"/>
                </a:solidFill>
              </a:rPr>
              <a:t>Indeed, A Lot of Discussion Around this High Rate of Relative Change is Very Common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2050" name="Picture 2" descr="C:\Users\tim.osborn.la\Pictures\Coastal Landscape Presentation to USACE\State and Agency Depiction of Land Loss to Year 2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344026" cy="533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63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8514"/>
            <a:ext cx="9144000" cy="677108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 eaLnBrk="0" hangingPunct="0">
              <a:defRPr/>
            </a:pPr>
            <a:r>
              <a:rPr lang="en-US" sz="3800" dirty="0">
                <a:ln>
                  <a:solidFill>
                    <a:srgbClr val="002060"/>
                  </a:solidFill>
                </a:ln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 pitchFamily="34" charset="0"/>
              </a:rPr>
              <a:t>Tropical Cyclone Climatology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210" t="610" r="1087" b="1648"/>
          <a:stretch/>
        </p:blipFill>
        <p:spPr>
          <a:xfrm>
            <a:off x="1219200" y="1371600"/>
            <a:ext cx="6724650" cy="4038600"/>
          </a:xfrm>
          <a:prstGeom prst="rect">
            <a:avLst/>
          </a:prstGeom>
          <a:ln w="19050">
            <a:solidFill>
              <a:schemeClr val="bg1"/>
            </a:solidFill>
          </a:ln>
          <a:effectLst>
            <a:outerShdw blurRad="63500" sx="102000" sy="102000" algn="ctr" rotWithShape="0">
              <a:srgbClr val="002060">
                <a:alpha val="4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74638" y="5486400"/>
            <a:ext cx="8686800" cy="1138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82880" indent="-182880">
              <a:buClr>
                <a:schemeClr val="tx1">
                  <a:lumMod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Atlantic Hurricane Season</a:t>
            </a:r>
            <a:r>
              <a:rPr lang="en-US" altLang="en-US" sz="24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June 1</a:t>
            </a:r>
            <a:r>
              <a:rPr lang="en-US" altLang="en-US" sz="2400" baseline="300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altLang="en-US" sz="24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November 30</a:t>
            </a:r>
            <a:r>
              <a:rPr lang="en-US" altLang="en-US" sz="2400" baseline="300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</a:p>
          <a:p>
            <a:pPr marL="182880" indent="-182880">
              <a:buFont typeface="Arial" panose="020B0604020202020204" pitchFamily="34" charset="0"/>
              <a:buChar char="•"/>
              <a:defRPr/>
            </a:pPr>
            <a:endParaRPr lang="en-US" altLang="en-US" sz="2000" dirty="0">
              <a:solidFill>
                <a:schemeClr val="tx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182880" indent="-182880">
              <a:buClr>
                <a:schemeClr val="tx1">
                  <a:lumMod val="95000"/>
                </a:schemeClr>
              </a:buClr>
              <a:buFont typeface="Arial" panose="020B0604020202020204" pitchFamily="34" charset="0"/>
              <a:buChar char="•"/>
              <a:defRPr/>
            </a:pPr>
            <a:r>
              <a:rPr lang="en-US" altLang="en-US" sz="2400" dirty="0">
                <a:solidFill>
                  <a:srgbClr val="FFCB2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 Peak of Season Date</a:t>
            </a:r>
            <a:r>
              <a:rPr lang="en-US" altLang="en-US" sz="24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September 10</a:t>
            </a:r>
            <a:r>
              <a:rPr lang="en-US" altLang="en-US" sz="2400" baseline="300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</a:t>
            </a:r>
            <a:r>
              <a:rPr lang="en-US" altLang="en-US" sz="2400" dirty="0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9221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225"/>
            <a:ext cx="9144000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16595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42"/>
            <a:ext cx="9144000" cy="9064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965" y="9942"/>
            <a:ext cx="9144000" cy="2123658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en-US" sz="4400" dirty="0" smtClean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Local </a:t>
            </a:r>
            <a:r>
              <a:rPr lang="en-US" sz="4400" dirty="0">
                <a:ln>
                  <a:solidFill>
                    <a:srgbClr val="002060"/>
                  </a:solidFill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Impacts</a:t>
            </a:r>
          </a:p>
          <a:p>
            <a:pPr algn="ctr">
              <a:defRPr/>
            </a:pPr>
            <a:endParaRPr lang="en-US" sz="4400" b="1" dirty="0">
              <a:ln>
                <a:solidFill>
                  <a:srgbClr val="002060"/>
                </a:solidFill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Arial" pitchFamily="34" charset="0"/>
            </a:endParaRPr>
          </a:p>
          <a:p>
            <a:pPr algn="ctr">
              <a:defRPr/>
            </a:pPr>
            <a:r>
              <a:rPr lang="en-US" sz="4000" b="1" dirty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itchFamily="34" charset="0"/>
              </a:rPr>
              <a:t>The ‘Big Four’</a:t>
            </a:r>
          </a:p>
        </p:txBody>
      </p:sp>
      <p:sp>
        <p:nvSpPr>
          <p:cNvPr id="3" name="Oval 2"/>
          <p:cNvSpPr/>
          <p:nvPr/>
        </p:nvSpPr>
        <p:spPr>
          <a:xfrm>
            <a:off x="1703388" y="3467100"/>
            <a:ext cx="1801812" cy="17970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930900" y="3392488"/>
            <a:ext cx="1981200" cy="1795462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743326" y="4451350"/>
            <a:ext cx="1819275" cy="187325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743326" y="2362202"/>
            <a:ext cx="1895475" cy="1839913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3" name="TextBox 9"/>
          <p:cNvSpPr txBox="1">
            <a:spLocks noChangeArrowheads="1"/>
          </p:cNvSpPr>
          <p:nvPr/>
        </p:nvSpPr>
        <p:spPr bwMode="auto">
          <a:xfrm>
            <a:off x="6040439" y="4181475"/>
            <a:ext cx="1762021" cy="369332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  <a:latin typeface="Arial" charset="0"/>
              </a:rPr>
              <a:t>Inland Flooding</a:t>
            </a:r>
          </a:p>
        </p:txBody>
      </p:sp>
      <p:sp>
        <p:nvSpPr>
          <p:cNvPr id="14344" name="TextBox 10"/>
          <p:cNvSpPr txBox="1">
            <a:spLocks noChangeArrowheads="1"/>
          </p:cNvSpPr>
          <p:nvPr/>
        </p:nvSpPr>
        <p:spPr bwMode="auto">
          <a:xfrm>
            <a:off x="2184400" y="4202114"/>
            <a:ext cx="710451" cy="369332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  <a:latin typeface="Arial" charset="0"/>
              </a:rPr>
              <a:t>Wind</a:t>
            </a:r>
          </a:p>
        </p:txBody>
      </p:sp>
      <p:sp>
        <p:nvSpPr>
          <p:cNvPr id="14345" name="TextBox 11"/>
          <p:cNvSpPr txBox="1">
            <a:spLocks noChangeArrowheads="1"/>
          </p:cNvSpPr>
          <p:nvPr/>
        </p:nvSpPr>
        <p:spPr bwMode="auto">
          <a:xfrm>
            <a:off x="4136818" y="2895602"/>
            <a:ext cx="1159292" cy="646331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  <a:latin typeface="Arial" charset="0"/>
              </a:rPr>
              <a:t>Surge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chemeClr val="tx2"/>
                </a:solidFill>
                <a:latin typeface="Arial" charset="0"/>
              </a:rPr>
              <a:t>#1 Killer</a:t>
            </a:r>
            <a:r>
              <a:rPr lang="en-US" altLang="en-US" sz="1800" b="1" dirty="0">
                <a:solidFill>
                  <a:schemeClr val="bg1"/>
                </a:solidFill>
                <a:latin typeface="Arial" charset="0"/>
              </a:rPr>
              <a:t>!</a:t>
            </a:r>
          </a:p>
        </p:txBody>
      </p:sp>
      <p:sp>
        <p:nvSpPr>
          <p:cNvPr id="14346" name="TextBox 12"/>
          <p:cNvSpPr txBox="1">
            <a:spLocks noChangeArrowheads="1"/>
          </p:cNvSpPr>
          <p:nvPr/>
        </p:nvSpPr>
        <p:spPr bwMode="auto">
          <a:xfrm>
            <a:off x="3995739" y="5181600"/>
            <a:ext cx="1261949" cy="369332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tx2"/>
                </a:solidFill>
                <a:latin typeface="Arial" charset="0"/>
              </a:rPr>
              <a:t>Tornadoes</a:t>
            </a:r>
          </a:p>
        </p:txBody>
      </p:sp>
      <p:sp>
        <p:nvSpPr>
          <p:cNvPr id="4" name="Oval 3"/>
          <p:cNvSpPr/>
          <p:nvPr/>
        </p:nvSpPr>
        <p:spPr>
          <a:xfrm>
            <a:off x="1703388" y="3467100"/>
            <a:ext cx="1801812" cy="1797050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3743326" y="2384425"/>
            <a:ext cx="1895475" cy="1797050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725863" y="4467227"/>
            <a:ext cx="1801812" cy="1857375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30900" y="3392488"/>
            <a:ext cx="1981200" cy="1795462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930900" y="5644243"/>
            <a:ext cx="1801812" cy="1797050"/>
          </a:xfrm>
          <a:prstGeom prst="ellipse">
            <a:avLst/>
          </a:prstGeom>
          <a:noFill/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130213" y="6232850"/>
            <a:ext cx="15185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WAVES!- A Fifth </a:t>
            </a:r>
          </a:p>
          <a:p>
            <a:r>
              <a:rPr lang="en-US" dirty="0" smtClean="0"/>
              <a:t>Impact to Consider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68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Storm Surge and Waves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32" y="1712361"/>
            <a:ext cx="431482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418" y="1"/>
            <a:ext cx="3886200" cy="3908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645" y="4436512"/>
            <a:ext cx="2041072" cy="248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3381180" y="1222310"/>
            <a:ext cx="2329155" cy="4114800"/>
          </a:xfrm>
          <a:prstGeom prst="straightConnector1">
            <a:avLst/>
          </a:prstGeom>
          <a:ln w="412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5542384" y="877078"/>
            <a:ext cx="391886" cy="6438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39" y="3891740"/>
            <a:ext cx="3422608" cy="2966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507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tim.osborn.la\Pictures\Presentation to USACE NOD on Coastal Landscape Issues\Coastal Land Areas Being Drowned by Even Small Coastal Stor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" y="-23446"/>
            <a:ext cx="9168544" cy="688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4468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im.osborn.la\AppData\Local\Temp\MRGObreachHurricaneKatr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1143000"/>
            <a:ext cx="8890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14400" y="304800"/>
            <a:ext cx="723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Example of Wave Action on Top of Storm Tide, Hurricane Katrina St. Bernard Parish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215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850" y="1123950"/>
            <a:ext cx="621030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28800" y="4572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Pensacola Naval Air Station Building and Wave Damage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456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NOAA Coastal Observations In Real Time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0" y="1903446"/>
            <a:ext cx="2965436" cy="2948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http://www.noaanews.noaa.gov/stories2015/images/Port%20FOurchon%20water%20level%20sens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761" y="1236500"/>
            <a:ext cx="1959412" cy="3484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1" y="4417398"/>
            <a:ext cx="3850627" cy="2417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83568" y="5047861"/>
            <a:ext cx="1868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Hurricane Issac, 2012</a:t>
            </a:r>
            <a:endParaRPr lang="en-US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707" y="4721290"/>
            <a:ext cx="4789949" cy="1798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/>
          <p:cNvSpPr/>
          <p:nvPr/>
        </p:nvSpPr>
        <p:spPr>
          <a:xfrm>
            <a:off x="1049695" y="4851919"/>
            <a:ext cx="483104" cy="9517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007290" y="4941332"/>
            <a:ext cx="483104" cy="95172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895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430</TotalTime>
  <Words>499</Words>
  <Application>Microsoft Office PowerPoint</Application>
  <PresentationFormat>On-screen Show (4:3)</PresentationFormat>
  <Paragraphs>59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Storm Surge and Waves</vt:lpstr>
      <vt:lpstr>PowerPoint Presentation</vt:lpstr>
      <vt:lpstr>PowerPoint Presentation</vt:lpstr>
      <vt:lpstr>PowerPoint Presentation</vt:lpstr>
      <vt:lpstr>NOAA Coastal Observations In Real Time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Dynamic Considerations in the Operation and Maintenance and Enhancements of Flood Protection Levees and Structures Relative to Changing Coastal Elevations and Rising Sea Levels</vt:lpstr>
      <vt:lpstr>PowerPoint Presentation</vt:lpstr>
      <vt:lpstr>NOAA’s Resources in the Measuring and Reporting of Sea Level Rise Trends is a National Effort Joined into an International Collaboration to Observe and Report on Sea Level Trends</vt:lpstr>
      <vt:lpstr>Critical to the Economy of SE Louisiana</vt:lpstr>
      <vt:lpstr>Key Element to SE Louisiana Sustainability Flood Protection</vt:lpstr>
      <vt:lpstr>Use of these Trends and the Analysis of Coastal Elevations has assisted the State and Lafourche Parish and Port Fourchon Assess the Flooding Outlook of Louisiana LA-1 for the Unelevated Section below Golden Meadow </vt:lpstr>
      <vt:lpstr>PowerPoint Presentation</vt:lpstr>
      <vt:lpstr>PowerPoint Presentation</vt:lpstr>
      <vt:lpstr>PowerPoint Presentation</vt:lpstr>
      <vt:lpstr>Indeed, A Lot of Discussion Around this High Rate of Relative Change is Very Common</vt:lpstr>
    </vt:vector>
  </TitlesOfParts>
  <Company>NOS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NOSTEMP</dc:creator>
  <cp:lastModifiedBy>Tim Osborn</cp:lastModifiedBy>
  <cp:revision>40</cp:revision>
  <dcterms:created xsi:type="dcterms:W3CDTF">2014-05-01T20:38:02Z</dcterms:created>
  <dcterms:modified xsi:type="dcterms:W3CDTF">2017-01-18T19:34:35Z</dcterms:modified>
</cp:coreProperties>
</file>