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61"/>
  </p:notesMasterIdLst>
  <p:handoutMasterIdLst>
    <p:handoutMasterId r:id="rId62"/>
  </p:handoutMasterIdLst>
  <p:sldIdLst>
    <p:sldId id="357" r:id="rId2"/>
    <p:sldId id="438" r:id="rId3"/>
    <p:sldId id="439" r:id="rId4"/>
    <p:sldId id="260" r:id="rId5"/>
    <p:sldId id="403" r:id="rId6"/>
    <p:sldId id="392" r:id="rId7"/>
    <p:sldId id="397" r:id="rId8"/>
    <p:sldId id="393" r:id="rId9"/>
    <p:sldId id="394" r:id="rId10"/>
    <p:sldId id="434" r:id="rId11"/>
    <p:sldId id="401" r:id="rId12"/>
    <p:sldId id="399" r:id="rId13"/>
    <p:sldId id="398" r:id="rId14"/>
    <p:sldId id="400" r:id="rId15"/>
    <p:sldId id="402" r:id="rId16"/>
    <p:sldId id="404" r:id="rId17"/>
    <p:sldId id="405" r:id="rId18"/>
    <p:sldId id="435" r:id="rId19"/>
    <p:sldId id="406" r:id="rId20"/>
    <p:sldId id="427" r:id="rId21"/>
    <p:sldId id="407" r:id="rId22"/>
    <p:sldId id="437" r:id="rId23"/>
    <p:sldId id="410" r:id="rId24"/>
    <p:sldId id="420" r:id="rId25"/>
    <p:sldId id="422" r:id="rId26"/>
    <p:sldId id="411" r:id="rId27"/>
    <p:sldId id="412" r:id="rId28"/>
    <p:sldId id="413" r:id="rId29"/>
    <p:sldId id="415" r:id="rId30"/>
    <p:sldId id="416" r:id="rId31"/>
    <p:sldId id="307" r:id="rId32"/>
    <p:sldId id="423" r:id="rId33"/>
    <p:sldId id="389" r:id="rId34"/>
    <p:sldId id="390" r:id="rId35"/>
    <p:sldId id="315" r:id="rId36"/>
    <p:sldId id="386" r:id="rId37"/>
    <p:sldId id="387" r:id="rId38"/>
    <p:sldId id="388" r:id="rId39"/>
    <p:sldId id="436" r:id="rId40"/>
    <p:sldId id="321" r:id="rId41"/>
    <p:sldId id="308" r:id="rId42"/>
    <p:sldId id="377" r:id="rId43"/>
    <p:sldId id="433" r:id="rId44"/>
    <p:sldId id="379" r:id="rId45"/>
    <p:sldId id="380" r:id="rId46"/>
    <p:sldId id="369" r:id="rId47"/>
    <p:sldId id="370" r:id="rId48"/>
    <p:sldId id="371" r:id="rId49"/>
    <p:sldId id="376" r:id="rId50"/>
    <p:sldId id="330" r:id="rId51"/>
    <p:sldId id="266" r:id="rId52"/>
    <p:sldId id="440" r:id="rId53"/>
    <p:sldId id="441" r:id="rId54"/>
    <p:sldId id="343" r:id="rId55"/>
    <p:sldId id="363" r:id="rId56"/>
    <p:sldId id="364" r:id="rId57"/>
    <p:sldId id="294" r:id="rId58"/>
    <p:sldId id="425" r:id="rId59"/>
    <p:sldId id="424" r:id="rId60"/>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len Peters" initials="GP" lastIdx="25" clrIdx="0"/>
  <p:cmAuthor id="1" name="Robbie Andrew" initials="RM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00FF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587" autoAdjust="0"/>
    <p:restoredTop sz="94660" autoAdjust="0"/>
  </p:normalViewPr>
  <p:slideViewPr>
    <p:cSldViewPr snapToGrid="0" snapToObjects="1">
      <p:cViewPr varScale="1">
        <p:scale>
          <a:sx n="76" d="100"/>
          <a:sy n="76" d="100"/>
        </p:scale>
        <p:origin x="-96" y="-9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368"/>
    </p:cViewPr>
  </p:sorterViewPr>
  <p:notesViewPr>
    <p:cSldViewPr snapToGrid="0" snapToObjects="1">
      <p:cViewPr varScale="1">
        <p:scale>
          <a:sx n="67" d="100"/>
          <a:sy n="67" d="100"/>
        </p:scale>
        <p:origin x="-2784" y="-96"/>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564C029E-7C9F-44F0-9483-A858A034F989}" type="datetimeFigureOut">
              <a:rPr lang="en-GB" smtClean="0"/>
              <a:t>02/02/2015</a:t>
            </a:fld>
            <a:endParaRPr lang="en-GB"/>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DFD5FC64-9ED2-4B4F-9289-B34A2B3B643B}" type="slidenum">
              <a:rPr lang="en-GB" smtClean="0"/>
              <a:t>‹#›</a:t>
            </a:fld>
            <a:endParaRPr lang="en-GB"/>
          </a:p>
        </p:txBody>
      </p:sp>
    </p:spTree>
    <p:extLst>
      <p:ext uri="{BB962C8B-B14F-4D97-AF65-F5344CB8AC3E}">
        <p14:creationId xmlns:p14="http://schemas.microsoft.com/office/powerpoint/2010/main" val="2245312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FB69B255-88BD-4F42-ADBE-4B935312D154}" type="datetimeFigureOut">
              <a:rPr lang="en-GB" smtClean="0"/>
              <a:t>02/02/2015</a:t>
            </a:fld>
            <a:endParaRPr lang="en-GB"/>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228895"/>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66A96CF3-FF14-413A-A6F6-1451B2B663D0}" type="slidenum">
              <a:rPr lang="en-GB" smtClean="0"/>
              <a:t>‹#›</a:t>
            </a:fld>
            <a:endParaRPr lang="en-GB"/>
          </a:p>
        </p:txBody>
      </p:sp>
    </p:spTree>
    <p:extLst>
      <p:ext uri="{BB962C8B-B14F-4D97-AF65-F5344CB8AC3E}">
        <p14:creationId xmlns:p14="http://schemas.microsoft.com/office/powerpoint/2010/main" val="411345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A96CF3-FF14-413A-A6F6-1451B2B663D0}" type="slidenum">
              <a:rPr lang="en-GB" smtClean="0"/>
              <a:t>1</a:t>
            </a:fld>
            <a:endParaRPr lang="en-GB" dirty="0"/>
          </a:p>
        </p:txBody>
      </p:sp>
    </p:spTree>
    <p:extLst>
      <p:ext uri="{BB962C8B-B14F-4D97-AF65-F5344CB8AC3E}">
        <p14:creationId xmlns:p14="http://schemas.microsoft.com/office/powerpoint/2010/main" val="104278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C0C9AB2-AD2C-49CC-BB13-ACE22CCFD459}" type="slidenum">
              <a:rPr lang="en-GB" altLang="en-US" sz="1200">
                <a:latin typeface="Calibri" pitchFamily="34" charset="0"/>
              </a:rPr>
              <a:pPr eaLnBrk="1" hangingPunct="1"/>
              <a:t>11</a:t>
            </a:fld>
            <a:endParaRPr lang="en-GB" altLang="en-US"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AA1A846-0450-4544-B379-6655C2F2EDA8}" type="slidenum">
              <a:rPr lang="en-GB" altLang="en-US" sz="1200">
                <a:latin typeface="Calibri" pitchFamily="34" charset="0"/>
              </a:rPr>
              <a:pPr eaLnBrk="1" hangingPunct="1"/>
              <a:t>12</a:t>
            </a:fld>
            <a:endParaRPr lang="en-GB" altLang="en-US"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337EE7-9737-4C56-86EE-540ED3004FD1}" type="slidenum">
              <a:rPr lang="en-GB" altLang="en-US" sz="1200">
                <a:latin typeface="Calibri" pitchFamily="34" charset="0"/>
              </a:rPr>
              <a:pPr eaLnBrk="1" hangingPunct="1"/>
              <a:t>13</a:t>
            </a:fld>
            <a:endParaRPr lang="en-GB" altLang="en-US"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24FDEAA-6AC7-4D18-AC57-B3E47BB54ADE}" type="slidenum">
              <a:rPr lang="en-GB" altLang="en-US" sz="1200">
                <a:latin typeface="Calibri" pitchFamily="34" charset="0"/>
              </a:rPr>
              <a:pPr eaLnBrk="1" hangingPunct="1"/>
              <a:t>14</a:t>
            </a:fld>
            <a:endParaRPr lang="en-GB" altLang="en-US"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B270B78-9103-4898-B9C2-CC7814D7C695}" type="slidenum">
              <a:rPr lang="en-GB" altLang="en-US" sz="1200">
                <a:latin typeface="Calibri" pitchFamily="34" charset="0"/>
              </a:rPr>
              <a:pPr eaLnBrk="1" hangingPunct="1"/>
              <a:t>15</a:t>
            </a:fld>
            <a:endParaRPr lang="en-GB" alt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16</a:t>
            </a:fld>
            <a:endParaRPr lang="en-GB"/>
          </a:p>
        </p:txBody>
      </p:sp>
    </p:spTree>
    <p:extLst>
      <p:ext uri="{BB962C8B-B14F-4D97-AF65-F5344CB8AC3E}">
        <p14:creationId xmlns:p14="http://schemas.microsoft.com/office/powerpoint/2010/main" val="1602094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18</a:t>
            </a:fld>
            <a:endParaRPr lang="en-GB"/>
          </a:p>
        </p:txBody>
      </p:sp>
    </p:spTree>
    <p:extLst>
      <p:ext uri="{BB962C8B-B14F-4D97-AF65-F5344CB8AC3E}">
        <p14:creationId xmlns:p14="http://schemas.microsoft.com/office/powerpoint/2010/main" val="267567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B60A0B6-9CBE-4776-AA1A-ED59D3CAFE5E}" type="slidenum">
              <a:rPr lang="en-GB" altLang="en-US" sz="1200">
                <a:latin typeface="Calibri" pitchFamily="34" charset="0"/>
              </a:rPr>
              <a:pPr eaLnBrk="1" hangingPunct="1"/>
              <a:t>20</a:t>
            </a:fld>
            <a:endParaRPr lang="en-GB" altLang="en-US"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23</a:t>
            </a:fld>
            <a:endParaRPr lang="en-GB"/>
          </a:p>
        </p:txBody>
      </p:sp>
    </p:spTree>
    <p:extLst>
      <p:ext uri="{BB962C8B-B14F-4D97-AF65-F5344CB8AC3E}">
        <p14:creationId xmlns:p14="http://schemas.microsoft.com/office/powerpoint/2010/main" val="1602094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28</a:t>
            </a:fld>
            <a:endParaRPr lang="en-GB"/>
          </a:p>
        </p:txBody>
      </p:sp>
    </p:spTree>
    <p:extLst>
      <p:ext uri="{BB962C8B-B14F-4D97-AF65-F5344CB8AC3E}">
        <p14:creationId xmlns:p14="http://schemas.microsoft.com/office/powerpoint/2010/main" val="1602094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3E30E-0CE1-4546-8578-CFDF70330E34}" type="slidenum">
              <a:rPr lang="en-US" smtClean="0"/>
              <a:t>2</a:t>
            </a:fld>
            <a:endParaRPr lang="en-US"/>
          </a:p>
        </p:txBody>
      </p:sp>
    </p:spTree>
    <p:extLst>
      <p:ext uri="{BB962C8B-B14F-4D97-AF65-F5344CB8AC3E}">
        <p14:creationId xmlns:p14="http://schemas.microsoft.com/office/powerpoint/2010/main" val="248742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31</a:t>
            </a:fld>
            <a:endParaRPr lang="en-GB"/>
          </a:p>
        </p:txBody>
      </p:sp>
    </p:spTree>
    <p:extLst>
      <p:ext uri="{BB962C8B-B14F-4D97-AF65-F5344CB8AC3E}">
        <p14:creationId xmlns:p14="http://schemas.microsoft.com/office/powerpoint/2010/main" val="1602094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32</a:t>
            </a:fld>
            <a:endParaRPr lang="en-GB"/>
          </a:p>
        </p:txBody>
      </p:sp>
    </p:spTree>
    <p:extLst>
      <p:ext uri="{BB962C8B-B14F-4D97-AF65-F5344CB8AC3E}">
        <p14:creationId xmlns:p14="http://schemas.microsoft.com/office/powerpoint/2010/main" val="1602094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33</a:t>
            </a:fld>
            <a:endParaRPr lang="en-GB"/>
          </a:p>
        </p:txBody>
      </p:sp>
    </p:spTree>
    <p:extLst>
      <p:ext uri="{BB962C8B-B14F-4D97-AF65-F5344CB8AC3E}">
        <p14:creationId xmlns:p14="http://schemas.microsoft.com/office/powerpoint/2010/main" val="570170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34</a:t>
            </a:fld>
            <a:endParaRPr lang="en-GB"/>
          </a:p>
        </p:txBody>
      </p:sp>
    </p:spTree>
    <p:extLst>
      <p:ext uri="{BB962C8B-B14F-4D97-AF65-F5344CB8AC3E}">
        <p14:creationId xmlns:p14="http://schemas.microsoft.com/office/powerpoint/2010/main" val="1895173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35</a:t>
            </a:fld>
            <a:endParaRPr lang="en-GB"/>
          </a:p>
        </p:txBody>
      </p:sp>
    </p:spTree>
    <p:extLst>
      <p:ext uri="{BB962C8B-B14F-4D97-AF65-F5344CB8AC3E}">
        <p14:creationId xmlns:p14="http://schemas.microsoft.com/office/powerpoint/2010/main" val="1895173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36</a:t>
            </a:fld>
            <a:endParaRPr lang="en-GB"/>
          </a:p>
        </p:txBody>
      </p:sp>
    </p:spTree>
    <p:extLst>
      <p:ext uri="{BB962C8B-B14F-4D97-AF65-F5344CB8AC3E}">
        <p14:creationId xmlns:p14="http://schemas.microsoft.com/office/powerpoint/2010/main" val="1668216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37</a:t>
            </a:fld>
            <a:endParaRPr lang="en-GB"/>
          </a:p>
        </p:txBody>
      </p:sp>
    </p:spTree>
    <p:extLst>
      <p:ext uri="{BB962C8B-B14F-4D97-AF65-F5344CB8AC3E}">
        <p14:creationId xmlns:p14="http://schemas.microsoft.com/office/powerpoint/2010/main" val="1065294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38</a:t>
            </a:fld>
            <a:endParaRPr lang="en-GB"/>
          </a:p>
        </p:txBody>
      </p:sp>
    </p:spTree>
    <p:extLst>
      <p:ext uri="{BB962C8B-B14F-4D97-AF65-F5344CB8AC3E}">
        <p14:creationId xmlns:p14="http://schemas.microsoft.com/office/powerpoint/2010/main" val="2463275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39</a:t>
            </a:fld>
            <a:endParaRPr lang="en-GB"/>
          </a:p>
        </p:txBody>
      </p:sp>
    </p:spTree>
    <p:extLst>
      <p:ext uri="{BB962C8B-B14F-4D97-AF65-F5344CB8AC3E}">
        <p14:creationId xmlns:p14="http://schemas.microsoft.com/office/powerpoint/2010/main" val="2675670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40</a:t>
            </a:fld>
            <a:endParaRPr lang="en-GB"/>
          </a:p>
        </p:txBody>
      </p:sp>
    </p:spTree>
    <p:extLst>
      <p:ext uri="{BB962C8B-B14F-4D97-AF65-F5344CB8AC3E}">
        <p14:creationId xmlns:p14="http://schemas.microsoft.com/office/powerpoint/2010/main" val="399544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a:t>
            </a:fld>
            <a:endParaRPr lang="en-GB"/>
          </a:p>
        </p:txBody>
      </p:sp>
    </p:spTree>
    <p:extLst>
      <p:ext uri="{BB962C8B-B14F-4D97-AF65-F5344CB8AC3E}">
        <p14:creationId xmlns:p14="http://schemas.microsoft.com/office/powerpoint/2010/main" val="1669160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41</a:t>
            </a:fld>
            <a:endParaRPr lang="en-GB"/>
          </a:p>
        </p:txBody>
      </p:sp>
    </p:spTree>
    <p:extLst>
      <p:ext uri="{BB962C8B-B14F-4D97-AF65-F5344CB8AC3E}">
        <p14:creationId xmlns:p14="http://schemas.microsoft.com/office/powerpoint/2010/main" val="2662605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42</a:t>
            </a:fld>
            <a:endParaRPr lang="en-GB"/>
          </a:p>
        </p:txBody>
      </p:sp>
    </p:spTree>
    <p:extLst>
      <p:ext uri="{BB962C8B-B14F-4D97-AF65-F5344CB8AC3E}">
        <p14:creationId xmlns:p14="http://schemas.microsoft.com/office/powerpoint/2010/main" val="2094977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EB6ED56-3E3E-480A-BACB-F5A1EC149868}" type="slidenum">
              <a:rPr lang="en-GB" altLang="en-US" sz="1200">
                <a:latin typeface="Calibri" pitchFamily="34" charset="0"/>
              </a:rPr>
              <a:pPr eaLnBrk="1" hangingPunct="1"/>
              <a:t>43</a:t>
            </a:fld>
            <a:endParaRPr lang="en-GB" altLang="en-US"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44</a:t>
            </a:fld>
            <a:endParaRPr lang="en-GB"/>
          </a:p>
        </p:txBody>
      </p:sp>
    </p:spTree>
    <p:extLst>
      <p:ext uri="{BB962C8B-B14F-4D97-AF65-F5344CB8AC3E}">
        <p14:creationId xmlns:p14="http://schemas.microsoft.com/office/powerpoint/2010/main" val="589822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45</a:t>
            </a:fld>
            <a:endParaRPr lang="en-GB"/>
          </a:p>
        </p:txBody>
      </p:sp>
    </p:spTree>
    <p:extLst>
      <p:ext uri="{BB962C8B-B14F-4D97-AF65-F5344CB8AC3E}">
        <p14:creationId xmlns:p14="http://schemas.microsoft.com/office/powerpoint/2010/main" val="1353092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46</a:t>
            </a:fld>
            <a:endParaRPr lang="en-GB"/>
          </a:p>
        </p:txBody>
      </p:sp>
    </p:spTree>
    <p:extLst>
      <p:ext uri="{BB962C8B-B14F-4D97-AF65-F5344CB8AC3E}">
        <p14:creationId xmlns:p14="http://schemas.microsoft.com/office/powerpoint/2010/main" val="3893577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47</a:t>
            </a:fld>
            <a:endParaRPr lang="en-GB"/>
          </a:p>
        </p:txBody>
      </p:sp>
    </p:spTree>
    <p:extLst>
      <p:ext uri="{BB962C8B-B14F-4D97-AF65-F5344CB8AC3E}">
        <p14:creationId xmlns:p14="http://schemas.microsoft.com/office/powerpoint/2010/main" val="546277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48</a:t>
            </a:fld>
            <a:endParaRPr lang="en-GB"/>
          </a:p>
        </p:txBody>
      </p:sp>
    </p:spTree>
    <p:extLst>
      <p:ext uri="{BB962C8B-B14F-4D97-AF65-F5344CB8AC3E}">
        <p14:creationId xmlns:p14="http://schemas.microsoft.com/office/powerpoint/2010/main" val="1595143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49</a:t>
            </a:fld>
            <a:endParaRPr lang="en-GB"/>
          </a:p>
        </p:txBody>
      </p:sp>
    </p:spTree>
    <p:extLst>
      <p:ext uri="{BB962C8B-B14F-4D97-AF65-F5344CB8AC3E}">
        <p14:creationId xmlns:p14="http://schemas.microsoft.com/office/powerpoint/2010/main" val="3430660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50</a:t>
            </a:fld>
            <a:endParaRPr lang="en-GB"/>
          </a:p>
        </p:txBody>
      </p:sp>
    </p:spTree>
    <p:extLst>
      <p:ext uri="{BB962C8B-B14F-4D97-AF65-F5344CB8AC3E}">
        <p14:creationId xmlns:p14="http://schemas.microsoft.com/office/powerpoint/2010/main" val="2305425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a:t>
            </a:fld>
            <a:endParaRPr lang="en-GB"/>
          </a:p>
        </p:txBody>
      </p:sp>
    </p:spTree>
    <p:extLst>
      <p:ext uri="{BB962C8B-B14F-4D97-AF65-F5344CB8AC3E}">
        <p14:creationId xmlns:p14="http://schemas.microsoft.com/office/powerpoint/2010/main" val="889571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51</a:t>
            </a:fld>
            <a:endParaRPr lang="en-GB"/>
          </a:p>
        </p:txBody>
      </p:sp>
    </p:spTree>
    <p:extLst>
      <p:ext uri="{BB962C8B-B14F-4D97-AF65-F5344CB8AC3E}">
        <p14:creationId xmlns:p14="http://schemas.microsoft.com/office/powerpoint/2010/main" val="1659091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52</a:t>
            </a:fld>
            <a:endParaRPr lang="en-GB"/>
          </a:p>
        </p:txBody>
      </p:sp>
    </p:spTree>
    <p:extLst>
      <p:ext uri="{BB962C8B-B14F-4D97-AF65-F5344CB8AC3E}">
        <p14:creationId xmlns:p14="http://schemas.microsoft.com/office/powerpoint/2010/main" val="13799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53</a:t>
            </a:fld>
            <a:endParaRPr lang="en-GB"/>
          </a:p>
        </p:txBody>
      </p:sp>
    </p:spTree>
    <p:extLst>
      <p:ext uri="{BB962C8B-B14F-4D97-AF65-F5344CB8AC3E}">
        <p14:creationId xmlns:p14="http://schemas.microsoft.com/office/powerpoint/2010/main" val="1545512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54</a:t>
            </a:fld>
            <a:endParaRPr lang="en-GB"/>
          </a:p>
        </p:txBody>
      </p:sp>
    </p:spTree>
    <p:extLst>
      <p:ext uri="{BB962C8B-B14F-4D97-AF65-F5344CB8AC3E}">
        <p14:creationId xmlns:p14="http://schemas.microsoft.com/office/powerpoint/2010/main" val="2542484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55</a:t>
            </a:fld>
            <a:endParaRPr lang="en-GB"/>
          </a:p>
        </p:txBody>
      </p:sp>
    </p:spTree>
    <p:extLst>
      <p:ext uri="{BB962C8B-B14F-4D97-AF65-F5344CB8AC3E}">
        <p14:creationId xmlns:p14="http://schemas.microsoft.com/office/powerpoint/2010/main" val="776903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56</a:t>
            </a:fld>
            <a:endParaRPr lang="en-GB"/>
          </a:p>
        </p:txBody>
      </p:sp>
    </p:spTree>
    <p:extLst>
      <p:ext uri="{BB962C8B-B14F-4D97-AF65-F5344CB8AC3E}">
        <p14:creationId xmlns:p14="http://schemas.microsoft.com/office/powerpoint/2010/main" val="713629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57</a:t>
            </a:fld>
            <a:endParaRPr lang="en-GB"/>
          </a:p>
        </p:txBody>
      </p:sp>
    </p:spTree>
    <p:extLst>
      <p:ext uri="{BB962C8B-B14F-4D97-AF65-F5344CB8AC3E}">
        <p14:creationId xmlns:p14="http://schemas.microsoft.com/office/powerpoint/2010/main" val="1685760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58</a:t>
            </a:fld>
            <a:endParaRPr lang="en-GB"/>
          </a:p>
        </p:txBody>
      </p:sp>
    </p:spTree>
    <p:extLst>
      <p:ext uri="{BB962C8B-B14F-4D97-AF65-F5344CB8AC3E}">
        <p14:creationId xmlns:p14="http://schemas.microsoft.com/office/powerpoint/2010/main" val="1436646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59</a:t>
            </a:fld>
            <a:endParaRPr lang="en-GB"/>
          </a:p>
        </p:txBody>
      </p:sp>
    </p:spTree>
    <p:extLst>
      <p:ext uri="{BB962C8B-B14F-4D97-AF65-F5344CB8AC3E}">
        <p14:creationId xmlns:p14="http://schemas.microsoft.com/office/powerpoint/2010/main" val="143664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5</a:t>
            </a:fld>
            <a:endParaRPr lang="en-GB"/>
          </a:p>
        </p:txBody>
      </p:sp>
    </p:spTree>
    <p:extLst>
      <p:ext uri="{BB962C8B-B14F-4D97-AF65-F5344CB8AC3E}">
        <p14:creationId xmlns:p14="http://schemas.microsoft.com/office/powerpoint/2010/main" val="160209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200">
                <a:latin typeface="Calibri" pitchFamily="34" charset="0"/>
              </a:rPr>
              <a:pPr eaLnBrk="1" hangingPunct="1"/>
              <a:t>6</a:t>
            </a:fld>
            <a:endParaRPr lang="en-GB" alt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057D31E-FBD4-40E8-940E-22357677B2C2}" type="slidenum">
              <a:rPr lang="en-GB" altLang="en-US" sz="1200">
                <a:latin typeface="Calibri" pitchFamily="34" charset="0"/>
              </a:rPr>
              <a:pPr eaLnBrk="1" hangingPunct="1"/>
              <a:t>7</a:t>
            </a:fld>
            <a:endParaRPr lang="en-GB" alt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C2AF7ED-02E8-4768-BEDC-B41AF655250C}" type="slidenum">
              <a:rPr lang="en-GB" altLang="en-US" sz="1200">
                <a:latin typeface="Calibri" pitchFamily="34" charset="0"/>
              </a:rPr>
              <a:pPr eaLnBrk="1" hangingPunct="1"/>
              <a:t>8</a:t>
            </a:fld>
            <a:endParaRPr lang="en-GB" altLang="en-US"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B60A0B6-9CBE-4776-AA1A-ED59D3CAFE5E}" type="slidenum">
              <a:rPr lang="en-GB" altLang="en-US" sz="1200">
                <a:latin typeface="Calibri" pitchFamily="34" charset="0"/>
              </a:rPr>
              <a:pPr eaLnBrk="1" hangingPunct="1"/>
              <a:t>9</a:t>
            </a:fld>
            <a:endParaRPr lang="en-GB" alt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1285"/>
            <a:ext cx="3176645" cy="1361030"/>
          </a:xfrm>
          <a:prstGeom prst="rect">
            <a:avLst/>
          </a:prstGeom>
        </p:spPr>
      </p:pic>
      <p:sp>
        <p:nvSpPr>
          <p:cNvPr id="11" name="Title 10"/>
          <p:cNvSpPr>
            <a:spLocks noGrp="1"/>
          </p:cNvSpPr>
          <p:nvPr>
            <p:ph type="title"/>
          </p:nvPr>
        </p:nvSpPr>
        <p:spPr>
          <a:xfrm>
            <a:off x="558063" y="1934633"/>
            <a:ext cx="8229600" cy="1143000"/>
          </a:xfrm>
        </p:spPr>
        <p:txBody>
          <a:bodyPr/>
          <a:lstStyle>
            <a:lvl1pPr>
              <a:defRPr b="0">
                <a:latin typeface="Arial Narrow"/>
                <a:cs typeface="Arial Narrow"/>
              </a:defRPr>
            </a:lvl1pPr>
          </a:lstStyle>
          <a:p>
            <a:r>
              <a:rPr lang="en-GB" dirty="0" smtClean="0"/>
              <a:t>Click to edit Master title style</a:t>
            </a:r>
            <a:endParaRPr lang="en-US" dirty="0"/>
          </a:p>
        </p:txBody>
      </p:sp>
      <p:sp>
        <p:nvSpPr>
          <p:cNvPr id="17" name="Text Placeholder 16"/>
          <p:cNvSpPr>
            <a:spLocks noGrp="1"/>
          </p:cNvSpPr>
          <p:nvPr>
            <p:ph type="body" sz="quarter" idx="10"/>
          </p:nvPr>
        </p:nvSpPr>
        <p:spPr>
          <a:xfrm>
            <a:off x="2175726" y="5781121"/>
            <a:ext cx="4994275" cy="558800"/>
          </a:xfrm>
        </p:spPr>
        <p:txBody>
          <a:bodyPr/>
          <a:lstStyle>
            <a:lvl1pPr marL="0" indent="0" algn="ctr" defTabSz="457200" rtl="0" eaLnBrk="1" latinLnBrk="0" hangingPunct="1">
              <a:buNone/>
              <a:defRPr lang="en-GB" sz="16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
        <p:nvSpPr>
          <p:cNvPr id="20" name="Text Placeholder 19"/>
          <p:cNvSpPr>
            <a:spLocks noGrp="1"/>
          </p:cNvSpPr>
          <p:nvPr>
            <p:ph type="body" sz="quarter" idx="11"/>
          </p:nvPr>
        </p:nvSpPr>
        <p:spPr>
          <a:xfrm>
            <a:off x="3176645" y="2930241"/>
            <a:ext cx="2992437" cy="2211388"/>
          </a:xfrm>
        </p:spPr>
        <p:txBody>
          <a:bodyPr/>
          <a:lstStyle>
            <a:lvl1pPr marL="0" indent="0" algn="ctr">
              <a:buFontTx/>
              <a:buNone/>
              <a:defRPr sz="13000">
                <a:latin typeface="Arial Narrow"/>
                <a:cs typeface="Arial Narrow"/>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smtClean="0"/>
              <a:t>Click to edit Master text styles</a:t>
            </a:r>
          </a:p>
        </p:txBody>
      </p:sp>
      <p:sp>
        <p:nvSpPr>
          <p:cNvPr id="21" name="Text Placeholder 16"/>
          <p:cNvSpPr>
            <a:spLocks noGrp="1"/>
          </p:cNvSpPr>
          <p:nvPr>
            <p:ph type="body" sz="quarter" idx="12"/>
          </p:nvPr>
        </p:nvSpPr>
        <p:spPr>
          <a:xfrm>
            <a:off x="2175726" y="6087164"/>
            <a:ext cx="4994275" cy="386742"/>
          </a:xfrm>
        </p:spPr>
        <p:txBody>
          <a:bodyPr>
            <a:normAutofit/>
          </a:bodyPr>
          <a:lstStyle>
            <a:lvl1pPr marL="0" indent="0" algn="ctr" defTabSz="457200" rtl="0" eaLnBrk="1" latinLnBrk="0" hangingPunct="1">
              <a:buNone/>
              <a:defRPr lang="en-GB" sz="10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Tree>
    <p:extLst>
      <p:ext uri="{BB962C8B-B14F-4D97-AF65-F5344CB8AC3E}">
        <p14:creationId xmlns:p14="http://schemas.microsoft.com/office/powerpoint/2010/main" val="5863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latin typeface="Arial Narrow"/>
                <a:cs typeface="Arial Narrow"/>
              </a:defRPr>
            </a:lvl1pPr>
          </a:lstStyle>
          <a:p>
            <a:r>
              <a:rPr lang="en-GB" smtClean="0"/>
              <a:t>Click to edit Master title style</a:t>
            </a:r>
            <a:endParaRPr lang="en-US"/>
          </a:p>
        </p:txBody>
      </p:sp>
      <p:sp>
        <p:nvSpPr>
          <p:cNvPr id="4" name="Text Placeholder 3"/>
          <p:cNvSpPr>
            <a:spLocks noGrp="1"/>
          </p:cNvSpPr>
          <p:nvPr>
            <p:ph type="body" sz="quarter" idx="10"/>
          </p:nvPr>
        </p:nvSpPr>
        <p:spPr>
          <a:xfrm>
            <a:off x="457200" y="4440238"/>
            <a:ext cx="8229600" cy="1633537"/>
          </a:xfrm>
        </p:spPr>
        <p:txBody>
          <a:bodyPr anchor="ctr"/>
          <a:lstStyle>
            <a:lvl1pPr marL="0" indent="0" algn="ctr">
              <a:buFontTx/>
              <a:buNone/>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smtClean="0"/>
              <a:t>Click to edit Master text styles</a:t>
            </a:r>
          </a:p>
        </p:txBody>
      </p:sp>
    </p:spTree>
    <p:extLst>
      <p:ext uri="{BB962C8B-B14F-4D97-AF65-F5344CB8AC3E}">
        <p14:creationId xmlns:p14="http://schemas.microsoft.com/office/powerpoint/2010/main" val="223191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83711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7" name="Text Placeholder 2"/>
          <p:cNvSpPr>
            <a:spLocks noGrp="1"/>
          </p:cNvSpPr>
          <p:nvPr>
            <p:ph type="body" sz="quarter" idx="12"/>
          </p:nvPr>
        </p:nvSpPr>
        <p:spPr>
          <a:xfrm>
            <a:off x="189275" y="6242539"/>
            <a:ext cx="8765451" cy="552416"/>
          </a:xfrm>
        </p:spPr>
        <p:txBody>
          <a:bodyPr anchor="b" anchorCtr="0">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111197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0" y="1440000"/>
            <a:ext cx="8080375" cy="4680000"/>
          </a:xfrm>
        </p:spPr>
        <p:txBody>
          <a:bodyPr anchor="ct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p:spPr>
        <p:txBody>
          <a:bodyPr anchor="ctr">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5" y="5692792"/>
            <a:ext cx="8765451" cy="1077321"/>
          </a:xfrm>
        </p:spPr>
        <p:txBody>
          <a:bodyPr anchor="b" anchorCtr="0">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29909346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3527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3147505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108280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B81D1-339F-824C-BF8B-C1100CBE37FC}" type="datetimeFigureOut">
              <a:rPr lang="en-US" smtClean="0"/>
              <a:t>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9F3D0-B985-0345-B86B-74512F59448E}" type="slidenum">
              <a:rPr lang="en-US" smtClean="0"/>
              <a:t>‹#›</a:t>
            </a:fld>
            <a:endParaRPr lang="en-US"/>
          </a:p>
        </p:txBody>
      </p:sp>
    </p:spTree>
    <p:extLst>
      <p:ext uri="{BB962C8B-B14F-4D97-AF65-F5344CB8AC3E}">
        <p14:creationId xmlns:p14="http://schemas.microsoft.com/office/powerpoint/2010/main" val="2884718407"/>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68" r:id="rId3"/>
    <p:sldLayoutId id="2147483680" r:id="rId4"/>
    <p:sldLayoutId id="2147483677" r:id="rId5"/>
    <p:sldLayoutId id="2147483681" r:id="rId6"/>
    <p:sldLayoutId id="2147483683" r:id="rId7"/>
    <p:sldLayoutId id="2147483684"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dx.doi.org/10.5194/essdd-7-521-2014" TargetMode="External"/><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hyperlink" Target="http://www.globalcarbonproject.org" TargetMode="External"/><Relationship Id="rId4" Type="http://schemas.openxmlformats.org/officeDocument/2006/relationships/hyperlink" Target="http://www.pnas.org/content/108/21/8903"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www.globalcarbonproject.org/carbonbudget/" TargetMode="External"/><Relationship Id="rId5" Type="http://schemas.openxmlformats.org/officeDocument/2006/relationships/hyperlink" Target="http://dx.doi.org/10.5194/essdd-7-521-2014" TargetMode="External"/><Relationship Id="rId4" Type="http://schemas.openxmlformats.org/officeDocument/2006/relationships/hyperlink" Target="http://unstats.un.org/unsd/default.ht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dx.doi.org/10.5194/essdd-7-521-2014" TargetMode="External"/><Relationship Id="rId5" Type="http://schemas.openxmlformats.org/officeDocument/2006/relationships/hyperlink" Target="http://www.esrl.noaa.gov/gmd/ccgg/trends/" TargetMode="External"/><Relationship Id="rId4" Type="http://schemas.openxmlformats.org/officeDocument/2006/relationships/hyperlink" Target="http://cdiac.ornl.gov/trends/emis/meth_reg.html"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biogeosciences-discuss.net/9/8931/2012/bgd-9-8931-2012.html" TargetMode="External"/><Relationship Id="rId3" Type="http://schemas.openxmlformats.org/officeDocument/2006/relationships/hyperlink" Target="http://cdiac.ornl.gov/trends/emis/meth_reg.html" TargetMode="External"/><Relationship Id="rId7" Type="http://schemas.openxmlformats.org/officeDocument/2006/relationships/hyperlink" Target="http://www.atmos-chem-phys.net/13/2793/2013/acp-13-2793-2013.html"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onlinelibrary.wiley.com/doi/10.1002/jgrg.20042/abstract" TargetMode="External"/><Relationship Id="rId11" Type="http://schemas.openxmlformats.org/officeDocument/2006/relationships/image" Target="../media/image15.png"/><Relationship Id="rId5" Type="http://schemas.openxmlformats.org/officeDocument/2006/relationships/hyperlink" Target="http://www.biogeosciences.net/9/5125/2012/bg-9-5125-2012.html" TargetMode="External"/><Relationship Id="rId10" Type="http://schemas.openxmlformats.org/officeDocument/2006/relationships/hyperlink" Target="http://www.globalcarbonproject.org/carbonbudget/" TargetMode="External"/><Relationship Id="rId4" Type="http://schemas.openxmlformats.org/officeDocument/2006/relationships/hyperlink" Target="http://www.esrl.noaa.gov/gmd/ccgg/trends/" TargetMode="External"/><Relationship Id="rId9" Type="http://schemas.openxmlformats.org/officeDocument/2006/relationships/hyperlink" Target="http://dx.doi.org/10.5194/essdd-7-521-2014"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atmos-chem-phys.net/13/2793/2013/acp-13-2793-2013.html" TargetMode="External"/><Relationship Id="rId3" Type="http://schemas.openxmlformats.org/officeDocument/2006/relationships/hyperlink" Target="http://shrinkthatfootprint.com/burning-the-carbon-sink" TargetMode="External"/><Relationship Id="rId7" Type="http://schemas.openxmlformats.org/officeDocument/2006/relationships/hyperlink" Target="http://onlinelibrary.wiley.com/doi/10.1002/jgrg.20042/abstract" TargetMode="External"/><Relationship Id="rId12"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www.biogeosciences.net/9/5125/2012/bg-9-5125-2012.html" TargetMode="External"/><Relationship Id="rId11" Type="http://schemas.openxmlformats.org/officeDocument/2006/relationships/hyperlink" Target="http://www.globalcarbonproject.org/carbonbudget/" TargetMode="External"/><Relationship Id="rId5" Type="http://schemas.openxmlformats.org/officeDocument/2006/relationships/hyperlink" Target="http://www.esrl.noaa.gov/gmd/ccgg/trends/" TargetMode="External"/><Relationship Id="rId10" Type="http://schemas.openxmlformats.org/officeDocument/2006/relationships/hyperlink" Target="http://dx.doi.org/10.5194/essdd-7-521-2014" TargetMode="External"/><Relationship Id="rId4" Type="http://schemas.openxmlformats.org/officeDocument/2006/relationships/hyperlink" Target="http://cdiac.ornl.gov/trends/emis/meth_reg.html" TargetMode="External"/><Relationship Id="rId9" Type="http://schemas.openxmlformats.org/officeDocument/2006/relationships/hyperlink" Target="http://www.biogeosciences-discuss.net/9/8931/2012/bgd-9-8931-2012.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hyperlink" Target="http://www.globalcarbonproject.org/carbonbudget/" TargetMode="External"/><Relationship Id="rId4" Type="http://schemas.openxmlformats.org/officeDocument/2006/relationships/hyperlink" Target="https://scripps.ucsd.ed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dx.doi.org/10.1038/ngeo2248" TargetMode="External"/><Relationship Id="rId2" Type="http://schemas.openxmlformats.org/officeDocument/2006/relationships/hyperlink" Target="http://cdiac.ornl.gov/trends/emis/meth_reg.html" TargetMode="Externa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hyperlink" Target="http://dx.doi.org/10.1038/ngeo224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dx.doi.org/10.1038/ngeo2248" TargetMode="External"/><Relationship Id="rId2" Type="http://schemas.openxmlformats.org/officeDocument/2006/relationships/hyperlink" Target="http://cdiac.ornl.gov/trends/emis/meth_reg.html" TargetMode="Externa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dx.doi.org/10.1038/ngeo2248"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dx.doi.org/10.1038/ngeo2248" TargetMode="External"/><Relationship Id="rId2" Type="http://schemas.openxmlformats.org/officeDocument/2006/relationships/hyperlink" Target="http://cdiac.ornl.gov/trends/emis/meth_reg.html" TargetMode="Externa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dx.doi.org/10.1038/ngeo2248"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nature.com/doifinder/10.1038/nclimate2384"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nature.com/doifinder/10.1038/nclimate2384"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nature.com/doifinder/10.1038/nclimate2384"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nature.com/doifinder/10.1038/nclimate2384"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nature.com/doifinder/10.1038/nclimate2392"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globalcarbonproject.org"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mailto:philippe.ciais@lsce.ipsl.fr" TargetMode="External"/><Relationship Id="rId5" Type="http://schemas.openxmlformats.org/officeDocument/2006/relationships/hyperlink" Target="http://www.globalcarbonatlas.org" TargetMode="External"/><Relationship Id="rId4" Type="http://schemas.openxmlformats.org/officeDocument/2006/relationships/hyperlink" Target="mailto:c.lequere@uea.ac.u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nature.com/doifinder/10.1038/nclimate2392"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d-7-521-201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d-7-521-201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d-7-521-201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d-7-521-2014"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d-7-521-2014"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d-7-521-201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d-7-521-2014"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unstats.un.org/" TargetMode="External"/><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www.globalcarbonproject.org/carbonbudget/" TargetMode="External"/><Relationship Id="rId5" Type="http://schemas.openxmlformats.org/officeDocument/2006/relationships/hyperlink" Target="http://dx.doi.org/10.5194/essdd-7-521-2014" TargetMode="External"/><Relationship Id="rId4" Type="http://schemas.openxmlformats.org/officeDocument/2006/relationships/hyperlink" Target="http://cdiac.ornl.gov/trends/emis/meth_reg.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www.globalcarbonproject.org" TargetMode="External"/><Relationship Id="rId4" Type="http://schemas.openxmlformats.org/officeDocument/2006/relationships/hyperlink" Target="http://dx.doi.org/10.5194/essdd-7-521-2014"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dx.doi.org/10.5194/essdd-7-521-2014" TargetMode="External"/><Relationship Id="rId5" Type="http://schemas.openxmlformats.org/officeDocument/2006/relationships/hyperlink" Target="http://www.pnas.org/content/108/21/8903" TargetMode="External"/><Relationship Id="rId4" Type="http://schemas.openxmlformats.org/officeDocument/2006/relationships/hyperlink" Target="http://cdiac.ornl.gov/trends/emis/meth_reg.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biogeosciences.net/9/3247/2012/bg-9-3247-2012.html"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3" Type="http://schemas.openxmlformats.org/officeDocument/2006/relationships/hyperlink" Target="http://dx.doi.org/10.1088/1748-9326/8/3/034011"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dx.doi.org/10.5194/essdd-7-521-2014" TargetMode="External"/><Relationship Id="rId5" Type="http://schemas.openxmlformats.org/officeDocument/2006/relationships/hyperlink" Target="http://onlinelibrary.wiley.com/doi/10.1002/jgrg.20042/abstract" TargetMode="External"/><Relationship Id="rId4" Type="http://schemas.openxmlformats.org/officeDocument/2006/relationships/hyperlink" Target="http://www.biogeosciences.net/9/5125/2012/bg-9-5125-2012.html"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cdiac.ornl.gov/trends/emis/meth_reg.html"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dx.doi.org/10.5194/essdd-7-521-2014" TargetMode="External"/><Relationship Id="rId5" Type="http://schemas.openxmlformats.org/officeDocument/2006/relationships/hyperlink" Target="http://onlinelibrary.wiley.com/doi/10.1002/jgrg.20042/abstract" TargetMode="External"/><Relationship Id="rId10" Type="http://schemas.openxmlformats.org/officeDocument/2006/relationships/image" Target="../media/image46.png"/><Relationship Id="rId4" Type="http://schemas.openxmlformats.org/officeDocument/2006/relationships/hyperlink" Target="http://www.biogeosciences.net/9/5125/2012/bg-9-5125-2012.html" TargetMode="External"/><Relationship Id="rId9" Type="http://schemas.openxmlformats.org/officeDocument/2006/relationships/image" Target="../media/image45.png"/></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cdiac.ornl.gov/trends/emis/meth_reg.html"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dx.doi.org/10.5194/essdd-7-521-2014" TargetMode="External"/><Relationship Id="rId5" Type="http://schemas.openxmlformats.org/officeDocument/2006/relationships/hyperlink" Target="http://onlinelibrary.wiley.com/doi/10.1002/jgrg.20042/abstract" TargetMode="External"/><Relationship Id="rId4" Type="http://schemas.openxmlformats.org/officeDocument/2006/relationships/hyperlink" Target="http://www.biogeosciences.net/9/5125/2012/bg-9-5125-2012.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cdiac.ornl.gov/trends/emis/meth_reg.html"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dx.doi.org/10.5194/essdd-7-521-2014" TargetMode="External"/><Relationship Id="rId5" Type="http://schemas.openxmlformats.org/officeDocument/2006/relationships/hyperlink" Target="http://onlinelibrary.wiley.com/doi/10.1002/jgrg.20042/abstract" TargetMode="External"/><Relationship Id="rId4" Type="http://schemas.openxmlformats.org/officeDocument/2006/relationships/hyperlink" Target="http://www.biogeosciences.net/9/5125/2012/bg-9-5125-2012.html"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13" Type="http://schemas.openxmlformats.org/officeDocument/2006/relationships/image" Target="../media/image53.jpeg"/><Relationship Id="rId3" Type="http://schemas.openxmlformats.org/officeDocument/2006/relationships/hyperlink" Target="http://cdiac.ornl.gov/trends/emis/meth_reg.html" TargetMode="External"/><Relationship Id="rId7" Type="http://schemas.openxmlformats.org/officeDocument/2006/relationships/hyperlink" Target="http://dx.doi.org/10.5194/essdd-7-521-2014" TargetMode="External"/><Relationship Id="rId12"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hyperlink" Target="http://onlinelibrary.wiley.com/doi/10.1002/jgrg.20042/abstract" TargetMode="External"/><Relationship Id="rId11" Type="http://schemas.openxmlformats.org/officeDocument/2006/relationships/image" Target="../media/image51.jpeg"/><Relationship Id="rId5" Type="http://schemas.openxmlformats.org/officeDocument/2006/relationships/hyperlink" Target="http://www.biogeosciences.net/9/5125/2012/bg-9-5125-2012.html" TargetMode="External"/><Relationship Id="rId10" Type="http://schemas.openxmlformats.org/officeDocument/2006/relationships/image" Target="../media/image50.png"/><Relationship Id="rId4" Type="http://schemas.openxmlformats.org/officeDocument/2006/relationships/hyperlink" Target="http://www.esrl.noaa.gov/gmd/ccgg/trends/" TargetMode="External"/><Relationship Id="rId9" Type="http://schemas.openxmlformats.org/officeDocument/2006/relationships/image" Target="../media/image49.png"/></Relationships>
</file>

<file path=ppt/slides/_rels/slide53.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13" Type="http://schemas.openxmlformats.org/officeDocument/2006/relationships/image" Target="../media/image58.jpeg"/><Relationship Id="rId3" Type="http://schemas.openxmlformats.org/officeDocument/2006/relationships/hyperlink" Target="http://cdiac.ornl.gov/trends/emis/meth_reg.html" TargetMode="External"/><Relationship Id="rId7" Type="http://schemas.openxmlformats.org/officeDocument/2006/relationships/hyperlink" Target="http://dx.doi.org/10.5194/essdd-7-521-2014" TargetMode="External"/><Relationship Id="rId12"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onlinelibrary.wiley.com/doi/10.1002/jgrg.20042/abstract" TargetMode="External"/><Relationship Id="rId11" Type="http://schemas.openxmlformats.org/officeDocument/2006/relationships/image" Target="../media/image56.jpeg"/><Relationship Id="rId5" Type="http://schemas.openxmlformats.org/officeDocument/2006/relationships/hyperlink" Target="http://www.biogeosciences.net/9/5125/2012/bg-9-5125-2012.html" TargetMode="External"/><Relationship Id="rId10" Type="http://schemas.openxmlformats.org/officeDocument/2006/relationships/image" Target="../media/image55.png"/><Relationship Id="rId4" Type="http://schemas.openxmlformats.org/officeDocument/2006/relationships/hyperlink" Target="http://www.esrl.noaa.gov/gmd/ccgg/trends/" TargetMode="External"/><Relationship Id="rId9" Type="http://schemas.openxmlformats.org/officeDocument/2006/relationships/image" Target="../media/image54.png"/><Relationship Id="rId1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hyperlink" Target="http://www.globalcarbonproject.org/carbonbudget/"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dx.doi.org/10.5194/essdd-7-521-2014"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hyperlink" Target="http://www.globalcarbonproject.or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dx.doi.org/10.5194/essdd-7-521-2014"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hyperlink" Target="http://www.globalcarbonproject.org"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onlinelibrary.wiley.com/doi/10.1002/jgrg.20042/abstract" TargetMode="External"/><Relationship Id="rId13" Type="http://schemas.openxmlformats.org/officeDocument/2006/relationships/hyperlink" Target="http://www.biogeosciences.net/9/3247/2012/bg-9-3247-2012.html" TargetMode="External"/><Relationship Id="rId3" Type="http://schemas.openxmlformats.org/officeDocument/2006/relationships/hyperlink" Target="http://www.globalcarbonproject.org/carbonbudget/" TargetMode="External"/><Relationship Id="rId7" Type="http://schemas.openxmlformats.org/officeDocument/2006/relationships/hyperlink" Target="http://www.esrl.noaa.gov/gmd/ccgg/trends/" TargetMode="External"/><Relationship Id="rId12" Type="http://schemas.openxmlformats.org/officeDocument/2006/relationships/hyperlink" Target="http://www.pnas.org/content/108/21/8903"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cdiac.ornl.gov/trends/emis/meth_reg.html" TargetMode="External"/><Relationship Id="rId11" Type="http://schemas.openxmlformats.org/officeDocument/2006/relationships/hyperlink" Target="http://www.biogeosciences.net/10/2169/2013/bg-10-2169-2013.html" TargetMode="External"/><Relationship Id="rId5" Type="http://schemas.openxmlformats.org/officeDocument/2006/relationships/hyperlink" Target="http://dx.doi.org/10.1088/1748-9326/8/3/034011" TargetMode="External"/><Relationship Id="rId10" Type="http://schemas.openxmlformats.org/officeDocument/2006/relationships/hyperlink" Target="http://www.atmos-chem-phys.net/13/2793/2013/acp-13-2793-2013.html" TargetMode="External"/><Relationship Id="rId4" Type="http://schemas.openxmlformats.org/officeDocument/2006/relationships/hyperlink" Target="http://dx.doi.org/10.5194/essdd-7-521-2014" TargetMode="External"/><Relationship Id="rId9" Type="http://schemas.openxmlformats.org/officeDocument/2006/relationships/hyperlink" Target="http://www.biogeosciences.net/9/5125/2012/bg-9-5125-2012.html" TargetMode="External"/><Relationship Id="rId14" Type="http://schemas.openxmlformats.org/officeDocument/2006/relationships/hyperlink" Target="http://unstats.un.org/unsd/default.ht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www.globalcarbonatlas.org/"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www.lsce.ipsl.fr/en/" TargetMode="External"/><Relationship Id="rId18" Type="http://schemas.openxmlformats.org/officeDocument/2006/relationships/image" Target="../media/image70.png"/><Relationship Id="rId3" Type="http://schemas.openxmlformats.org/officeDocument/2006/relationships/hyperlink" Target="http://www.nies.go.jp/" TargetMode="External"/><Relationship Id="rId7" Type="http://schemas.openxmlformats.org/officeDocument/2006/relationships/hyperlink" Target="http://www.ihdp.unu.edu/" TargetMode="External"/><Relationship Id="rId12" Type="http://schemas.openxmlformats.org/officeDocument/2006/relationships/image" Target="../media/image67.jpeg"/><Relationship Id="rId17" Type="http://schemas.openxmlformats.org/officeDocument/2006/relationships/hyperlink" Target="https://www.carboncyclescience.us/" TargetMode="External"/><Relationship Id="rId2" Type="http://schemas.openxmlformats.org/officeDocument/2006/relationships/notesSlide" Target="../notesSlides/notesSlide48.xml"/><Relationship Id="rId16" Type="http://schemas.openxmlformats.org/officeDocument/2006/relationships/image" Target="../media/image69.png"/><Relationship Id="rId20"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hyperlink" Target="http://www.diversitas-international.org/" TargetMode="External"/><Relationship Id="rId5" Type="http://schemas.openxmlformats.org/officeDocument/2006/relationships/hyperlink" Target="http://www.forskningsradet.no/en/Home_page/1177315753906" TargetMode="External"/><Relationship Id="rId15" Type="http://schemas.openxmlformats.org/officeDocument/2006/relationships/image" Target="../media/image4.png"/><Relationship Id="rId10" Type="http://schemas.openxmlformats.org/officeDocument/2006/relationships/image" Target="../media/image66.jpeg"/><Relationship Id="rId19" Type="http://schemas.openxmlformats.org/officeDocument/2006/relationships/image" Target="../media/image71.jpeg"/><Relationship Id="rId4" Type="http://schemas.openxmlformats.org/officeDocument/2006/relationships/image" Target="../media/image63.png"/><Relationship Id="rId9" Type="http://schemas.openxmlformats.org/officeDocument/2006/relationships/hyperlink" Target="http://www.wcrp-climate.org/" TargetMode="External"/><Relationship Id="rId1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www.globalcarbonproject.org/carbonbudget/" TargetMode="External"/><Relationship Id="rId5" Type="http://schemas.openxmlformats.org/officeDocument/2006/relationships/hyperlink" Target="http://dx.doi.org/10.5194/essdd-7-521-2014" TargetMode="External"/><Relationship Id="rId4" Type="http://schemas.openxmlformats.org/officeDocument/2006/relationships/hyperlink" Target="http://cdiac.ornl.gov/trends/emis/meth_reg.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nature.com/doifinder/10.1038/nclimate2392"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www.globalcarbonproject.org/carbonbudget/" TargetMode="External"/><Relationship Id="rId4" Type="http://schemas.openxmlformats.org/officeDocument/2006/relationships/hyperlink" Target="http://cdiac.ornl.gov/trends/emis/meth_reg.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d-7-521-201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hyperlink" Target="http://www.globalcarbonproject.org/carbonbudget/" TargetMode="External"/><Relationship Id="rId4" Type="http://schemas.openxmlformats.org/officeDocument/2006/relationships/hyperlink" Target="http://dx.doi.org/10.5194/essdd-7-521-201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63" y="2232667"/>
            <a:ext cx="8229600" cy="1143000"/>
          </a:xfrm>
        </p:spPr>
        <p:txBody>
          <a:bodyPr/>
          <a:lstStyle/>
          <a:p>
            <a:r>
              <a:rPr lang="en-US" dirty="0" smtClean="0">
                <a:latin typeface="+mn-lt"/>
                <a:cs typeface="Arial"/>
              </a:rPr>
              <a:t>Global Carbon Budget</a:t>
            </a:r>
            <a:endParaRPr lang="en-US" dirty="0">
              <a:latin typeface="+mn-lt"/>
              <a:cs typeface="Arial"/>
            </a:endParaRPr>
          </a:p>
        </p:txBody>
      </p:sp>
      <p:sp>
        <p:nvSpPr>
          <p:cNvPr id="3" name="Text Placeholder 2"/>
          <p:cNvSpPr>
            <a:spLocks noGrp="1"/>
          </p:cNvSpPr>
          <p:nvPr>
            <p:ph type="body" sz="quarter" idx="10"/>
          </p:nvPr>
        </p:nvSpPr>
        <p:spPr>
          <a:xfrm>
            <a:off x="4093620" y="6257489"/>
            <a:ext cx="4994275" cy="558800"/>
          </a:xfrm>
        </p:spPr>
        <p:txBody>
          <a:bodyPr/>
          <a:lstStyle/>
          <a:p>
            <a:pPr algn="r"/>
            <a:r>
              <a:rPr lang="en-GB" altLang="en-US" dirty="0"/>
              <a:t>Published on </a:t>
            </a:r>
            <a:r>
              <a:rPr lang="en-GB" altLang="en-US" dirty="0" smtClean="0"/>
              <a:t>21 September 2014</a:t>
            </a:r>
            <a:endParaRPr lang="en-GB" altLang="en-US" dirty="0"/>
          </a:p>
        </p:txBody>
      </p:sp>
      <p:sp>
        <p:nvSpPr>
          <p:cNvPr id="4" name="Text Placeholder 3"/>
          <p:cNvSpPr>
            <a:spLocks noGrp="1"/>
          </p:cNvSpPr>
          <p:nvPr>
            <p:ph type="body" sz="quarter" idx="11"/>
          </p:nvPr>
        </p:nvSpPr>
        <p:spPr>
          <a:xfrm>
            <a:off x="3176645" y="3383771"/>
            <a:ext cx="2992437" cy="2211388"/>
          </a:xfrm>
        </p:spPr>
        <p:txBody>
          <a:bodyPr>
            <a:normAutofit fontScale="77500" lnSpcReduction="20000"/>
          </a:bodyPr>
          <a:lstStyle/>
          <a:p>
            <a:r>
              <a:rPr lang="en-US" dirty="0" smtClean="0">
                <a:latin typeface="+mn-lt"/>
                <a:cs typeface="Arial"/>
              </a:rPr>
              <a:t>2014</a:t>
            </a:r>
            <a:endParaRPr lang="en-US" dirty="0">
              <a:latin typeface="+mn-lt"/>
              <a:cs typeface="Arial"/>
            </a:endParaRPr>
          </a:p>
        </p:txBody>
      </p:sp>
      <p:sp>
        <p:nvSpPr>
          <p:cNvPr id="5" name="Text Placeholder 4"/>
          <p:cNvSpPr>
            <a:spLocks noGrp="1"/>
          </p:cNvSpPr>
          <p:nvPr>
            <p:ph type="body" sz="quarter" idx="12"/>
          </p:nvPr>
        </p:nvSpPr>
        <p:spPr>
          <a:xfrm>
            <a:off x="4093620" y="6550574"/>
            <a:ext cx="4994275" cy="386742"/>
          </a:xfrm>
        </p:spPr>
        <p:txBody>
          <a:bodyPr/>
          <a:lstStyle/>
          <a:p>
            <a:pPr algn="r"/>
            <a:r>
              <a:rPr lang="en-GB" altLang="en-US" dirty="0"/>
              <a:t>PowerPoint version 1 (released </a:t>
            </a:r>
            <a:r>
              <a:rPr lang="en-GB" altLang="en-US" dirty="0" smtClean="0"/>
              <a:t>21 September 2014)</a:t>
            </a:r>
            <a:endParaRPr lang="en-GB" altLang="en-US" dirty="0"/>
          </a:p>
          <a:p>
            <a:endParaRPr lang="en-US" dirty="0"/>
          </a:p>
        </p:txBody>
      </p:sp>
      <p:cxnSp>
        <p:nvCxnSpPr>
          <p:cNvPr id="13" name="Straight Connector 12"/>
          <p:cNvCxnSpPr/>
          <p:nvPr/>
        </p:nvCxnSpPr>
        <p:spPr>
          <a:xfrm>
            <a:off x="0" y="6219821"/>
            <a:ext cx="9239571" cy="0"/>
          </a:xfrm>
          <a:prstGeom prst="line">
            <a:avLst/>
          </a:prstGeom>
          <a:ln w="19050" cmpd="sng">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1026" name="Picture 2" descr="\\wii\OfflineFolders\glen\Documents\Projects\GCP\CarbonBudget\2013\Slides\FutureEarth.jpg"/>
          <p:cNvPicPr>
            <a:picLocks noChangeAspect="1" noChangeArrowheads="1"/>
          </p:cNvPicPr>
          <p:nvPr/>
        </p:nvPicPr>
        <p:blipFill rotWithShape="1">
          <a:blip r:embed="rId3">
            <a:extLst>
              <a:ext uri="{28A0092B-C50C-407E-A947-70E740481C1C}">
                <a14:useLocalDpi xmlns:a14="http://schemas.microsoft.com/office/drawing/2010/main" val="0"/>
              </a:ext>
            </a:extLst>
          </a:blip>
          <a:srcRect l="6365" t="19903" r="9617" b="20039"/>
          <a:stretch/>
        </p:blipFill>
        <p:spPr bwMode="auto">
          <a:xfrm>
            <a:off x="112377" y="6257489"/>
            <a:ext cx="1483305" cy="48355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wii\OfflineFolders\glen\Documents\Projects\GCP\CarbonBudget\2013\Slides\IGBP_new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0603" y="6257489"/>
            <a:ext cx="1589359" cy="55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199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1827" r="-11827"/>
          <a:stretch/>
        </p:blipFill>
        <p:spPr/>
      </p:pic>
      <p:sp>
        <p:nvSpPr>
          <p:cNvPr id="3" name="Title 2"/>
          <p:cNvSpPr>
            <a:spLocks noGrp="1"/>
          </p:cNvSpPr>
          <p:nvPr>
            <p:ph type="title"/>
          </p:nvPr>
        </p:nvSpPr>
        <p:spPr/>
        <p:txBody>
          <a:bodyPr/>
          <a:lstStyle/>
          <a:p>
            <a:r>
              <a:rPr lang="en-GB" dirty="0" smtClean="0"/>
              <a:t>Consumption-based emissions (carbon footprint)</a:t>
            </a:r>
            <a:endParaRPr lang="en-GB" dirty="0"/>
          </a:p>
        </p:txBody>
      </p:sp>
      <p:sp>
        <p:nvSpPr>
          <p:cNvPr id="4" name="Text Placeholder 3"/>
          <p:cNvSpPr>
            <a:spLocks noGrp="1"/>
          </p:cNvSpPr>
          <p:nvPr>
            <p:ph type="body" sz="quarter" idx="10"/>
          </p:nvPr>
        </p:nvSpPr>
        <p:spPr/>
        <p:txBody>
          <a:bodyPr/>
          <a:lstStyle/>
          <a:p>
            <a:r>
              <a:rPr lang="en-GB" dirty="0" smtClean="0"/>
              <a:t>Allocating emissions to the consumption of goods and services provides an alternative perspective on emission drivers</a:t>
            </a:r>
            <a:endParaRPr lang="en-GB" dirty="0"/>
          </a:p>
        </p:txBody>
      </p:sp>
      <p:sp>
        <p:nvSpPr>
          <p:cNvPr id="5" name="Text Placeholder 4"/>
          <p:cNvSpPr>
            <a:spLocks noGrp="1"/>
          </p:cNvSpPr>
          <p:nvPr>
            <p:ph type="body" sz="quarter" idx="12"/>
          </p:nvPr>
        </p:nvSpPr>
        <p:spPr/>
        <p:txBody>
          <a:bodyPr>
            <a:normAutofit/>
          </a:bodyPr>
          <a:lstStyle/>
          <a:p>
            <a:r>
              <a:rPr lang="en-GB" sz="1600" dirty="0" smtClean="0"/>
              <a:t>Consumption-based emissions are calculated by adjusting the standard </a:t>
            </a:r>
            <a:br>
              <a:rPr lang="en-GB" sz="1600" dirty="0" smtClean="0"/>
            </a:br>
            <a:r>
              <a:rPr lang="en-GB" sz="1600" dirty="0" smtClean="0"/>
              <a:t>production-based emissions to account for international trade</a:t>
            </a:r>
            <a:br>
              <a:rPr lang="en-GB" sz="1600" dirty="0" smtClean="0"/>
            </a:br>
            <a:r>
              <a:rPr lang="en-GB" sz="1400" dirty="0" smtClean="0"/>
              <a:t>Source: </a:t>
            </a:r>
            <a:r>
              <a:rPr lang="en-AU" altLang="en-US" sz="1400" dirty="0">
                <a:latin typeface="Arial Narrow" pitchFamily="34" charset="0"/>
                <a:ea typeface="ＭＳ Ｐゴシック" pitchFamily="34" charset="-128"/>
                <a:hlinkClick r:id="rId3"/>
              </a:rPr>
              <a:t>Le </a:t>
            </a:r>
            <a:r>
              <a:rPr lang="en-AU" altLang="en-US" sz="1400" dirty="0" err="1">
                <a:latin typeface="Arial Narrow" pitchFamily="34" charset="0"/>
                <a:ea typeface="ＭＳ Ｐゴシック" pitchFamily="34" charset="-128"/>
                <a:hlinkClick r:id="rId3"/>
              </a:rPr>
              <a:t>Quéré</a:t>
            </a:r>
            <a:r>
              <a:rPr lang="en-AU" altLang="en-US" sz="1400" dirty="0">
                <a:latin typeface="Arial Narrow" pitchFamily="34" charset="0"/>
                <a:ea typeface="ＭＳ Ｐゴシック" pitchFamily="34" charset="-128"/>
                <a:hlinkClick r:id="rId3"/>
              </a:rPr>
              <a:t> et al 2014</a:t>
            </a:r>
            <a:r>
              <a:rPr lang="en-US" altLang="en-US" sz="1400" dirty="0">
                <a:solidFill>
                  <a:srgbClr val="000000"/>
                </a:solidFill>
                <a:latin typeface="Arial Narrow" pitchFamily="34" charset="0"/>
                <a:ea typeface="ＭＳ Ｐゴシック" pitchFamily="34" charset="-128"/>
              </a:rPr>
              <a:t>; </a:t>
            </a:r>
            <a:r>
              <a:rPr lang="en-GB" altLang="en-US" sz="1400" dirty="0">
                <a:latin typeface="Arial Narrow" pitchFamily="34" charset="0"/>
                <a:ea typeface="ＭＳ Ｐゴシック" pitchFamily="34" charset="-128"/>
                <a:hlinkClick r:id="rId4"/>
              </a:rPr>
              <a:t>Peters et al 2011</a:t>
            </a:r>
            <a:r>
              <a:rPr lang="en-US" altLang="en-US" sz="1400" dirty="0">
                <a:solidFill>
                  <a:srgbClr val="000000"/>
                </a:solidFill>
                <a:latin typeface="Arial Narrow" pitchFamily="34" charset="0"/>
                <a:ea typeface="ＭＳ Ｐゴシック" pitchFamily="34" charset="-128"/>
              </a:rPr>
              <a:t>;</a:t>
            </a:r>
            <a:r>
              <a:rPr lang="en-AU" altLang="en-US" sz="1400" dirty="0">
                <a:latin typeface="Arial Narrow" pitchFamily="34" charset="0"/>
                <a:ea typeface="ＭＳ Ｐゴシック" pitchFamily="34" charset="-128"/>
                <a:hlinkClick r:id="rId5"/>
              </a:rPr>
              <a:t>Global Carbon Project 2014</a:t>
            </a:r>
            <a:endParaRPr lang="en-GB" sz="1400" dirty="0"/>
          </a:p>
        </p:txBody>
      </p:sp>
    </p:spTree>
    <p:extLst>
      <p:ext uri="{BB962C8B-B14F-4D97-AF65-F5344CB8AC3E}">
        <p14:creationId xmlns:p14="http://schemas.microsoft.com/office/powerpoint/2010/main" val="3752632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855788" y="119063"/>
            <a:ext cx="7288212" cy="508000"/>
          </a:xfrm>
        </p:spPr>
        <p:txBody>
          <a:bodyPr/>
          <a:lstStyle/>
          <a:p>
            <a:pPr eaLnBrk="1" hangingPunct="1"/>
            <a:r>
              <a:rPr lang="en-US" altLang="en-US" smtClean="0">
                <a:latin typeface="Arial Narrow Bold" charset="0"/>
                <a:ea typeface="ＭＳ Ｐゴシック" pitchFamily="34" charset="-128"/>
              </a:rPr>
              <a:t>Alternative Ranking of Countries</a:t>
            </a:r>
            <a:endParaRPr lang="en-US" altLang="en-US" smtClean="0">
              <a:latin typeface="Arial Narrow" pitchFamily="34" charset="0"/>
              <a:ea typeface="ＭＳ Ｐゴシック" pitchFamily="34" charset="-128"/>
            </a:endParaRPr>
          </a:p>
        </p:txBody>
      </p:sp>
      <p:sp>
        <p:nvSpPr>
          <p:cNvPr id="28674" name="Text Placeholder 2"/>
          <p:cNvSpPr>
            <a:spLocks noGrp="1"/>
          </p:cNvSpPr>
          <p:nvPr>
            <p:ph type="body" sz="quarter" idx="10"/>
          </p:nvPr>
        </p:nvSpPr>
        <p:spPr>
          <a:xfrm>
            <a:off x="431800" y="823913"/>
            <a:ext cx="8280400" cy="684212"/>
          </a:xfrm>
        </p:spPr>
        <p:txBody>
          <a:bodyPr/>
          <a:lstStyle/>
          <a:p>
            <a:pPr eaLnBrk="1" hangingPunct="1"/>
            <a:r>
              <a:rPr lang="en-GB" altLang="en-US" dirty="0" smtClean="0">
                <a:solidFill>
                  <a:srgbClr val="000000"/>
                </a:solidFill>
                <a:latin typeface="Arial Narrow" pitchFamily="34" charset="0"/>
                <a:ea typeface="ＭＳ Ｐゴシック" pitchFamily="34" charset="-128"/>
              </a:rPr>
              <a:t>Depending on perspective, the significance of individual countries changes</a:t>
            </a:r>
          </a:p>
        </p:txBody>
      </p:sp>
      <p:sp>
        <p:nvSpPr>
          <p:cNvPr id="28675" name="Text Placeholder 4"/>
          <p:cNvSpPr>
            <a:spLocks noGrp="1"/>
          </p:cNvSpPr>
          <p:nvPr>
            <p:ph type="body" sz="quarter" idx="12"/>
          </p:nvPr>
        </p:nvSpPr>
        <p:spPr>
          <a:xfrm>
            <a:off x="188913" y="5692775"/>
            <a:ext cx="8766175" cy="1077913"/>
          </a:xfrm>
        </p:spPr>
        <p:txBody>
          <a:bodyPr/>
          <a:lstStyle/>
          <a:p>
            <a:pPr eaLnBrk="1" hangingPunct="1"/>
            <a:r>
              <a:rPr lang="en-GB" altLang="en-US" sz="1600" dirty="0" smtClean="0">
                <a:latin typeface="Arial Narrow" pitchFamily="34" charset="0"/>
                <a:ea typeface="ＭＳ Ｐゴシック" pitchFamily="34" charset="-128"/>
              </a:rPr>
              <a:t>GDP: Gross Domestic Product in Market Exchange Rates (MER) and Purchasing Power Parity (PPP)</a:t>
            </a:r>
            <a:br>
              <a:rPr lang="en-GB" altLang="en-US" sz="1600" dirty="0" smtClean="0">
                <a:latin typeface="Arial Narrow" pitchFamily="34" charset="0"/>
                <a:ea typeface="ＭＳ Ｐゴシック" pitchFamily="34" charset="-128"/>
              </a:rPr>
            </a:br>
            <a:r>
              <a:rPr lang="en-GB" altLang="en-US" sz="1400" dirty="0" smtClean="0">
                <a:solidFill>
                  <a:srgbClr val="000000"/>
                </a:solidFill>
                <a:latin typeface="Arial Narrow" pitchFamily="34" charset="0"/>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smtClean="0">
                <a:solidFill>
                  <a:srgbClr val="000000"/>
                </a:solidFill>
                <a:latin typeface="Arial Narrow" pitchFamily="34" charset="0"/>
                <a:ea typeface="ＭＳ Ｐゴシック" pitchFamily="34" charset="-128"/>
              </a:rPr>
              <a:t>; </a:t>
            </a:r>
            <a:r>
              <a:rPr lang="en-US" altLang="en-US" sz="1400" dirty="0" smtClean="0">
                <a:solidFill>
                  <a:srgbClr val="000000"/>
                </a:solidFill>
                <a:latin typeface="Arial Narrow" pitchFamily="34" charset="0"/>
                <a:ea typeface="ＭＳ Ｐゴシック" pitchFamily="34" charset="-128"/>
                <a:hlinkClick r:id="rId4"/>
              </a:rPr>
              <a:t>United Nations</a:t>
            </a:r>
            <a:r>
              <a:rPr lang="en-US" altLang="en-US" sz="1400" dirty="0" smtClean="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Le </a:t>
            </a:r>
            <a:r>
              <a:rPr lang="en-AU" altLang="en-US" sz="1400" dirty="0" err="1">
                <a:latin typeface="Arial Narrow" pitchFamily="34" charset="0"/>
                <a:ea typeface="ＭＳ Ｐゴシック" pitchFamily="34" charset="-128"/>
                <a:hlinkClick r:id="rId5"/>
              </a:rPr>
              <a:t>Quéré</a:t>
            </a:r>
            <a:r>
              <a:rPr lang="en-AU" altLang="en-US" sz="1400" dirty="0">
                <a:latin typeface="Arial Narrow" pitchFamily="34" charset="0"/>
                <a:ea typeface="ＭＳ Ｐゴシック" pitchFamily="34" charset="-128"/>
                <a:hlinkClick r:id="rId5"/>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6"/>
              </a:rPr>
              <a:t>Global Carbon Budget 2014</a:t>
            </a:r>
            <a:endParaRPr lang="en-US" altLang="en-US" sz="1400" dirty="0" smtClean="0">
              <a:latin typeface="Arial Narrow" pitchFamily="34" charset="0"/>
              <a:ea typeface="ＭＳ Ｐゴシック" pitchFamily="34" charset="-128"/>
            </a:endParaRPr>
          </a:p>
        </p:txBody>
      </p:sp>
      <p:pic>
        <p:nvPicPr>
          <p:cNvPr id="4" name="Picture Placeholder 3"/>
          <p:cNvPicPr>
            <a:picLocks noGrp="1" noChangeAspect="1"/>
          </p:cNvPicPr>
          <p:nvPr>
            <p:ph type="pic" sz="quarter" idx="11"/>
          </p:nvPr>
        </p:nvPicPr>
        <p:blipFill rotWithShape="1">
          <a:blip r:embed="rId7">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4170267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2094831" y="1687968"/>
            <a:ext cx="4970712" cy="4680000"/>
          </a:xfrm>
        </p:spPr>
      </p:pic>
      <p:sp>
        <p:nvSpPr>
          <p:cNvPr id="24578" name="Title 1"/>
          <p:cNvSpPr>
            <a:spLocks noGrp="1"/>
          </p:cNvSpPr>
          <p:nvPr>
            <p:ph type="title"/>
          </p:nvPr>
        </p:nvSpPr>
        <p:spPr>
          <a:xfrm>
            <a:off x="1855788" y="119063"/>
            <a:ext cx="7288212" cy="508000"/>
          </a:xfrm>
        </p:spPr>
        <p:txBody>
          <a:bodyPr/>
          <a:lstStyle/>
          <a:p>
            <a:pPr eaLnBrk="1" hangingPunct="1"/>
            <a:r>
              <a:rPr lang="en-GB" altLang="en-US" dirty="0" smtClean="0">
                <a:latin typeface="Arial Narrow" pitchFamily="34" charset="0"/>
                <a:ea typeface="ＭＳ Ｐゴシック" pitchFamily="34" charset="-128"/>
              </a:rPr>
              <a:t>Anthropogenic Perturbation of the Global Carbon Cycle</a:t>
            </a:r>
            <a:endParaRPr lang="en-US" altLang="en-US" dirty="0" smtClean="0">
              <a:latin typeface="Arial Narrow" pitchFamily="34" charset="0"/>
              <a:ea typeface="ＭＳ Ｐゴシック" pitchFamily="34" charset="-128"/>
            </a:endParaRPr>
          </a:p>
        </p:txBody>
      </p:sp>
      <p:sp>
        <p:nvSpPr>
          <p:cNvPr id="24579" name="Text Placeholder 2"/>
          <p:cNvSpPr>
            <a:spLocks noGrp="1"/>
          </p:cNvSpPr>
          <p:nvPr>
            <p:ph type="body" sz="quarter" idx="10"/>
          </p:nvPr>
        </p:nvSpPr>
        <p:spPr>
          <a:xfrm>
            <a:off x="431800" y="823913"/>
            <a:ext cx="8280400" cy="684212"/>
          </a:xfrm>
        </p:spPr>
        <p:txBody>
          <a:bodyPr>
            <a:normAutofit/>
          </a:bodyPr>
          <a:lstStyle/>
          <a:p>
            <a:pPr eaLnBrk="1" hangingPunct="1"/>
            <a:r>
              <a:rPr lang="en-GB" altLang="en-US" dirty="0" smtClean="0">
                <a:solidFill>
                  <a:srgbClr val="000000"/>
                </a:solidFill>
                <a:latin typeface="Arial Narrow" pitchFamily="34" charset="0"/>
                <a:ea typeface="ＭＳ Ｐゴシック" pitchFamily="34" charset="-128"/>
              </a:rPr>
              <a:t>Perturbation of the global carbon cycle caused by anthropogenic activities,</a:t>
            </a:r>
            <a:br>
              <a:rPr lang="en-GB" altLang="en-US" dirty="0" smtClean="0">
                <a:solidFill>
                  <a:srgbClr val="000000"/>
                </a:solidFill>
                <a:latin typeface="Arial Narrow" pitchFamily="34" charset="0"/>
                <a:ea typeface="ＭＳ Ｐゴシック" pitchFamily="34" charset="-128"/>
              </a:rPr>
            </a:br>
            <a:r>
              <a:rPr lang="en-GB" altLang="en-US" dirty="0" smtClean="0">
                <a:solidFill>
                  <a:srgbClr val="000000"/>
                </a:solidFill>
                <a:latin typeface="Arial Narrow" pitchFamily="34" charset="0"/>
                <a:ea typeface="ＭＳ Ｐゴシック" pitchFamily="34" charset="-128"/>
              </a:rPr>
              <a:t>averaged globally for the decade 2004–2013 (</a:t>
            </a:r>
            <a:r>
              <a:rPr lang="en-GB" altLang="en-US" dirty="0" smtClean="0">
                <a:latin typeface="Arial Narrow" pitchFamily="34" charset="0"/>
                <a:ea typeface="ＭＳ Ｐゴシック" pitchFamily="34" charset="-128"/>
              </a:rPr>
              <a:t>GtC</a:t>
            </a:r>
            <a:r>
              <a:rPr lang="en-GB" altLang="en-US" dirty="0">
                <a:latin typeface="Arial Narrow" pitchFamily="34" charset="0"/>
                <a:ea typeface="ＭＳ Ｐゴシック" pitchFamily="34" charset="-128"/>
              </a:rPr>
              <a:t>O</a:t>
            </a:r>
            <a:r>
              <a:rPr lang="en-GB" altLang="en-US" baseline="-25000" dirty="0" smtClean="0">
                <a:latin typeface="Arial Narrow" pitchFamily="34" charset="0"/>
                <a:ea typeface="ＭＳ Ｐゴシック" pitchFamily="34" charset="-128"/>
              </a:rPr>
              <a:t>2</a:t>
            </a:r>
            <a:r>
              <a:rPr lang="en-GB" altLang="en-US" dirty="0" smtClean="0">
                <a:latin typeface="Arial Narrow" pitchFamily="34" charset="0"/>
                <a:ea typeface="ＭＳ Ｐゴシック" pitchFamily="34" charset="-128"/>
              </a:rPr>
              <a:t>/</a:t>
            </a:r>
            <a:r>
              <a:rPr lang="en-GB" altLang="en-US" dirty="0" err="1" smtClean="0">
                <a:latin typeface="Arial Narrow" pitchFamily="34" charset="0"/>
                <a:ea typeface="ＭＳ Ｐゴシック" pitchFamily="34" charset="-128"/>
              </a:rPr>
              <a:t>yr</a:t>
            </a:r>
            <a:r>
              <a:rPr lang="en-GB" altLang="en-US" dirty="0" smtClean="0">
                <a:solidFill>
                  <a:srgbClr val="000000"/>
                </a:solidFill>
                <a:latin typeface="Arial Narrow" pitchFamily="34" charset="0"/>
                <a:ea typeface="ＭＳ Ｐゴシック" pitchFamily="34" charset="-128"/>
              </a:rPr>
              <a:t>)</a:t>
            </a:r>
          </a:p>
        </p:txBody>
      </p:sp>
      <p:sp>
        <p:nvSpPr>
          <p:cNvPr id="24580" name="Text Placeholder 4"/>
          <p:cNvSpPr>
            <a:spLocks noGrp="1"/>
          </p:cNvSpPr>
          <p:nvPr>
            <p:ph type="body" sz="quarter" idx="12"/>
          </p:nvPr>
        </p:nvSpPr>
        <p:spPr>
          <a:xfrm>
            <a:off x="188913" y="5692775"/>
            <a:ext cx="8766175" cy="1077913"/>
          </a:xfrm>
        </p:spPr>
        <p:txBody>
          <a:bodyPr/>
          <a:lstStyle/>
          <a:p>
            <a:r>
              <a:rPr lang="en-GB" altLang="en-US" sz="1400" dirty="0" smtClean="0">
                <a:solidFill>
                  <a:srgbClr val="000000"/>
                </a:solidFill>
                <a:latin typeface="Arial Narrow" pitchFamily="34" charset="0"/>
                <a:ea typeface="ＭＳ Ｐゴシック" pitchFamily="34" charset="-128"/>
              </a:rPr>
              <a:t>Source: </a:t>
            </a:r>
            <a:r>
              <a:rPr lang="en-AU" altLang="en-US" sz="1400" dirty="0" smtClean="0">
                <a:solidFill>
                  <a:srgbClr val="FF0000"/>
                </a:solidFill>
                <a:latin typeface="Arial Narrow" pitchFamily="34" charset="0"/>
                <a:ea typeface="ＭＳ Ｐゴシック" pitchFamily="34" charset="-128"/>
                <a:hlinkClick r:id="rId4"/>
              </a:rPr>
              <a:t>CDIAC</a:t>
            </a:r>
            <a:r>
              <a:rPr lang="en-AU" altLang="en-US" sz="1400" dirty="0" smtClean="0">
                <a:solidFill>
                  <a:srgbClr val="800000"/>
                </a:solidFill>
                <a:latin typeface="Arial Narrow" pitchFamily="34" charset="0"/>
                <a:ea typeface="ＭＳ Ｐゴシック" pitchFamily="34" charset="-128"/>
              </a:rPr>
              <a:t>;</a:t>
            </a:r>
            <a:r>
              <a:rPr lang="en-AU" altLang="en-US" sz="1400" dirty="0" smtClean="0">
                <a:solidFill>
                  <a:srgbClr val="FF0000"/>
                </a:solidFill>
                <a:latin typeface="Arial Narrow" pitchFamily="34" charset="0"/>
                <a:ea typeface="ＭＳ Ｐゴシック" pitchFamily="34" charset="-128"/>
              </a:rPr>
              <a:t> </a:t>
            </a:r>
            <a:r>
              <a:rPr lang="en-AU" altLang="en-US" sz="1400" dirty="0" smtClean="0">
                <a:solidFill>
                  <a:srgbClr val="FF0000"/>
                </a:solidFill>
                <a:latin typeface="Arial Narrow" pitchFamily="34" charset="0"/>
                <a:ea typeface="ＭＳ Ｐゴシック" pitchFamily="34" charset="-128"/>
                <a:hlinkClick r:id="rId5"/>
              </a:rPr>
              <a:t>NOAA-ESRL</a:t>
            </a:r>
            <a:r>
              <a:rPr lang="en-US" altLang="en-US" sz="1400" dirty="0" smtClean="0">
                <a:solidFill>
                  <a:srgbClr val="000000"/>
                </a:solidFill>
                <a:latin typeface="Arial Narrow" pitchFamily="34" charset="0"/>
                <a:ea typeface="ＭＳ Ｐゴシック" pitchFamily="34" charset="-128"/>
              </a:rPr>
              <a:t>; </a:t>
            </a:r>
            <a:r>
              <a:rPr lang="en-AU" altLang="en-US" sz="1400" dirty="0" smtClean="0">
                <a:latin typeface="Arial Narrow" pitchFamily="34" charset="0"/>
                <a:ea typeface="ＭＳ Ｐゴシック" pitchFamily="34" charset="-128"/>
                <a:hlinkClick r:id="rId6"/>
              </a:rPr>
              <a:t>Le </a:t>
            </a:r>
            <a:r>
              <a:rPr lang="en-AU" altLang="en-US" sz="1400" dirty="0" err="1">
                <a:latin typeface="Arial Narrow" pitchFamily="34" charset="0"/>
                <a:ea typeface="ＭＳ Ｐゴシック" pitchFamily="34" charset="-128"/>
                <a:hlinkClick r:id="rId6"/>
              </a:rPr>
              <a:t>Quéré</a:t>
            </a:r>
            <a:r>
              <a:rPr lang="en-AU" altLang="en-US" sz="1400" dirty="0">
                <a:latin typeface="Arial Narrow" pitchFamily="34" charset="0"/>
                <a:ea typeface="ＭＳ Ｐゴシック" pitchFamily="34" charset="-128"/>
                <a:hlinkClick r:id="rId6"/>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7"/>
              </a:rPr>
              <a:t>Global Carbon Budget 2014</a:t>
            </a:r>
            <a:endParaRPr lang="en-AU" altLang="en-US" sz="1400" dirty="0" smtClean="0">
              <a:latin typeface="Arial Narrow" pitchFamily="34" charset="0"/>
              <a:ea typeface="ＭＳ Ｐゴシック" pitchFamily="34" charset="-128"/>
            </a:endParaRPr>
          </a:p>
        </p:txBody>
      </p:sp>
      <p:sp>
        <p:nvSpPr>
          <p:cNvPr id="2" name="TextBox 1"/>
          <p:cNvSpPr txBox="1"/>
          <p:nvPr/>
        </p:nvSpPr>
        <p:spPr>
          <a:xfrm>
            <a:off x="2124222" y="1508125"/>
            <a:ext cx="4916658" cy="261610"/>
          </a:xfrm>
          <a:prstGeom prst="rect">
            <a:avLst/>
          </a:prstGeom>
          <a:noFill/>
        </p:spPr>
        <p:txBody>
          <a:bodyPr wrap="square" rtlCol="0">
            <a:spAutoFit/>
          </a:bodyPr>
          <a:lstStyle/>
          <a:p>
            <a:r>
              <a:rPr lang="en-NZ" sz="1050" dirty="0" smtClean="0">
                <a:solidFill>
                  <a:srgbClr val="808080"/>
                </a:solidFill>
                <a:latin typeface="Helvetica" pitchFamily="50" charset="0"/>
              </a:rPr>
              <a:t>Data</a:t>
            </a:r>
            <a:r>
              <a:rPr lang="en-NZ" sz="1050" dirty="0">
                <a:solidFill>
                  <a:srgbClr val="808080"/>
                </a:solidFill>
                <a:latin typeface="Helvetica" pitchFamily="50" charset="0"/>
              </a:rPr>
              <a:t>: </a:t>
            </a:r>
            <a:r>
              <a:rPr lang="en-NZ" sz="1050" dirty="0" smtClean="0">
                <a:solidFill>
                  <a:srgbClr val="808080"/>
                </a:solidFill>
                <a:latin typeface="Helvetica" pitchFamily="50" charset="0"/>
              </a:rPr>
              <a:t>CDIAC/NOAA-ESRL/GCP</a:t>
            </a:r>
            <a:endParaRPr lang="en-NZ" sz="1050" dirty="0">
              <a:solidFill>
                <a:srgbClr val="808080"/>
              </a:solidFill>
              <a:latin typeface="Helvetica" pitchFamily="50" charset="0"/>
            </a:endParaRPr>
          </a:p>
        </p:txBody>
      </p:sp>
    </p:spTree>
    <p:extLst>
      <p:ext uri="{BB962C8B-B14F-4D97-AF65-F5344CB8AC3E}">
        <p14:creationId xmlns:p14="http://schemas.microsoft.com/office/powerpoint/2010/main" val="1930531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855788" y="119063"/>
            <a:ext cx="7288212" cy="508000"/>
          </a:xfrm>
        </p:spPr>
        <p:txBody>
          <a:bodyPr/>
          <a:lstStyle/>
          <a:p>
            <a:pPr eaLnBrk="1" hangingPunct="1"/>
            <a:r>
              <a:rPr lang="en-US" altLang="en-US" dirty="0" smtClean="0">
                <a:latin typeface="Arial Narrow Bold" charset="0"/>
                <a:ea typeface="ＭＳ Ｐゴシック" pitchFamily="34" charset="-128"/>
              </a:rPr>
              <a:t>Global Carbon Budget</a:t>
            </a:r>
          </a:p>
        </p:txBody>
      </p:sp>
      <p:sp>
        <p:nvSpPr>
          <p:cNvPr id="3" name="Text Placeholder 2"/>
          <p:cNvSpPr>
            <a:spLocks noGrp="1"/>
          </p:cNvSpPr>
          <p:nvPr>
            <p:ph type="body" sz="quarter" idx="10"/>
          </p:nvPr>
        </p:nvSpPr>
        <p:spPr>
          <a:xfrm>
            <a:off x="431800" y="744538"/>
            <a:ext cx="8280400" cy="925512"/>
          </a:xfrm>
        </p:spPr>
        <p:txBody>
          <a:bodyPr rtlCol="0">
            <a:normAutofit/>
          </a:bodyPr>
          <a:lstStyle/>
          <a:p>
            <a:pPr eaLnBrk="1" fontAlgn="auto" hangingPunct="1">
              <a:spcAft>
                <a:spcPts val="0"/>
              </a:spcAft>
              <a:buFont typeface="Arial"/>
              <a:buNone/>
              <a:defRPr/>
            </a:pPr>
            <a:r>
              <a:rPr lang="en-GB" altLang="en-US" dirty="0">
                <a:solidFill>
                  <a:srgbClr val="000000"/>
                </a:solidFill>
                <a:ea typeface="ＭＳ Ｐゴシック" pitchFamily="34" charset="-128"/>
              </a:rPr>
              <a:t>Emissions </a:t>
            </a:r>
            <a:r>
              <a:rPr lang="en-GB" altLang="en-US" dirty="0" smtClean="0">
                <a:solidFill>
                  <a:srgbClr val="000000"/>
                </a:solidFill>
                <a:ea typeface="ＭＳ Ｐゴシック" pitchFamily="34" charset="-128"/>
              </a:rPr>
              <a:t>are partitioned between the atmosphere, land, and ocean</a:t>
            </a:r>
          </a:p>
        </p:txBody>
      </p:sp>
      <p:sp>
        <p:nvSpPr>
          <p:cNvPr id="22532" name="Text Placeholder 4"/>
          <p:cNvSpPr>
            <a:spLocks noGrp="1"/>
          </p:cNvSpPr>
          <p:nvPr>
            <p:ph type="body" sz="quarter" idx="12"/>
          </p:nvPr>
        </p:nvSpPr>
        <p:spPr>
          <a:xfrm>
            <a:off x="188913" y="5692775"/>
            <a:ext cx="8766175" cy="1077913"/>
          </a:xfrm>
        </p:spPr>
        <p:txBody>
          <a:bodyPr/>
          <a:lstStyle/>
          <a:p>
            <a:r>
              <a:rPr lang="en-GB" altLang="en-US" sz="1400" dirty="0" smtClean="0">
                <a:solidFill>
                  <a:srgbClr val="000000"/>
                </a:solidFill>
                <a:latin typeface="Arial Narrow" pitchFamily="34" charset="0"/>
                <a:ea typeface="ＭＳ Ｐゴシック" pitchFamily="34" charset="-128"/>
              </a:rPr>
              <a:t>Source: </a:t>
            </a:r>
            <a:r>
              <a:rPr lang="en-AU" altLang="en-US" sz="1400" dirty="0" smtClean="0">
                <a:solidFill>
                  <a:srgbClr val="FF0000"/>
                </a:solidFill>
                <a:latin typeface="Arial Narrow" pitchFamily="34" charset="0"/>
                <a:ea typeface="ＭＳ Ｐゴシック" pitchFamily="34" charset="-128"/>
                <a:hlinkClick r:id="rId3"/>
              </a:rPr>
              <a:t>CDIAC</a:t>
            </a:r>
            <a:r>
              <a:rPr lang="en-AU" altLang="en-US" sz="1400" dirty="0" smtClean="0">
                <a:solidFill>
                  <a:srgbClr val="800000"/>
                </a:solidFill>
                <a:latin typeface="Arial Narrow" pitchFamily="34" charset="0"/>
                <a:ea typeface="ＭＳ Ｐゴシック" pitchFamily="34" charset="-128"/>
              </a:rPr>
              <a:t>; </a:t>
            </a:r>
            <a:r>
              <a:rPr lang="en-AU" altLang="en-US" sz="1400" dirty="0" smtClean="0">
                <a:solidFill>
                  <a:srgbClr val="FF0000"/>
                </a:solidFill>
                <a:latin typeface="Arial Narrow" pitchFamily="34" charset="0"/>
                <a:ea typeface="ＭＳ Ｐゴシック" pitchFamily="34" charset="-128"/>
                <a:hlinkClick r:id="rId4"/>
              </a:rPr>
              <a:t>NOAA-ESRL</a:t>
            </a:r>
            <a:r>
              <a:rPr lang="en-US" altLang="en-US" sz="1400" dirty="0" smtClean="0">
                <a:solidFill>
                  <a:srgbClr val="000000"/>
                </a:solidFill>
                <a:latin typeface="Arial Narrow" pitchFamily="34" charset="0"/>
                <a:ea typeface="ＭＳ Ｐゴシック" pitchFamily="34" charset="-128"/>
              </a:rPr>
              <a:t>; </a:t>
            </a:r>
            <a:r>
              <a:rPr lang="en-US" altLang="en-US" sz="1400" dirty="0" smtClean="0">
                <a:latin typeface="Arial Narrow" pitchFamily="34" charset="0"/>
                <a:ea typeface="ＭＳ Ｐゴシック" pitchFamily="34" charset="-128"/>
                <a:hlinkClick r:id="rId5"/>
              </a:rPr>
              <a:t>Houghton et al 2012</a:t>
            </a:r>
            <a:r>
              <a:rPr lang="en-US" altLang="en-US" sz="1400" dirty="0" smtClean="0">
                <a:latin typeface="Arial Narrow" pitchFamily="34" charset="0"/>
                <a:ea typeface="ＭＳ Ｐゴシック" pitchFamily="34" charset="-128"/>
              </a:rPr>
              <a:t>; </a:t>
            </a:r>
            <a:r>
              <a:rPr lang="en-GB" altLang="en-US" sz="1400" dirty="0" err="1" smtClean="0">
                <a:solidFill>
                  <a:srgbClr val="000000"/>
                </a:solidFill>
                <a:ea typeface="ＭＳ Ｐゴシック" pitchFamily="34" charset="-128"/>
                <a:hlinkClick r:id="rId6"/>
              </a:rPr>
              <a:t>Giglio</a:t>
            </a:r>
            <a:r>
              <a:rPr lang="en-GB" altLang="en-US" sz="1400" dirty="0" smtClean="0">
                <a:solidFill>
                  <a:srgbClr val="000000"/>
                </a:solidFill>
                <a:ea typeface="ＭＳ Ｐゴシック" pitchFamily="34" charset="-128"/>
                <a:hlinkClick r:id="rId6"/>
              </a:rPr>
              <a:t> </a:t>
            </a:r>
            <a:r>
              <a:rPr lang="en-GB" altLang="en-US" sz="1400" dirty="0">
                <a:solidFill>
                  <a:srgbClr val="000000"/>
                </a:solidFill>
                <a:ea typeface="ＭＳ Ｐゴシック" pitchFamily="34" charset="-128"/>
                <a:hlinkClick r:id="rId6"/>
              </a:rPr>
              <a:t>et al 2013</a:t>
            </a:r>
            <a:r>
              <a:rPr lang="en-GB" altLang="en-US" sz="1400" dirty="0">
                <a:solidFill>
                  <a:srgbClr val="000000"/>
                </a:solidFill>
                <a:ea typeface="ＭＳ Ｐゴシック" pitchFamily="34" charset="-128"/>
              </a:rPr>
              <a:t>; </a:t>
            </a:r>
            <a:r>
              <a:rPr lang="en-GB" altLang="en-US" sz="1400" dirty="0" smtClean="0">
                <a:latin typeface="Arial Narrow" pitchFamily="34" charset="0"/>
                <a:ea typeface="ＭＳ Ｐゴシック" pitchFamily="34" charset="-128"/>
                <a:hlinkClick r:id="rId7"/>
              </a:rPr>
              <a:t>Joos et al 2013</a:t>
            </a:r>
            <a:r>
              <a:rPr lang="en-GB" altLang="en-US" sz="1400" dirty="0" smtClean="0">
                <a:latin typeface="Arial Narrow" pitchFamily="34" charset="0"/>
                <a:ea typeface="ＭＳ Ｐゴシック" pitchFamily="34" charset="-128"/>
              </a:rPr>
              <a:t>; </a:t>
            </a:r>
            <a:r>
              <a:rPr lang="en-GB" altLang="en-US" sz="1400" dirty="0" err="1" smtClean="0">
                <a:latin typeface="Arial Narrow" pitchFamily="34" charset="0"/>
                <a:ea typeface="ＭＳ Ｐゴシック" pitchFamily="34" charset="-128"/>
                <a:hlinkClick r:id="rId8"/>
              </a:rPr>
              <a:t>Khatiwala</a:t>
            </a:r>
            <a:r>
              <a:rPr lang="en-GB" altLang="en-US" sz="1400" dirty="0" smtClean="0">
                <a:latin typeface="Arial Narrow" pitchFamily="34" charset="0"/>
                <a:ea typeface="ＭＳ Ｐゴシック" pitchFamily="34" charset="-128"/>
                <a:hlinkClick r:id="rId8"/>
              </a:rPr>
              <a:t> et al 2013</a:t>
            </a:r>
            <a:r>
              <a:rPr lang="en-GB" altLang="en-US" sz="1400" dirty="0" smtClean="0">
                <a:latin typeface="Arial Narrow" pitchFamily="34" charset="0"/>
                <a:ea typeface="ＭＳ Ｐゴシック" pitchFamily="34" charset="-128"/>
              </a:rPr>
              <a:t>; </a:t>
            </a:r>
            <a:br>
              <a:rPr lang="en-GB" altLang="en-US" sz="1400" dirty="0" smtClean="0">
                <a:latin typeface="Arial Narrow" pitchFamily="34" charset="0"/>
                <a:ea typeface="ＭＳ Ｐゴシック" pitchFamily="34" charset="-128"/>
              </a:rPr>
            </a:br>
            <a:r>
              <a:rPr lang="en-AU" altLang="en-US" sz="1400" dirty="0" smtClean="0">
                <a:latin typeface="Arial Narrow" pitchFamily="34" charset="0"/>
                <a:ea typeface="ＭＳ Ｐゴシック" pitchFamily="34" charset="-128"/>
                <a:hlinkClick r:id="rId9"/>
              </a:rPr>
              <a:t>Le </a:t>
            </a:r>
            <a:r>
              <a:rPr lang="en-AU" altLang="en-US" sz="1400" dirty="0" err="1">
                <a:latin typeface="Arial Narrow" pitchFamily="34" charset="0"/>
                <a:ea typeface="ＭＳ Ｐゴシック" pitchFamily="34" charset="-128"/>
                <a:hlinkClick r:id="rId9"/>
              </a:rPr>
              <a:t>Quéré</a:t>
            </a:r>
            <a:r>
              <a:rPr lang="en-AU" altLang="en-US" sz="1400" dirty="0">
                <a:latin typeface="Arial Narrow" pitchFamily="34" charset="0"/>
                <a:ea typeface="ＭＳ Ｐゴシック" pitchFamily="34" charset="-128"/>
                <a:hlinkClick r:id="rId9"/>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10"/>
              </a:rPr>
              <a:t>Global Carbon Budget 2014</a:t>
            </a:r>
            <a:endParaRPr lang="en-AU" altLang="en-US" sz="1400" dirty="0" smtClean="0">
              <a:latin typeface="Arial Narrow" pitchFamily="34" charset="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11">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955003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1855788" y="119063"/>
            <a:ext cx="7288212" cy="508000"/>
          </a:xfrm>
        </p:spPr>
        <p:txBody>
          <a:bodyPr/>
          <a:lstStyle/>
          <a:p>
            <a:pPr eaLnBrk="1" hangingPunct="1"/>
            <a:r>
              <a:rPr lang="en-US" altLang="en-US" dirty="0" smtClean="0">
                <a:latin typeface="Arial Narrow Bold" charset="0"/>
                <a:ea typeface="ＭＳ Ｐゴシック" pitchFamily="34" charset="-128"/>
              </a:rPr>
              <a:t>Global Carbon Budget</a:t>
            </a:r>
            <a:endParaRPr lang="en-US" altLang="en-US" dirty="0" smtClean="0">
              <a:latin typeface="Arial Narrow" pitchFamily="34" charset="0"/>
              <a:ea typeface="ＭＳ Ｐゴシック" pitchFamily="34" charset="-128"/>
            </a:endParaRPr>
          </a:p>
        </p:txBody>
      </p:sp>
      <p:sp>
        <p:nvSpPr>
          <p:cNvPr id="3" name="Text Placeholder 2"/>
          <p:cNvSpPr>
            <a:spLocks noGrp="1"/>
          </p:cNvSpPr>
          <p:nvPr>
            <p:ph type="body" sz="quarter" idx="10"/>
          </p:nvPr>
        </p:nvSpPr>
        <p:spPr>
          <a:xfrm>
            <a:off x="431800" y="823913"/>
            <a:ext cx="8280400" cy="684212"/>
          </a:xfrm>
        </p:spPr>
        <p:txBody>
          <a:bodyPr rtlCol="0">
            <a:normAutofit/>
          </a:bodyPr>
          <a:lstStyle/>
          <a:p>
            <a:pPr eaLnBrk="1" fontAlgn="auto" hangingPunct="1">
              <a:spcAft>
                <a:spcPts val="0"/>
              </a:spcAft>
              <a:buFont typeface="Arial"/>
              <a:buNone/>
              <a:defRPr/>
            </a:pPr>
            <a:r>
              <a:rPr lang="en-GB" altLang="en-US" dirty="0">
                <a:solidFill>
                  <a:srgbClr val="000000"/>
                </a:solidFill>
                <a:ea typeface="ＭＳ Ｐゴシック" pitchFamily="34" charset="-128"/>
              </a:rPr>
              <a:t>The cumulative contributions to the Global Carbon Budget from </a:t>
            </a:r>
            <a:r>
              <a:rPr lang="en-GB" altLang="en-US" dirty="0" smtClean="0">
                <a:solidFill>
                  <a:srgbClr val="000000"/>
                </a:solidFill>
                <a:ea typeface="ＭＳ Ｐゴシック" pitchFamily="34" charset="-128"/>
              </a:rPr>
              <a:t>1870</a:t>
            </a:r>
            <a:br>
              <a:rPr lang="en-GB" altLang="en-US" dirty="0" smtClean="0">
                <a:solidFill>
                  <a:srgbClr val="000000"/>
                </a:solidFill>
                <a:ea typeface="ＭＳ Ｐゴシック" pitchFamily="34" charset="-128"/>
              </a:rPr>
            </a:br>
            <a:r>
              <a:rPr lang="en-GB" altLang="en-US" dirty="0" smtClean="0">
                <a:solidFill>
                  <a:srgbClr val="000000"/>
                </a:solidFill>
                <a:ea typeface="ＭＳ Ｐゴシック" pitchFamily="34" charset="-128"/>
              </a:rPr>
              <a:t>Contributions </a:t>
            </a:r>
            <a:r>
              <a:rPr lang="en-GB" altLang="en-US" dirty="0">
                <a:solidFill>
                  <a:srgbClr val="000000"/>
                </a:solidFill>
                <a:ea typeface="ＭＳ Ｐゴシック" pitchFamily="34" charset="-128"/>
              </a:rPr>
              <a:t>are shown in parts per million (ppm</a:t>
            </a:r>
            <a:r>
              <a:rPr lang="en-GB" altLang="en-US" dirty="0" smtClean="0">
                <a:solidFill>
                  <a:srgbClr val="000000"/>
                </a:solidFill>
                <a:ea typeface="ＭＳ Ｐゴシック" pitchFamily="34" charset="-128"/>
              </a:rPr>
              <a:t>)</a:t>
            </a:r>
            <a:endParaRPr lang="en-GB" altLang="en-US" dirty="0">
              <a:solidFill>
                <a:srgbClr val="000000"/>
              </a:solidFill>
              <a:ea typeface="ＭＳ Ｐゴシック" pitchFamily="34" charset="-128"/>
            </a:endParaRPr>
          </a:p>
        </p:txBody>
      </p:sp>
      <p:sp>
        <p:nvSpPr>
          <p:cNvPr id="26627" name="Text Placeholder 4"/>
          <p:cNvSpPr>
            <a:spLocks noGrp="1"/>
          </p:cNvSpPr>
          <p:nvPr>
            <p:ph type="body" sz="quarter" idx="12"/>
          </p:nvPr>
        </p:nvSpPr>
        <p:spPr>
          <a:xfrm>
            <a:off x="188913" y="5692775"/>
            <a:ext cx="8766175" cy="1077913"/>
          </a:xfrm>
        </p:spPr>
        <p:txBody>
          <a:bodyPr/>
          <a:lstStyle/>
          <a:p>
            <a:pPr eaLnBrk="1" hangingPunct="1"/>
            <a:r>
              <a:rPr lang="en-GB" altLang="en-US" sz="1400" dirty="0" smtClean="0">
                <a:latin typeface="Arial Narrow" pitchFamily="34" charset="0"/>
                <a:ea typeface="ＭＳ Ｐゴシック" pitchFamily="34" charset="-128"/>
              </a:rPr>
              <a:t>Figure concept from </a:t>
            </a:r>
            <a:r>
              <a:rPr lang="en-GB" altLang="en-US" sz="1400" dirty="0" smtClean="0">
                <a:latin typeface="Arial Narrow" pitchFamily="34" charset="0"/>
                <a:ea typeface="ＭＳ Ｐゴシック" pitchFamily="34" charset="-128"/>
                <a:hlinkClick r:id="rId3"/>
              </a:rPr>
              <a:t>Shrink That Footprint</a:t>
            </a:r>
            <a:r>
              <a:rPr lang="en-GB" altLang="en-US" sz="1400" dirty="0" smtClean="0">
                <a:latin typeface="Arial Narrow" pitchFamily="34" charset="0"/>
                <a:ea typeface="ＭＳ Ｐゴシック" pitchFamily="34" charset="-128"/>
              </a:rPr>
              <a:t/>
            </a:r>
            <a:br>
              <a:rPr lang="en-GB" altLang="en-US" sz="1400" dirty="0" smtClean="0">
                <a:latin typeface="Arial Narrow" pitchFamily="34" charset="0"/>
                <a:ea typeface="ＭＳ Ｐゴシック" pitchFamily="34" charset="-128"/>
              </a:rPr>
            </a:br>
            <a:r>
              <a:rPr lang="en-GB" altLang="en-US" sz="1400" dirty="0" smtClean="0">
                <a:solidFill>
                  <a:srgbClr val="000000"/>
                </a:solidFill>
                <a:latin typeface="Arial Narrow" pitchFamily="34" charset="0"/>
                <a:ea typeface="ＭＳ Ｐゴシック" pitchFamily="34" charset="-128"/>
              </a:rPr>
              <a:t>Source</a:t>
            </a:r>
            <a:r>
              <a:rPr lang="en-GB" altLang="en-US" sz="1400" dirty="0">
                <a:solidFill>
                  <a:srgbClr val="000000"/>
                </a:solidFill>
                <a:latin typeface="Arial Narrow" pitchFamily="34" charset="0"/>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4"/>
              </a:rPr>
              <a:t>CDIAC</a:t>
            </a:r>
            <a:r>
              <a:rPr lang="en-AU" altLang="en-US" sz="1400" dirty="0">
                <a:solidFill>
                  <a:srgbClr val="800000"/>
                </a:solidFill>
                <a:latin typeface="Arial Narrow" pitchFamily="34" charset="0"/>
                <a:ea typeface="ＭＳ Ｐゴシック" pitchFamily="34" charset="-128"/>
              </a:rPr>
              <a:t>; </a:t>
            </a:r>
            <a:r>
              <a:rPr lang="en-AU" altLang="en-US" sz="1400" dirty="0" smtClean="0">
                <a:solidFill>
                  <a:srgbClr val="FF0000"/>
                </a:solidFill>
                <a:latin typeface="Arial Narrow" pitchFamily="34" charset="0"/>
                <a:ea typeface="ＭＳ Ｐゴシック" pitchFamily="34" charset="-128"/>
                <a:hlinkClick r:id="rId5"/>
              </a:rPr>
              <a:t>NOAA-ESRL</a:t>
            </a:r>
            <a:r>
              <a:rPr lang="en-US" altLang="en-US" sz="1400" dirty="0">
                <a:solidFill>
                  <a:srgbClr val="000000"/>
                </a:solidFill>
                <a:latin typeface="Arial Narrow" pitchFamily="34" charset="0"/>
                <a:ea typeface="ＭＳ Ｐゴシック" pitchFamily="34" charset="-128"/>
              </a:rPr>
              <a:t>; </a:t>
            </a:r>
            <a:r>
              <a:rPr lang="en-US" altLang="en-US" sz="1400" dirty="0" smtClean="0">
                <a:latin typeface="Arial Narrow" pitchFamily="34" charset="0"/>
                <a:ea typeface="ＭＳ Ｐゴシック" pitchFamily="34" charset="-128"/>
                <a:hlinkClick r:id="rId6"/>
              </a:rPr>
              <a:t>Houghton et al 2012</a:t>
            </a:r>
            <a:r>
              <a:rPr lang="en-US" altLang="en-US" sz="1400" dirty="0" smtClean="0">
                <a:latin typeface="Arial Narrow" pitchFamily="34" charset="0"/>
                <a:ea typeface="ＭＳ Ｐゴシック" pitchFamily="34" charset="-128"/>
              </a:rPr>
              <a:t>; </a:t>
            </a:r>
            <a:r>
              <a:rPr lang="en-GB" altLang="en-US" sz="1400" dirty="0" err="1" smtClean="0">
                <a:solidFill>
                  <a:srgbClr val="000000"/>
                </a:solidFill>
                <a:ea typeface="ＭＳ Ｐゴシック" pitchFamily="34" charset="-128"/>
                <a:hlinkClick r:id="rId7"/>
              </a:rPr>
              <a:t>Giglio</a:t>
            </a:r>
            <a:r>
              <a:rPr lang="en-GB" altLang="en-US" sz="1400" dirty="0" smtClean="0">
                <a:solidFill>
                  <a:srgbClr val="000000"/>
                </a:solidFill>
                <a:ea typeface="ＭＳ Ｐゴシック" pitchFamily="34" charset="-128"/>
                <a:hlinkClick r:id="rId7"/>
              </a:rPr>
              <a:t> </a:t>
            </a:r>
            <a:r>
              <a:rPr lang="en-GB" altLang="en-US" sz="1400" dirty="0">
                <a:solidFill>
                  <a:srgbClr val="000000"/>
                </a:solidFill>
                <a:ea typeface="ＭＳ Ｐゴシック" pitchFamily="34" charset="-128"/>
                <a:hlinkClick r:id="rId7"/>
              </a:rPr>
              <a:t>et al 2013</a:t>
            </a:r>
            <a:r>
              <a:rPr lang="en-GB" altLang="en-US" sz="1400" dirty="0">
                <a:solidFill>
                  <a:srgbClr val="000000"/>
                </a:solidFill>
                <a:ea typeface="ＭＳ Ｐゴシック" pitchFamily="34" charset="-128"/>
              </a:rPr>
              <a:t>; </a:t>
            </a:r>
            <a:r>
              <a:rPr lang="en-GB" altLang="en-US" sz="1400" dirty="0">
                <a:latin typeface="Arial Narrow" pitchFamily="34" charset="0"/>
                <a:ea typeface="ＭＳ Ｐゴシック" pitchFamily="34" charset="-128"/>
                <a:hlinkClick r:id="rId8"/>
              </a:rPr>
              <a:t>Joos et al 2013</a:t>
            </a:r>
            <a:r>
              <a:rPr lang="en-GB" altLang="en-US" sz="1400" dirty="0">
                <a:latin typeface="Arial Narrow" pitchFamily="34" charset="0"/>
                <a:ea typeface="ＭＳ Ｐゴシック" pitchFamily="34" charset="-128"/>
              </a:rPr>
              <a:t>; </a:t>
            </a:r>
            <a:r>
              <a:rPr lang="en-GB" altLang="en-US" sz="1400" dirty="0" err="1">
                <a:latin typeface="Arial Narrow" pitchFamily="34" charset="0"/>
                <a:ea typeface="ＭＳ Ｐゴシック" pitchFamily="34" charset="-128"/>
                <a:hlinkClick r:id="rId9"/>
              </a:rPr>
              <a:t>Khatiwala</a:t>
            </a:r>
            <a:r>
              <a:rPr lang="en-GB" altLang="en-US" sz="1400" dirty="0">
                <a:latin typeface="Arial Narrow" pitchFamily="34" charset="0"/>
                <a:ea typeface="ＭＳ Ｐゴシック" pitchFamily="34" charset="-128"/>
                <a:hlinkClick r:id="rId9"/>
              </a:rPr>
              <a:t> et al 2013</a:t>
            </a:r>
            <a:r>
              <a:rPr lang="en-GB" altLang="en-US" sz="1400" dirty="0">
                <a:latin typeface="Arial Narrow" pitchFamily="34" charset="0"/>
                <a:ea typeface="ＭＳ Ｐゴシック" pitchFamily="34" charset="-128"/>
              </a:rPr>
              <a:t>; </a:t>
            </a:r>
            <a:br>
              <a:rPr lang="en-GB" altLang="en-US" sz="1400" dirty="0">
                <a:latin typeface="Arial Narrow" pitchFamily="34" charset="0"/>
                <a:ea typeface="ＭＳ Ｐゴシック" pitchFamily="34" charset="-128"/>
              </a:rPr>
            </a:br>
            <a:r>
              <a:rPr lang="en-AU" altLang="en-US" sz="1400" dirty="0">
                <a:latin typeface="Arial Narrow" pitchFamily="34" charset="0"/>
                <a:ea typeface="ＭＳ Ｐゴシック" pitchFamily="34" charset="-128"/>
                <a:hlinkClick r:id="rId10"/>
              </a:rPr>
              <a:t>Le </a:t>
            </a:r>
            <a:r>
              <a:rPr lang="en-AU" altLang="en-US" sz="1400" dirty="0" err="1">
                <a:latin typeface="Arial Narrow" pitchFamily="34" charset="0"/>
                <a:ea typeface="ＭＳ Ｐゴシック" pitchFamily="34" charset="-128"/>
                <a:hlinkClick r:id="rId10"/>
              </a:rPr>
              <a:t>Quéré</a:t>
            </a:r>
            <a:r>
              <a:rPr lang="en-AU" altLang="en-US" sz="1400" dirty="0">
                <a:latin typeface="Arial Narrow" pitchFamily="34" charset="0"/>
                <a:ea typeface="ＭＳ Ｐゴシック" pitchFamily="34" charset="-128"/>
                <a:hlinkClick r:id="rId10"/>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11"/>
              </a:rPr>
              <a:t>Global Carbon Budget 2014</a:t>
            </a:r>
            <a:endParaRPr lang="en-AU" altLang="en-US" sz="1400" dirty="0" smtClean="0">
              <a:latin typeface="Arial Narrow" pitchFamily="34" charset="0"/>
              <a:ea typeface="ＭＳ Ｐゴシック" pitchFamily="34" charset="-128"/>
            </a:endParaRPr>
          </a:p>
        </p:txBody>
      </p:sp>
      <p:pic>
        <p:nvPicPr>
          <p:cNvPr id="5" name="Picture Placeholder 4"/>
          <p:cNvPicPr>
            <a:picLocks noGrp="1" noChangeAspect="1"/>
          </p:cNvPicPr>
          <p:nvPr>
            <p:ph type="pic" sz="quarter" idx="11"/>
          </p:nvPr>
        </p:nvPicPr>
        <p:blipFill rotWithShape="1">
          <a:blip r:embed="rId12">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471938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855788" y="119063"/>
            <a:ext cx="7288212" cy="508000"/>
          </a:xfrm>
        </p:spPr>
        <p:txBody>
          <a:bodyPr/>
          <a:lstStyle/>
          <a:p>
            <a:pPr eaLnBrk="1" hangingPunct="1"/>
            <a:r>
              <a:rPr lang="en-US" altLang="en-US" dirty="0" smtClean="0">
                <a:latin typeface="Arial Narrow Bold" charset="0"/>
                <a:ea typeface="ＭＳ Ｐゴシック" pitchFamily="34" charset="-128"/>
              </a:rPr>
              <a:t>Atmospheric Concentration</a:t>
            </a:r>
            <a:endParaRPr lang="en-US" altLang="en-US" dirty="0" smtClean="0">
              <a:latin typeface="Arial Narrow" pitchFamily="34" charset="0"/>
              <a:ea typeface="ＭＳ Ｐゴシック" pitchFamily="34" charset="-128"/>
            </a:endParaRPr>
          </a:p>
        </p:txBody>
      </p:sp>
      <p:sp>
        <p:nvSpPr>
          <p:cNvPr id="3" name="Text Placeholder 2"/>
          <p:cNvSpPr>
            <a:spLocks noGrp="1"/>
          </p:cNvSpPr>
          <p:nvPr>
            <p:ph type="body" sz="quarter" idx="10"/>
          </p:nvPr>
        </p:nvSpPr>
        <p:spPr>
          <a:xfrm>
            <a:off x="431800" y="823913"/>
            <a:ext cx="8280400" cy="684212"/>
          </a:xfrm>
        </p:spPr>
        <p:txBody>
          <a:bodyPr rtlCol="0">
            <a:normAutofit/>
          </a:bodyPr>
          <a:lstStyle/>
          <a:p>
            <a:pPr eaLnBrk="1" fontAlgn="auto" hangingPunct="1">
              <a:spcAft>
                <a:spcPts val="0"/>
              </a:spcAft>
              <a:buFont typeface="Arial"/>
              <a:buNone/>
              <a:defRPr/>
            </a:pPr>
            <a:r>
              <a:rPr lang="en-GB" altLang="en-US" dirty="0" smtClean="0">
                <a:solidFill>
                  <a:srgbClr val="000000"/>
                </a:solidFill>
                <a:ea typeface="ＭＳ Ｐゴシック" pitchFamily="34" charset="-128"/>
              </a:rPr>
              <a:t>The global CO</a:t>
            </a:r>
            <a:r>
              <a:rPr lang="en-GB" altLang="en-US" baseline="-25000" dirty="0" smtClean="0">
                <a:solidFill>
                  <a:srgbClr val="000000"/>
                </a:solidFill>
                <a:ea typeface="ＭＳ Ｐゴシック" pitchFamily="34" charset="-128"/>
              </a:rPr>
              <a:t>2</a:t>
            </a:r>
            <a:r>
              <a:rPr lang="en-GB" altLang="en-US" dirty="0" smtClean="0">
                <a:solidFill>
                  <a:srgbClr val="000000"/>
                </a:solidFill>
                <a:ea typeface="ＭＳ Ｐゴシック" pitchFamily="34" charset="-128"/>
              </a:rPr>
              <a:t> concentration increased from ~</a:t>
            </a:r>
            <a:r>
              <a:rPr lang="en-GB" altLang="en-US" dirty="0" smtClean="0">
                <a:ea typeface="ＭＳ Ｐゴシック" pitchFamily="34" charset="-128"/>
              </a:rPr>
              <a:t>277ppm in 1750 to 395ppm </a:t>
            </a:r>
            <a:r>
              <a:rPr lang="en-GB" altLang="en-US" dirty="0">
                <a:ea typeface="ＭＳ Ｐゴシック" pitchFamily="34" charset="-128"/>
              </a:rPr>
              <a:t>in </a:t>
            </a:r>
            <a:r>
              <a:rPr lang="en-GB" altLang="en-US" dirty="0" smtClean="0">
                <a:ea typeface="ＭＳ Ｐゴシック" pitchFamily="34" charset="-128"/>
              </a:rPr>
              <a:t>2013 (up 43%)</a:t>
            </a:r>
            <a:br>
              <a:rPr lang="en-GB" altLang="en-US" dirty="0" smtClean="0">
                <a:ea typeface="ＭＳ Ｐゴシック" pitchFamily="34" charset="-128"/>
              </a:rPr>
            </a:br>
            <a:r>
              <a:rPr lang="en-GB" altLang="en-US" dirty="0" smtClean="0">
                <a:ea typeface="ＭＳ Ｐゴシック" pitchFamily="34" charset="-128"/>
              </a:rPr>
              <a:t>Mauna Loa </a:t>
            </a:r>
            <a:r>
              <a:rPr lang="en-GB" altLang="en-US" dirty="0" smtClean="0">
                <a:solidFill>
                  <a:srgbClr val="000000"/>
                </a:solidFill>
                <a:ea typeface="ＭＳ Ｐゴシック" pitchFamily="34" charset="-128"/>
              </a:rPr>
              <a:t>registered the first daily measurements above 400pm in May 2013</a:t>
            </a:r>
            <a:endParaRPr lang="en-GB" altLang="en-US" dirty="0">
              <a:solidFill>
                <a:srgbClr val="000000"/>
              </a:solidFill>
              <a:ea typeface="ＭＳ Ｐゴシック" pitchFamily="34" charset="-128"/>
            </a:endParaRPr>
          </a:p>
        </p:txBody>
      </p:sp>
      <p:sp>
        <p:nvSpPr>
          <p:cNvPr id="30723" name="Text Placeholder 4"/>
          <p:cNvSpPr>
            <a:spLocks noGrp="1"/>
          </p:cNvSpPr>
          <p:nvPr>
            <p:ph type="body" sz="quarter" idx="12"/>
          </p:nvPr>
        </p:nvSpPr>
        <p:spPr>
          <a:xfrm>
            <a:off x="188913" y="5692775"/>
            <a:ext cx="8766175" cy="1077913"/>
          </a:xfrm>
        </p:spPr>
        <p:txBody>
          <a:bodyPr/>
          <a:lstStyle/>
          <a:p>
            <a:pPr eaLnBrk="1" hangingPunct="1"/>
            <a:r>
              <a:rPr lang="en-GB" altLang="en-US" sz="1400" dirty="0" smtClean="0">
                <a:latin typeface="Arial Narrow" pitchFamily="34" charset="0"/>
                <a:ea typeface="ＭＳ Ｐゴシック" pitchFamily="34" charset="-128"/>
              </a:rPr>
              <a:t>Globally averaged surface atmospheric CO</a:t>
            </a:r>
            <a:r>
              <a:rPr lang="en-GB" altLang="en-US" sz="1400" baseline="-25000" dirty="0" smtClean="0">
                <a:latin typeface="Arial Narrow" pitchFamily="34" charset="0"/>
                <a:ea typeface="ＭＳ Ｐゴシック" pitchFamily="34" charset="-128"/>
              </a:rPr>
              <a:t>2</a:t>
            </a:r>
            <a:r>
              <a:rPr lang="en-GB" altLang="en-US" sz="1400" dirty="0" smtClean="0">
                <a:latin typeface="Arial Narrow" pitchFamily="34" charset="0"/>
                <a:ea typeface="ＭＳ Ｐゴシック" pitchFamily="34" charset="-128"/>
              </a:rPr>
              <a:t> concentration</a:t>
            </a:r>
            <a:br>
              <a:rPr lang="en-GB" altLang="en-US" sz="1400" dirty="0" smtClean="0">
                <a:latin typeface="Arial Narrow" pitchFamily="34" charset="0"/>
                <a:ea typeface="ＭＳ Ｐゴシック" pitchFamily="34" charset="-128"/>
              </a:rPr>
            </a:br>
            <a:r>
              <a:rPr lang="en-GB" altLang="en-US" sz="1200" dirty="0" smtClean="0">
                <a:latin typeface="Arial Narrow" pitchFamily="34" charset="0"/>
                <a:ea typeface="ＭＳ Ｐゴシック" pitchFamily="34" charset="-128"/>
              </a:rPr>
              <a:t>Data from: NOAA-ESRL after 1980; the Scripps Institution of Oceanography before 1980 (harmonised to recent data by adding 0.542ppm)</a:t>
            </a:r>
            <a:br>
              <a:rPr lang="en-GB" altLang="en-US" sz="1200" dirty="0" smtClean="0">
                <a:latin typeface="Arial Narrow" pitchFamily="34" charset="0"/>
                <a:ea typeface="ＭＳ Ｐゴシック" pitchFamily="34" charset="-128"/>
              </a:rPr>
            </a:br>
            <a:r>
              <a:rPr lang="en-GB" altLang="en-US" sz="1400" dirty="0" smtClean="0">
                <a:latin typeface="Arial Narrow" pitchFamily="34" charset="0"/>
                <a:ea typeface="ＭＳ Ｐゴシック" pitchFamily="34" charset="-128"/>
              </a:rPr>
              <a:t>Source</a:t>
            </a:r>
            <a:r>
              <a:rPr lang="en-GB" altLang="en-US" sz="1400" dirty="0" smtClean="0">
                <a:solidFill>
                  <a:srgbClr val="000000"/>
                </a:solidFill>
                <a:latin typeface="Arial Narrow" pitchFamily="34" charset="0"/>
                <a:ea typeface="ＭＳ Ｐゴシック" pitchFamily="34" charset="-128"/>
              </a:rPr>
              <a:t>: </a:t>
            </a:r>
            <a:r>
              <a:rPr lang="en-AU" altLang="en-US" sz="1400" dirty="0" smtClean="0">
                <a:solidFill>
                  <a:srgbClr val="FF0000"/>
                </a:solidFill>
                <a:latin typeface="Arial Narrow" pitchFamily="34" charset="0"/>
                <a:ea typeface="ＭＳ Ｐゴシック" pitchFamily="34" charset="-128"/>
                <a:hlinkClick r:id="rId3"/>
              </a:rPr>
              <a:t>NOAA-ESRL</a:t>
            </a:r>
            <a:r>
              <a:rPr lang="en-AU" altLang="en-US" sz="1400" dirty="0" smtClean="0">
                <a:latin typeface="Arial Narrow" pitchFamily="34" charset="0"/>
                <a:ea typeface="ＭＳ Ｐゴシック" pitchFamily="34" charset="-128"/>
              </a:rPr>
              <a:t>; </a:t>
            </a:r>
            <a:r>
              <a:rPr lang="en-AU" altLang="en-US" sz="1400" dirty="0" smtClean="0">
                <a:latin typeface="Arial Narrow" pitchFamily="34" charset="0"/>
                <a:ea typeface="ＭＳ Ｐゴシック" pitchFamily="34" charset="-128"/>
                <a:hlinkClick r:id="rId4"/>
              </a:rPr>
              <a:t>Scripps Institution of Oceanography</a:t>
            </a:r>
            <a:r>
              <a:rPr lang="en-GB" altLang="en-US" sz="1400" dirty="0" smtClean="0">
                <a:latin typeface="Arial Narrow" pitchFamily="34" charset="0"/>
                <a:ea typeface="ＭＳ Ｐゴシック" pitchFamily="34" charset="-128"/>
              </a:rPr>
              <a:t>;</a:t>
            </a:r>
            <a:r>
              <a:rPr lang="en-US" altLang="en-US" sz="1400" dirty="0" smtClean="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r>
              <a:rPr lang="en-GB" altLang="en-US" sz="1400" dirty="0" smtClean="0">
                <a:latin typeface="Arial Narrow" pitchFamily="34" charset="0"/>
                <a:ea typeface="ＭＳ Ｐゴシック" pitchFamily="34" charset="-128"/>
              </a:rPr>
              <a:t> </a:t>
            </a:r>
            <a:endParaRPr lang="en-AU" altLang="en-US" sz="1400" dirty="0" smtClean="0">
              <a:latin typeface="Arial Narrow" pitchFamily="34" charset="0"/>
              <a:ea typeface="ＭＳ Ｐゴシック" pitchFamily="34" charset="-128"/>
            </a:endParaRPr>
          </a:p>
        </p:txBody>
      </p:sp>
      <p:pic>
        <p:nvPicPr>
          <p:cNvPr id="4" name="Picture Placeholder 3"/>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3390381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00" y="4031647"/>
            <a:ext cx="7200000" cy="243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457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dirty="0">
              <a:latin typeface="Arial Narrow"/>
              <a:ea typeface="ＭＳ Ｐゴシック" pitchFamily="34" charset="-128"/>
              <a:cs typeface="Arial Narrow"/>
            </a:endParaRPr>
          </a:p>
        </p:txBody>
      </p:sp>
      <p:sp>
        <p:nvSpPr>
          <p:cNvPr id="4" name="Title 3"/>
          <p:cNvSpPr>
            <a:spLocks noGrp="1"/>
          </p:cNvSpPr>
          <p:nvPr>
            <p:ph type="title"/>
          </p:nvPr>
        </p:nvSpPr>
        <p:spPr>
          <a:xfrm>
            <a:off x="457200" y="1879304"/>
            <a:ext cx="8229600" cy="1143000"/>
          </a:xfrm>
        </p:spPr>
        <p:txBody>
          <a:bodyPr>
            <a:normAutofit/>
          </a:bodyPr>
          <a:lstStyle/>
          <a:p>
            <a:r>
              <a:rPr lang="en-GB" altLang="en-US" dirty="0" smtClean="0">
                <a:ea typeface="ＭＳ Ｐゴシック" pitchFamily="34" charset="-128"/>
              </a:rPr>
              <a:t>Remaining CO</a:t>
            </a:r>
            <a:r>
              <a:rPr lang="en-GB" altLang="en-US" baseline="-25000" dirty="0" smtClean="0">
                <a:ea typeface="ＭＳ Ｐゴシック" pitchFamily="34" charset="-128"/>
              </a:rPr>
              <a:t>2</a:t>
            </a:r>
            <a:r>
              <a:rPr lang="en-GB" altLang="en-US" dirty="0" smtClean="0">
                <a:ea typeface="ＭＳ Ｐゴシック" pitchFamily="34" charset="-128"/>
              </a:rPr>
              <a:t> emission quota</a:t>
            </a:r>
            <a:endParaRPr lang="en-US" dirty="0"/>
          </a:p>
        </p:txBody>
      </p:sp>
    </p:spTree>
    <p:extLst>
      <p:ext uri="{BB962C8B-B14F-4D97-AF65-F5344CB8AC3E}">
        <p14:creationId xmlns:p14="http://schemas.microsoft.com/office/powerpoint/2010/main" val="3156279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Persistent Growth – Global</a:t>
            </a:r>
            <a:endParaRPr lang="en-GB" dirty="0"/>
          </a:p>
        </p:txBody>
      </p:sp>
      <p:sp>
        <p:nvSpPr>
          <p:cNvPr id="4" name="Text Placeholder 3"/>
          <p:cNvSpPr>
            <a:spLocks noGrp="1"/>
          </p:cNvSpPr>
          <p:nvPr>
            <p:ph type="body" sz="quarter" idx="10"/>
          </p:nvPr>
        </p:nvSpPr>
        <p:spPr/>
        <p:txBody>
          <a:bodyPr>
            <a:normAutofit fontScale="92500"/>
          </a:bodyPr>
          <a:lstStyle/>
          <a:p>
            <a:r>
              <a:rPr lang="en-GB" dirty="0"/>
              <a:t>Assuming emissions follow projected GDP growth and accounting for improvement in carbon </a:t>
            </a:r>
            <a:r>
              <a:rPr lang="en-GB" dirty="0" smtClean="0"/>
              <a:t>intensity,</a:t>
            </a:r>
            <a:br>
              <a:rPr lang="en-GB" dirty="0" smtClean="0"/>
            </a:br>
            <a:r>
              <a:rPr lang="en-GB" dirty="0" smtClean="0"/>
              <a:t>we </a:t>
            </a:r>
            <a:r>
              <a:rPr lang="en-GB" dirty="0"/>
              <a:t>project fossil fuel and cement emissions to grow 3.1%/</a:t>
            </a:r>
            <a:r>
              <a:rPr lang="en-GB" dirty="0" err="1"/>
              <a:t>yr</a:t>
            </a:r>
            <a:r>
              <a:rPr lang="en-GB" dirty="0"/>
              <a:t> to reach 43.2 GtCO</a:t>
            </a:r>
            <a:r>
              <a:rPr lang="en-GB" baseline="-25000" dirty="0"/>
              <a:t>2</a:t>
            </a:r>
            <a:r>
              <a:rPr lang="en-GB" dirty="0"/>
              <a:t>/</a:t>
            </a:r>
            <a:r>
              <a:rPr lang="en-GB" dirty="0" err="1"/>
              <a:t>yr</a:t>
            </a:r>
            <a:r>
              <a:rPr lang="en-GB" dirty="0"/>
              <a:t> by 2019</a:t>
            </a:r>
          </a:p>
        </p:txBody>
      </p:sp>
      <p:sp>
        <p:nvSpPr>
          <p:cNvPr id="5" name="Text Placeholder 4"/>
          <p:cNvSpPr>
            <a:spLocks noGrp="1"/>
          </p:cNvSpPr>
          <p:nvPr>
            <p:ph type="body" sz="quarter" idx="12"/>
          </p:nvPr>
        </p:nvSpPr>
        <p:spPr/>
        <p:txBody>
          <a:bodyPr/>
          <a:lstStyle/>
          <a:p>
            <a:r>
              <a:rPr lang="en-GB" sz="1600" dirty="0" smtClean="0"/>
              <a:t>Economic growth based on IMF projections, fossil fuel intensity based on 10-year trend</a:t>
            </a:r>
            <a:br>
              <a:rPr lang="en-GB" sz="1600" dirty="0" smtClean="0"/>
            </a:br>
            <a:r>
              <a:rPr lang="en-GB" sz="1400" dirty="0" smtClean="0"/>
              <a:t>Source: </a:t>
            </a:r>
            <a:r>
              <a:rPr lang="en-AU" altLang="en-US" sz="1400" dirty="0" smtClean="0">
                <a:solidFill>
                  <a:srgbClr val="FF0000"/>
                </a:solidFill>
                <a:latin typeface="Arial Narrow" pitchFamily="34" charset="0"/>
                <a:ea typeface="ＭＳ Ｐゴシック" pitchFamily="34" charset="-128"/>
                <a:hlinkClick r:id="rId2"/>
              </a:rPr>
              <a:t>CDIAC</a:t>
            </a:r>
            <a:r>
              <a:rPr lang="en-AU" altLang="en-US" sz="1400" dirty="0" smtClean="0">
                <a:latin typeface="Arial Narrow" pitchFamily="34" charset="0"/>
                <a:ea typeface="ＭＳ Ｐゴシック" pitchFamily="34" charset="-128"/>
              </a:rPr>
              <a:t>; </a:t>
            </a:r>
            <a:r>
              <a:rPr lang="en-AU" altLang="en-US" sz="1400" dirty="0" smtClean="0">
                <a:latin typeface="Arial Narrow" pitchFamily="34" charset="0"/>
                <a:ea typeface="ＭＳ Ｐゴシック" pitchFamily="34" charset="-128"/>
                <a:hlinkClick r:id="rId3"/>
              </a:rPr>
              <a:t>Friedlingstein et al 2014</a:t>
            </a:r>
            <a:endParaRPr lang="en-GB" sz="1400" dirty="0"/>
          </a:p>
        </p:txBody>
      </p:sp>
      <p:pic>
        <p:nvPicPr>
          <p:cNvPr id="7" name="Picture Placeholder 6"/>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1752721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0000"/>
                </a:solidFill>
                <a:ea typeface="ＭＳ Ｐゴシック" pitchFamily="34" charset="-128"/>
              </a:rPr>
              <a:t>Carbon Intensity of Economic </a:t>
            </a:r>
            <a:r>
              <a:rPr lang="en-GB" altLang="en-US" dirty="0" smtClean="0">
                <a:solidFill>
                  <a:srgbClr val="000000"/>
                </a:solidFill>
                <a:ea typeface="ＭＳ Ｐゴシック" pitchFamily="34" charset="-128"/>
              </a:rPr>
              <a:t>Activity – Global </a:t>
            </a:r>
            <a:endParaRPr lang="en-US" dirty="0"/>
          </a:p>
        </p:txBody>
      </p:sp>
      <p:sp>
        <p:nvSpPr>
          <p:cNvPr id="3" name="Text Placeholder 2"/>
          <p:cNvSpPr>
            <a:spLocks noGrp="1"/>
          </p:cNvSpPr>
          <p:nvPr>
            <p:ph type="body" sz="quarter" idx="10"/>
          </p:nvPr>
        </p:nvSpPr>
        <p:spPr/>
        <p:txBody>
          <a:bodyPr>
            <a:normAutofit/>
          </a:bodyPr>
          <a:lstStyle/>
          <a:p>
            <a:r>
              <a:rPr lang="en-GB" dirty="0"/>
              <a:t>GDP and carbon intensity </a:t>
            </a:r>
            <a:r>
              <a:rPr lang="en-GB" dirty="0" smtClean="0"/>
              <a:t>trends are relatively stable </a:t>
            </a:r>
            <a:r>
              <a:rPr lang="en-GB" dirty="0"/>
              <a:t>over time, leading to stable emission </a:t>
            </a:r>
            <a:r>
              <a:rPr lang="en-GB" dirty="0" smtClean="0"/>
              <a:t>growth</a:t>
            </a:r>
            <a:br>
              <a:rPr lang="en-GB" dirty="0" smtClean="0"/>
            </a:br>
            <a:r>
              <a:rPr lang="en-GB" dirty="0" smtClean="0"/>
              <a:t>Step </a:t>
            </a:r>
            <a:r>
              <a:rPr lang="en-GB" dirty="0"/>
              <a:t>changes in emission intensity are required for emission trends to change for a given </a:t>
            </a:r>
            <a:r>
              <a:rPr lang="en-GB" dirty="0" smtClean="0"/>
              <a:t>GDP</a:t>
            </a:r>
            <a:endParaRPr lang="en-GB" dirty="0"/>
          </a:p>
        </p:txBody>
      </p:sp>
      <p:sp>
        <p:nvSpPr>
          <p:cNvPr id="5" name="Text Placeholder 4"/>
          <p:cNvSpPr>
            <a:spLocks noGrp="1"/>
          </p:cNvSpPr>
          <p:nvPr>
            <p:ph type="body" sz="quarter" idx="12"/>
          </p:nvPr>
        </p:nvSpPr>
        <p:spPr/>
        <p:txBody>
          <a:bodyPr>
            <a:normAutofit/>
          </a:bodyPr>
          <a:lstStyle/>
          <a:p>
            <a:r>
              <a:rPr lang="en-GB" sz="1600" dirty="0"/>
              <a:t>Economic growth based on IMF projections, fossil fuel intensity based on 10-year </a:t>
            </a:r>
            <a:r>
              <a:rPr lang="en-GB" sz="1600" dirty="0" smtClean="0"/>
              <a:t>trend</a:t>
            </a:r>
            <a:br>
              <a:rPr lang="en-GB" sz="1600" dirty="0" smtClean="0"/>
            </a:br>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3"/>
              </a:rPr>
              <a:t>CDIAC</a:t>
            </a:r>
            <a:r>
              <a:rPr lang="en-AU" altLang="en-US" sz="1400" dirty="0">
                <a:latin typeface="Arial Narrow" pitchFamily="34" charset="0"/>
                <a:ea typeface="ＭＳ Ｐゴシック" pitchFamily="34" charset="-128"/>
              </a:rPr>
              <a:t>; </a:t>
            </a:r>
            <a:r>
              <a:rPr lang="en-AU" altLang="en-US" sz="1400" dirty="0" err="1">
                <a:latin typeface="Arial Narrow" pitchFamily="34" charset="0"/>
                <a:ea typeface="ＭＳ Ｐゴシック" pitchFamily="34" charset="-128"/>
                <a:hlinkClick r:id="rId4"/>
              </a:rPr>
              <a:t>Friedlingstein</a:t>
            </a:r>
            <a:r>
              <a:rPr lang="en-AU" altLang="en-US" sz="1400" dirty="0">
                <a:latin typeface="Arial Narrow" pitchFamily="34" charset="0"/>
                <a:ea typeface="ＭＳ Ｐゴシック" pitchFamily="34" charset="-128"/>
                <a:hlinkClick r:id="rId4"/>
              </a:rPr>
              <a:t> et al 2014</a:t>
            </a:r>
            <a:endParaRPr lang="en-GB" sz="1400" dirty="0"/>
          </a:p>
        </p:txBody>
      </p:sp>
      <p:pic>
        <p:nvPicPr>
          <p:cNvPr id="7" name="Picture Placeholder 6"/>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3562946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Persistent Growth – Regional </a:t>
            </a:r>
            <a:endParaRPr lang="en-GB" dirty="0"/>
          </a:p>
        </p:txBody>
      </p:sp>
      <p:sp>
        <p:nvSpPr>
          <p:cNvPr id="4" name="Text Placeholder 3"/>
          <p:cNvSpPr>
            <a:spLocks noGrp="1"/>
          </p:cNvSpPr>
          <p:nvPr>
            <p:ph type="body" sz="quarter" idx="10"/>
          </p:nvPr>
        </p:nvSpPr>
        <p:spPr/>
        <p:txBody>
          <a:bodyPr>
            <a:normAutofit/>
          </a:bodyPr>
          <a:lstStyle/>
          <a:p>
            <a:r>
              <a:rPr lang="en-GB" dirty="0"/>
              <a:t>Continued trends suggest that by 2019 China’s emissions could exceed the USA, EU28 and India combined, and India could emit more than the EU28 </a:t>
            </a:r>
          </a:p>
        </p:txBody>
      </p:sp>
      <p:sp>
        <p:nvSpPr>
          <p:cNvPr id="5" name="Text Placeholder 4"/>
          <p:cNvSpPr>
            <a:spLocks noGrp="1"/>
          </p:cNvSpPr>
          <p:nvPr>
            <p:ph type="body" sz="quarter" idx="12"/>
          </p:nvPr>
        </p:nvSpPr>
        <p:spPr/>
        <p:txBody>
          <a:bodyPr>
            <a:normAutofit/>
          </a:bodyPr>
          <a:lstStyle/>
          <a:p>
            <a:r>
              <a:rPr lang="en-GB" sz="1600" dirty="0"/>
              <a:t>Economic growth based on IMF projections, fossil fuel intensity based on 10-year </a:t>
            </a:r>
            <a:r>
              <a:rPr lang="en-GB" sz="1600" dirty="0" smtClean="0"/>
              <a:t>trend</a:t>
            </a:r>
            <a:br>
              <a:rPr lang="en-GB" sz="1600" dirty="0" smtClean="0"/>
            </a:br>
            <a:r>
              <a:rPr lang="en-GB" sz="1400" dirty="0" smtClean="0"/>
              <a:t>Source</a:t>
            </a:r>
            <a:r>
              <a:rPr lang="en-GB" sz="1400" dirty="0"/>
              <a:t>: </a:t>
            </a:r>
            <a:r>
              <a:rPr lang="en-AU" altLang="en-US" sz="1400" dirty="0">
                <a:solidFill>
                  <a:srgbClr val="FF0000"/>
                </a:solidFill>
                <a:latin typeface="Arial Narrow" pitchFamily="34" charset="0"/>
                <a:ea typeface="ＭＳ Ｐゴシック" pitchFamily="34" charset="-128"/>
                <a:hlinkClick r:id="rId2"/>
              </a:rPr>
              <a:t>CDIAC</a:t>
            </a:r>
            <a:r>
              <a:rPr lang="en-AU" altLang="en-US" sz="1400" dirty="0">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3"/>
              </a:rPr>
              <a:t>Friedlingstein et al 2014</a:t>
            </a:r>
            <a:endParaRPr lang="en-GB" sz="1400" dirty="0"/>
          </a:p>
        </p:txBody>
      </p:sp>
      <p:pic>
        <p:nvPicPr>
          <p:cNvPr id="7" name="Picture Placeholder 6"/>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649000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txBox="1">
            <a:spLocks/>
          </p:cNvSpPr>
          <p:nvPr/>
        </p:nvSpPr>
        <p:spPr bwMode="auto">
          <a:xfrm>
            <a:off x="8881" y="698048"/>
            <a:ext cx="4679950" cy="61599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Bef>
                <a:spcPct val="0"/>
              </a:spcBef>
              <a:spcAft>
                <a:spcPts val="100"/>
              </a:spcAft>
              <a:defRPr/>
            </a:pPr>
            <a:r>
              <a:rPr lang="en-GB" sz="900" b="1" dirty="0" smtClean="0">
                <a:solidFill>
                  <a:srgbClr val="000000"/>
                </a:solidFill>
                <a:latin typeface="Arial Narrow"/>
                <a:ea typeface="ＭＳ Ｐゴシック" charset="0"/>
                <a:cs typeface="Arial Narrow"/>
              </a:rPr>
              <a:t>Corinne Le Quéré </a:t>
            </a:r>
            <a:r>
              <a:rPr lang="en-GB" sz="900" dirty="0" smtClean="0">
                <a:solidFill>
                  <a:srgbClr val="000000"/>
                </a:solidFill>
                <a:latin typeface="Arial Narrow"/>
                <a:ea typeface="ＭＳ Ｐゴシック" charset="0"/>
                <a:cs typeface="Arial Narrow"/>
              </a:rPr>
              <a:t>Tyndall Centre for Climate Change Research, Uni. of East Anglia, UK</a:t>
            </a:r>
          </a:p>
          <a:p>
            <a:pPr algn="l">
              <a:spcBef>
                <a:spcPct val="0"/>
              </a:spcBef>
              <a:spcAft>
                <a:spcPts val="100"/>
              </a:spcAft>
              <a:defRPr/>
            </a:pPr>
            <a:r>
              <a:rPr lang="en-US" sz="900" b="1" dirty="0">
                <a:solidFill>
                  <a:srgbClr val="000000"/>
                </a:solidFill>
                <a:latin typeface="Arial Narrow"/>
                <a:ea typeface="ＭＳ Ｐゴシック" charset="0"/>
                <a:cs typeface="Arial Narrow"/>
              </a:rPr>
              <a:t>Róisín Moriarty </a:t>
            </a:r>
            <a:r>
              <a:rPr lang="en-US" sz="900" dirty="0">
                <a:solidFill>
                  <a:srgbClr val="000000"/>
                </a:solidFill>
                <a:latin typeface="Arial Narrow"/>
                <a:ea typeface="ＭＳ Ｐゴシック" charset="0"/>
                <a:cs typeface="Arial Narrow"/>
              </a:rPr>
              <a:t>Tyndall Centre for Climate Change Research, Uni. of East Anglia, </a:t>
            </a:r>
            <a:r>
              <a:rPr lang="en-US" sz="900" dirty="0" smtClean="0">
                <a:solidFill>
                  <a:srgbClr val="000000"/>
                </a:solidFill>
                <a:latin typeface="Arial Narrow"/>
                <a:ea typeface="ＭＳ Ｐゴシック" charset="0"/>
                <a:cs typeface="Arial Narrow"/>
              </a:rPr>
              <a:t>UK</a:t>
            </a:r>
          </a:p>
          <a:p>
            <a:pPr algn="l">
              <a:spcBef>
                <a:spcPct val="0"/>
              </a:spcBef>
              <a:spcAft>
                <a:spcPts val="100"/>
              </a:spcAft>
              <a:defRPr/>
            </a:pPr>
            <a:r>
              <a:rPr lang="en-GB" sz="900" b="1" dirty="0" smtClean="0">
                <a:solidFill>
                  <a:srgbClr val="000000"/>
                </a:solidFill>
                <a:latin typeface="Arial Narrow"/>
                <a:ea typeface="ＭＳ Ｐゴシック" charset="0"/>
                <a:cs typeface="Arial Narrow"/>
              </a:rPr>
              <a:t>Robbie </a:t>
            </a:r>
            <a:r>
              <a:rPr lang="en-GB" sz="900" b="1" dirty="0">
                <a:solidFill>
                  <a:srgbClr val="000000"/>
                </a:solidFill>
                <a:latin typeface="Arial Narrow"/>
                <a:ea typeface="ＭＳ Ｐゴシック" charset="0"/>
                <a:cs typeface="Arial Narrow"/>
              </a:rPr>
              <a:t>Andrew </a:t>
            </a:r>
            <a:r>
              <a:rPr lang="en-GB" sz="900" dirty="0" err="1">
                <a:solidFill>
                  <a:srgbClr val="000000"/>
                </a:solidFill>
                <a:latin typeface="Arial Narrow"/>
                <a:ea typeface="ＭＳ Ｐゴシック" charset="0"/>
                <a:cs typeface="Arial Narrow"/>
              </a:rPr>
              <a:t>Center</a:t>
            </a:r>
            <a:r>
              <a:rPr lang="en-GB" sz="900" dirty="0">
                <a:solidFill>
                  <a:srgbClr val="000000"/>
                </a:solidFill>
                <a:latin typeface="Arial Narrow"/>
                <a:ea typeface="ＭＳ Ｐゴシック" charset="0"/>
                <a:cs typeface="Arial Narrow"/>
              </a:rPr>
              <a:t> for International Climate &amp; Environmental Research - Oslo (CICERO), Norway</a:t>
            </a:r>
          </a:p>
          <a:p>
            <a:pPr algn="l">
              <a:spcBef>
                <a:spcPct val="0"/>
              </a:spcBef>
              <a:spcAft>
                <a:spcPts val="100"/>
              </a:spcAft>
              <a:defRPr/>
            </a:pPr>
            <a:r>
              <a:rPr lang="en-GB" sz="900" b="1" dirty="0" smtClean="0">
                <a:solidFill>
                  <a:srgbClr val="000000"/>
                </a:solidFill>
                <a:latin typeface="Arial Narrow"/>
                <a:ea typeface="ＭＳ Ｐゴシック" charset="0"/>
                <a:cs typeface="Arial Narrow"/>
              </a:rPr>
              <a:t>Glen Peters </a:t>
            </a:r>
            <a:r>
              <a:rPr lang="en-GB" sz="900" dirty="0" err="1" smtClean="0">
                <a:solidFill>
                  <a:srgbClr val="000000"/>
                </a:solidFill>
                <a:latin typeface="Arial Narrow"/>
                <a:ea typeface="ＭＳ Ｐゴシック" charset="0"/>
                <a:cs typeface="Arial Narrow"/>
              </a:rPr>
              <a:t>Center</a:t>
            </a:r>
            <a:r>
              <a:rPr lang="en-GB" sz="900" dirty="0" smtClean="0">
                <a:solidFill>
                  <a:srgbClr val="000000"/>
                </a:solidFill>
                <a:latin typeface="Arial Narrow"/>
                <a:ea typeface="ＭＳ Ｐゴシック" charset="0"/>
                <a:cs typeface="Arial Narrow"/>
              </a:rPr>
              <a:t> for International Climate &amp; Environmental Research - Oslo (CICERO), Norway</a:t>
            </a:r>
          </a:p>
          <a:p>
            <a:pPr algn="l">
              <a:spcBef>
                <a:spcPct val="0"/>
              </a:spcBef>
              <a:spcAft>
                <a:spcPts val="100"/>
              </a:spcAft>
              <a:defRPr/>
            </a:pPr>
            <a:r>
              <a:rPr lang="en-US" sz="900" b="1" dirty="0">
                <a:solidFill>
                  <a:srgbClr val="000000"/>
                </a:solidFill>
                <a:latin typeface="Arial Narrow"/>
                <a:ea typeface="ＭＳ Ｐゴシック" charset="0"/>
                <a:cs typeface="Arial Narrow"/>
              </a:rPr>
              <a:t>Pierre Friedlingstein </a:t>
            </a:r>
            <a:r>
              <a:rPr lang="en-US" sz="900" dirty="0">
                <a:solidFill>
                  <a:srgbClr val="000000"/>
                </a:solidFill>
                <a:latin typeface="Arial Narrow"/>
                <a:ea typeface="ＭＳ Ｐゴシック" charset="0"/>
                <a:cs typeface="Arial Narrow"/>
              </a:rPr>
              <a:t>College of Engineering, Mathematics &amp; Physical Sciences, Uni. of Exeter, UK </a:t>
            </a: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Mike </a:t>
            </a:r>
            <a:r>
              <a:rPr lang="en-US" sz="900" b="1" dirty="0" err="1" smtClean="0">
                <a:solidFill>
                  <a:srgbClr val="000000"/>
                </a:solidFill>
                <a:latin typeface="Arial Narrow"/>
                <a:ea typeface="ＭＳ Ｐゴシック" charset="0"/>
                <a:cs typeface="Arial Narrow"/>
              </a:rPr>
              <a:t>Raupach</a:t>
            </a:r>
            <a:r>
              <a:rPr lang="en-US" sz="900" dirty="0">
                <a:solidFill>
                  <a:srgbClr val="000000"/>
                </a:solidFill>
                <a:latin typeface="Arial Narrow"/>
                <a:ea typeface="ＭＳ Ｐゴシック" charset="0"/>
                <a:cs typeface="Arial Narrow"/>
              </a:rPr>
              <a:t> </a:t>
            </a:r>
            <a:r>
              <a:rPr lang="en-US" sz="900" dirty="0" smtClean="0">
                <a:solidFill>
                  <a:srgbClr val="000000"/>
                </a:solidFill>
                <a:latin typeface="Arial Narrow"/>
                <a:ea typeface="ＭＳ Ｐゴシック" charset="0"/>
                <a:cs typeface="Arial Narrow"/>
              </a:rPr>
              <a:t>Climate </a:t>
            </a:r>
            <a:r>
              <a:rPr lang="en-US" sz="900" dirty="0">
                <a:solidFill>
                  <a:srgbClr val="000000"/>
                </a:solidFill>
                <a:latin typeface="Arial Narrow"/>
                <a:ea typeface="ＭＳ Ｐゴシック" charset="0"/>
                <a:cs typeface="Arial Narrow"/>
              </a:rPr>
              <a:t>Change Institute, Australian National University, </a:t>
            </a:r>
            <a:r>
              <a:rPr lang="en-US" sz="900" dirty="0" smtClean="0">
                <a:solidFill>
                  <a:srgbClr val="000000"/>
                </a:solidFill>
                <a:latin typeface="Arial Narrow"/>
                <a:ea typeface="ＭＳ Ｐゴシック" charset="0"/>
                <a:cs typeface="Arial Narrow"/>
              </a:rPr>
              <a:t>Australia</a:t>
            </a:r>
            <a:endParaRPr lang="en-US" sz="900" dirty="0">
              <a:solidFill>
                <a:srgbClr val="000000"/>
              </a:solidFill>
              <a:latin typeface="Arial Narrow"/>
              <a:ea typeface="ＭＳ Ｐゴシック" charset="0"/>
              <a:cs typeface="Arial Narrow"/>
            </a:endParaRPr>
          </a:p>
          <a:p>
            <a:pPr algn="l">
              <a:spcBef>
                <a:spcPct val="0"/>
              </a:spcBef>
              <a:spcAft>
                <a:spcPts val="100"/>
              </a:spcAft>
              <a:defRPr/>
            </a:pPr>
            <a:r>
              <a:rPr lang="en-GB" sz="900" b="1" dirty="0" smtClean="0">
                <a:solidFill>
                  <a:srgbClr val="000000"/>
                </a:solidFill>
                <a:latin typeface="Arial Narrow"/>
                <a:ea typeface="ＭＳ Ｐゴシック" charset="0"/>
                <a:cs typeface="Arial Narrow"/>
              </a:rPr>
              <a:t>Pep </a:t>
            </a:r>
            <a:r>
              <a:rPr lang="en-GB" sz="900" b="1" dirty="0">
                <a:solidFill>
                  <a:srgbClr val="000000"/>
                </a:solidFill>
                <a:latin typeface="Arial Narrow"/>
                <a:ea typeface="ＭＳ Ｐゴシック" charset="0"/>
                <a:cs typeface="Arial Narrow"/>
              </a:rPr>
              <a:t>Canadell </a:t>
            </a:r>
            <a:r>
              <a:rPr lang="en-US" sz="900" dirty="0">
                <a:solidFill>
                  <a:srgbClr val="000000"/>
                </a:solidFill>
                <a:latin typeface="Arial Narrow"/>
                <a:ea typeface="ＭＳ Ｐゴシック" charset="0"/>
                <a:cs typeface="Arial Narrow"/>
              </a:rPr>
              <a:t>Global Carbon Project, CSIRO Marine &amp; Atmospheric Research, </a:t>
            </a:r>
            <a:r>
              <a:rPr lang="en-US" sz="900" dirty="0" smtClean="0">
                <a:solidFill>
                  <a:srgbClr val="000000"/>
                </a:solidFill>
                <a:latin typeface="Arial Narrow"/>
                <a:ea typeface="ＭＳ Ｐゴシック" charset="0"/>
                <a:cs typeface="Arial Narrow"/>
              </a:rPr>
              <a:t>Australia</a:t>
            </a:r>
            <a:endParaRPr lang="en-GB"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GB" sz="900" b="1" dirty="0" smtClean="0">
                <a:solidFill>
                  <a:srgbClr val="000000"/>
                </a:solidFill>
                <a:latin typeface="Arial Narrow"/>
                <a:ea typeface="ＭＳ Ｐゴシック" charset="0"/>
                <a:cs typeface="Arial Narrow"/>
              </a:rPr>
              <a:t>Philippe </a:t>
            </a:r>
            <a:r>
              <a:rPr lang="en-GB" sz="900" b="1" dirty="0">
                <a:solidFill>
                  <a:srgbClr val="000000"/>
                </a:solidFill>
                <a:latin typeface="Arial Narrow"/>
                <a:ea typeface="ＭＳ Ｐゴシック" charset="0"/>
                <a:cs typeface="Arial Narrow"/>
              </a:rPr>
              <a:t>Ciais </a:t>
            </a:r>
            <a:r>
              <a:rPr lang="en-GB" sz="900" dirty="0">
                <a:solidFill>
                  <a:srgbClr val="000000"/>
                </a:solidFill>
                <a:latin typeface="Arial Narrow"/>
                <a:ea typeface="ＭＳ Ｐゴシック" charset="0"/>
                <a:cs typeface="Arial Narrow"/>
              </a:rPr>
              <a:t>LSCE, CEA-CNRS-UVSQ, France</a:t>
            </a: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Steve </a:t>
            </a:r>
            <a:r>
              <a:rPr lang="en-US" sz="900" b="1" dirty="0">
                <a:solidFill>
                  <a:srgbClr val="000000"/>
                </a:solidFill>
                <a:latin typeface="Arial Narrow"/>
                <a:ea typeface="ＭＳ Ｐゴシック" charset="0"/>
                <a:cs typeface="Arial Narrow"/>
              </a:rPr>
              <a:t>Jones </a:t>
            </a:r>
            <a:r>
              <a:rPr lang="en-US" sz="900" dirty="0">
                <a:solidFill>
                  <a:srgbClr val="000000"/>
                </a:solidFill>
                <a:latin typeface="Arial Narrow"/>
                <a:ea typeface="ＭＳ Ｐゴシック" charset="0"/>
                <a:cs typeface="Arial Narrow"/>
              </a:rPr>
              <a:t>Tyndall Centre for Climate Change Research, Uni. of East Anglia, </a:t>
            </a:r>
            <a:r>
              <a:rPr lang="en-US" sz="900" dirty="0" smtClean="0">
                <a:solidFill>
                  <a:srgbClr val="000000"/>
                </a:solidFill>
                <a:latin typeface="Arial Narrow"/>
                <a:ea typeface="ＭＳ Ｐゴシック" charset="0"/>
                <a:cs typeface="Arial Narrow"/>
              </a:rPr>
              <a:t>UK</a:t>
            </a: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Stephen </a:t>
            </a:r>
            <a:r>
              <a:rPr lang="en-US" sz="900" b="1" dirty="0">
                <a:solidFill>
                  <a:srgbClr val="000000"/>
                </a:solidFill>
                <a:latin typeface="Arial Narrow"/>
                <a:ea typeface="ＭＳ Ｐゴシック" charset="0"/>
                <a:cs typeface="Arial Narrow"/>
              </a:rPr>
              <a:t>Sitch </a:t>
            </a:r>
            <a:r>
              <a:rPr lang="en-US" sz="900" dirty="0">
                <a:solidFill>
                  <a:srgbClr val="000000"/>
                </a:solidFill>
                <a:latin typeface="Arial Narrow"/>
                <a:ea typeface="ＭＳ Ｐゴシック" charset="0"/>
                <a:cs typeface="Arial Narrow"/>
              </a:rPr>
              <a:t>College of Life &amp; Environmental Sciences Uni. of Exeter, </a:t>
            </a:r>
            <a:r>
              <a:rPr lang="en-US" sz="900" dirty="0" smtClean="0">
                <a:solidFill>
                  <a:srgbClr val="000000"/>
                </a:solidFill>
                <a:latin typeface="Arial Narrow"/>
                <a:ea typeface="ＭＳ Ｐゴシック" charset="0"/>
                <a:cs typeface="Arial Narrow"/>
              </a:rPr>
              <a:t>UK</a:t>
            </a:r>
          </a:p>
          <a:p>
            <a:pPr algn="l">
              <a:spcBef>
                <a:spcPct val="0"/>
              </a:spcBef>
              <a:spcAft>
                <a:spcPts val="100"/>
              </a:spcAft>
              <a:defRPr/>
            </a:pPr>
            <a:r>
              <a:rPr lang="en-GB" sz="900" b="1" dirty="0" smtClean="0">
                <a:solidFill>
                  <a:srgbClr val="000000"/>
                </a:solidFill>
                <a:latin typeface="Arial Narrow"/>
                <a:ea typeface="ＭＳ Ｐゴシック" charset="0"/>
                <a:cs typeface="Arial Narrow"/>
              </a:rPr>
              <a:t>Pieter </a:t>
            </a:r>
            <a:r>
              <a:rPr lang="en-GB" sz="900" b="1" dirty="0">
                <a:solidFill>
                  <a:srgbClr val="000000"/>
                </a:solidFill>
                <a:latin typeface="Arial Narrow"/>
                <a:ea typeface="ＭＳ Ｐゴシック" charset="0"/>
                <a:cs typeface="Arial Narrow"/>
              </a:rPr>
              <a:t>Tans </a:t>
            </a:r>
            <a:r>
              <a:rPr lang="en-GB" sz="900" dirty="0">
                <a:solidFill>
                  <a:srgbClr val="000000"/>
                </a:solidFill>
                <a:latin typeface="Arial Narrow"/>
                <a:cs typeface="Arial Narrow"/>
              </a:rPr>
              <a:t>Nat. Oceanic &amp; </a:t>
            </a:r>
            <a:r>
              <a:rPr lang="en-GB" sz="900" dirty="0" smtClean="0">
                <a:solidFill>
                  <a:srgbClr val="000000"/>
                </a:solidFill>
                <a:latin typeface="Arial Narrow"/>
                <a:cs typeface="Arial Narrow"/>
              </a:rPr>
              <a:t>Atmospheric </a:t>
            </a:r>
            <a:r>
              <a:rPr lang="en-GB" sz="900" dirty="0">
                <a:solidFill>
                  <a:srgbClr val="000000"/>
                </a:solidFill>
                <a:latin typeface="Arial Narrow"/>
                <a:cs typeface="Arial Narrow"/>
              </a:rPr>
              <a:t>Admin., Earth System Research Laboratory (NOAA/ESRL), </a:t>
            </a:r>
            <a:r>
              <a:rPr lang="en-GB" sz="900" dirty="0" smtClean="0">
                <a:solidFill>
                  <a:srgbClr val="000000"/>
                </a:solidFill>
                <a:latin typeface="Arial Narrow"/>
                <a:cs typeface="Arial Narrow"/>
              </a:rPr>
              <a:t>US</a:t>
            </a:r>
            <a:endParaRPr lang="en-US" sz="900" dirty="0">
              <a:solidFill>
                <a:srgbClr val="000000"/>
              </a:solidFill>
              <a:latin typeface="Arial Narrow"/>
              <a:ea typeface="ＭＳ Ｐゴシック" charset="0"/>
              <a:cs typeface="Arial Narrow"/>
            </a:endParaRPr>
          </a:p>
          <a:p>
            <a:pPr algn="l">
              <a:spcBef>
                <a:spcPct val="0"/>
              </a:spcBef>
              <a:spcAft>
                <a:spcPts val="100"/>
              </a:spcAft>
              <a:defRPr/>
            </a:pPr>
            <a:r>
              <a:rPr lang="en-US" sz="900" b="1" dirty="0" err="1" smtClean="0">
                <a:solidFill>
                  <a:srgbClr val="000000"/>
                </a:solidFill>
                <a:latin typeface="Arial Narrow"/>
                <a:ea typeface="ＭＳ Ｐゴシック" charset="0"/>
                <a:cs typeface="Arial Narrow"/>
              </a:rPr>
              <a:t>Almut</a:t>
            </a:r>
            <a:r>
              <a:rPr lang="en-US" sz="900" b="1" dirty="0" smtClean="0">
                <a:solidFill>
                  <a:srgbClr val="000000"/>
                </a:solidFill>
                <a:latin typeface="Arial Narrow"/>
                <a:ea typeface="ＭＳ Ｐゴシック" charset="0"/>
                <a:cs typeface="Arial Narrow"/>
              </a:rPr>
              <a:t> </a:t>
            </a:r>
            <a:r>
              <a:rPr lang="en-US" sz="900" b="1" dirty="0">
                <a:solidFill>
                  <a:srgbClr val="000000"/>
                </a:solidFill>
                <a:latin typeface="Arial Narrow"/>
                <a:ea typeface="ＭＳ Ｐゴシック" charset="0"/>
                <a:cs typeface="Arial Narrow"/>
              </a:rPr>
              <a:t>Arneth </a:t>
            </a:r>
            <a:r>
              <a:rPr lang="en-US" sz="900" dirty="0">
                <a:solidFill>
                  <a:srgbClr val="000000"/>
                </a:solidFill>
                <a:latin typeface="Arial Narrow"/>
                <a:ea typeface="ＭＳ Ｐゴシック" charset="0"/>
                <a:cs typeface="Arial Narrow"/>
              </a:rPr>
              <a:t>Karlsruhe Inst. of </a:t>
            </a:r>
            <a:r>
              <a:rPr lang="en-US" sz="900" dirty="0" smtClean="0">
                <a:solidFill>
                  <a:srgbClr val="000000"/>
                </a:solidFill>
                <a:latin typeface="Arial Narrow"/>
                <a:ea typeface="ＭＳ Ｐゴシック" charset="0"/>
                <a:cs typeface="Arial Narrow"/>
              </a:rPr>
              <a:t>Tech., Inst. Met. </a:t>
            </a:r>
            <a:r>
              <a:rPr lang="en-US" sz="900" dirty="0">
                <a:solidFill>
                  <a:srgbClr val="000000"/>
                </a:solidFill>
                <a:latin typeface="Arial Narrow"/>
                <a:ea typeface="ＭＳ Ｐゴシック" charset="0"/>
                <a:cs typeface="Arial Narrow"/>
              </a:rPr>
              <a:t>&amp; Climate </a:t>
            </a:r>
            <a:r>
              <a:rPr lang="en-US" sz="900" dirty="0" smtClean="0">
                <a:solidFill>
                  <a:srgbClr val="000000"/>
                </a:solidFill>
                <a:latin typeface="Arial Narrow"/>
                <a:ea typeface="ＭＳ Ｐゴシック" charset="0"/>
                <a:cs typeface="Arial Narrow"/>
              </a:rPr>
              <a:t>Res./Atmospheric </a:t>
            </a:r>
            <a:r>
              <a:rPr lang="en-US" sz="900" dirty="0" err="1" smtClean="0">
                <a:solidFill>
                  <a:srgbClr val="000000"/>
                </a:solidFill>
                <a:latin typeface="Arial Narrow"/>
                <a:ea typeface="ＭＳ Ｐゴシック" charset="0"/>
                <a:cs typeface="Arial Narrow"/>
              </a:rPr>
              <a:t>Envir</a:t>
            </a:r>
            <a:r>
              <a:rPr lang="en-US" sz="900" dirty="0" smtClean="0">
                <a:solidFill>
                  <a:srgbClr val="000000"/>
                </a:solidFill>
                <a:latin typeface="Arial Narrow"/>
                <a:ea typeface="ＭＳ Ｐゴシック" charset="0"/>
                <a:cs typeface="Arial Narrow"/>
              </a:rPr>
              <a:t>. Res., Germany</a:t>
            </a:r>
            <a:endParaRPr lang="en-GB" sz="900" b="1" dirty="0">
              <a:solidFill>
                <a:srgbClr val="000000"/>
              </a:solidFill>
              <a:latin typeface="Arial Narrow"/>
              <a:ea typeface="ＭＳ Ｐゴシック" charset="0"/>
              <a:cs typeface="Arial Narrow"/>
            </a:endParaRPr>
          </a:p>
          <a:p>
            <a:pPr algn="l">
              <a:spcBef>
                <a:spcPct val="0"/>
              </a:spcBef>
              <a:spcAft>
                <a:spcPts val="100"/>
              </a:spcAft>
              <a:defRPr/>
            </a:pPr>
            <a:r>
              <a:rPr lang="en-GB" sz="900" b="1" dirty="0" smtClean="0">
                <a:solidFill>
                  <a:srgbClr val="000000"/>
                </a:solidFill>
                <a:latin typeface="Arial Narrow"/>
                <a:ea typeface="ＭＳ Ｐゴシック" charset="0"/>
                <a:cs typeface="Arial Narrow"/>
              </a:rPr>
              <a:t>Tom </a:t>
            </a:r>
            <a:r>
              <a:rPr lang="en-GB" sz="900" b="1" dirty="0">
                <a:solidFill>
                  <a:srgbClr val="000000"/>
                </a:solidFill>
                <a:latin typeface="Arial Narrow"/>
                <a:ea typeface="ＭＳ Ｐゴシック" charset="0"/>
                <a:cs typeface="Arial Narrow"/>
              </a:rPr>
              <a:t>Boden </a:t>
            </a:r>
            <a:r>
              <a:rPr lang="en-GB" sz="900" dirty="0" smtClean="0">
                <a:solidFill>
                  <a:srgbClr val="000000"/>
                </a:solidFill>
                <a:latin typeface="Arial Narrow"/>
                <a:ea typeface="ＭＳ Ｐゴシック" charset="0"/>
                <a:cs typeface="Arial Narrow"/>
              </a:rPr>
              <a:t>Carbon </a:t>
            </a:r>
            <a:r>
              <a:rPr lang="en-GB" sz="900" dirty="0">
                <a:solidFill>
                  <a:srgbClr val="000000"/>
                </a:solidFill>
                <a:latin typeface="Arial Narrow"/>
                <a:ea typeface="ＭＳ Ｐゴシック" charset="0"/>
                <a:cs typeface="Arial Narrow"/>
              </a:rPr>
              <a:t>Dioxide Information Analysis </a:t>
            </a:r>
            <a:r>
              <a:rPr lang="en-GB" sz="900" dirty="0" err="1">
                <a:solidFill>
                  <a:srgbClr val="000000"/>
                </a:solidFill>
                <a:latin typeface="Arial Narrow"/>
                <a:ea typeface="ＭＳ Ｐゴシック" charset="0"/>
                <a:cs typeface="Arial Narrow"/>
              </a:rPr>
              <a:t>Center</a:t>
            </a:r>
            <a:r>
              <a:rPr lang="en-GB" sz="900" dirty="0">
                <a:solidFill>
                  <a:srgbClr val="000000"/>
                </a:solidFill>
                <a:latin typeface="Arial Narrow"/>
                <a:ea typeface="ＭＳ Ｐゴシック" charset="0"/>
                <a:cs typeface="Arial Narrow"/>
              </a:rPr>
              <a:t> (CDIAC), Oak Ridge National Laboratory, US</a:t>
            </a: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Laurent </a:t>
            </a:r>
            <a:r>
              <a:rPr lang="en-US" sz="900" b="1" dirty="0">
                <a:solidFill>
                  <a:srgbClr val="000000"/>
                </a:solidFill>
                <a:latin typeface="Arial Narrow"/>
                <a:ea typeface="ＭＳ Ｐゴシック" charset="0"/>
                <a:cs typeface="Arial Narrow"/>
              </a:rPr>
              <a:t>Bopp </a:t>
            </a:r>
            <a:r>
              <a:rPr lang="en-US" sz="900" dirty="0">
                <a:solidFill>
                  <a:srgbClr val="000000"/>
                </a:solidFill>
                <a:latin typeface="Arial Narrow"/>
                <a:ea typeface="ＭＳ Ｐゴシック" charset="0"/>
                <a:cs typeface="Arial Narrow"/>
              </a:rPr>
              <a:t>LSCE, CEA-CNRS-UVSQ, France</a:t>
            </a:r>
          </a:p>
          <a:p>
            <a:pPr algn="l">
              <a:spcBef>
                <a:spcPct val="0"/>
              </a:spcBef>
              <a:spcAft>
                <a:spcPts val="100"/>
              </a:spcAft>
              <a:defRPr/>
            </a:pPr>
            <a:r>
              <a:rPr lang="en-GB" sz="900" b="1" dirty="0" err="1" smtClean="0">
                <a:solidFill>
                  <a:srgbClr val="000000"/>
                </a:solidFill>
                <a:latin typeface="Arial Narrow"/>
                <a:ea typeface="ＭＳ Ｐゴシック" charset="0"/>
                <a:cs typeface="Arial Narrow"/>
              </a:rPr>
              <a:t>Yann</a:t>
            </a:r>
            <a:r>
              <a:rPr lang="en-GB" sz="900" b="1" dirty="0" smtClean="0">
                <a:solidFill>
                  <a:srgbClr val="000000"/>
                </a:solidFill>
                <a:latin typeface="Arial Narrow"/>
                <a:ea typeface="ＭＳ Ｐゴシック" charset="0"/>
                <a:cs typeface="Arial Narrow"/>
              </a:rPr>
              <a:t> </a:t>
            </a:r>
            <a:r>
              <a:rPr lang="en-GB" sz="900" b="1" dirty="0" err="1" smtClean="0">
                <a:solidFill>
                  <a:srgbClr val="000000"/>
                </a:solidFill>
                <a:latin typeface="Arial Narrow"/>
                <a:ea typeface="ＭＳ Ｐゴシック" charset="0"/>
                <a:cs typeface="Arial Narrow"/>
              </a:rPr>
              <a:t>Bozec</a:t>
            </a:r>
            <a:r>
              <a:rPr lang="en-GB" sz="900" b="1" dirty="0" smtClean="0">
                <a:solidFill>
                  <a:srgbClr val="000000"/>
                </a:solidFill>
                <a:latin typeface="Arial Narrow"/>
                <a:ea typeface="ＭＳ Ｐゴシック" charset="0"/>
                <a:cs typeface="Arial Narrow"/>
              </a:rPr>
              <a:t> </a:t>
            </a:r>
            <a:r>
              <a:rPr lang="en-US" sz="900" dirty="0">
                <a:solidFill>
                  <a:srgbClr val="000000"/>
                </a:solidFill>
                <a:latin typeface="Arial Narrow"/>
                <a:ea typeface="Lucida Grande"/>
                <a:cs typeface="Arial Narrow"/>
              </a:rPr>
              <a:t>CNRS</a:t>
            </a:r>
            <a:r>
              <a:rPr lang="en-US" sz="900" dirty="0" smtClean="0">
                <a:solidFill>
                  <a:srgbClr val="000000"/>
                </a:solidFill>
                <a:latin typeface="Arial Narrow"/>
                <a:ea typeface="Lucida Grande"/>
                <a:cs typeface="Arial Narrow"/>
              </a:rPr>
              <a:t>, Station </a:t>
            </a:r>
            <a:r>
              <a:rPr lang="en-US" sz="900" dirty="0" err="1">
                <a:solidFill>
                  <a:srgbClr val="000000"/>
                </a:solidFill>
                <a:latin typeface="Arial Narrow"/>
                <a:ea typeface="Lucida Grande"/>
                <a:cs typeface="Arial Narrow"/>
              </a:rPr>
              <a:t>Biologique</a:t>
            </a:r>
            <a:r>
              <a:rPr lang="en-US" sz="900" dirty="0">
                <a:solidFill>
                  <a:srgbClr val="000000"/>
                </a:solidFill>
                <a:latin typeface="Arial Narrow"/>
                <a:ea typeface="Lucida Grande"/>
                <a:cs typeface="Arial Narrow"/>
              </a:rPr>
              <a:t> de </a:t>
            </a:r>
            <a:r>
              <a:rPr lang="en-US" sz="900" dirty="0" err="1">
                <a:solidFill>
                  <a:srgbClr val="000000"/>
                </a:solidFill>
                <a:latin typeface="Arial Narrow"/>
                <a:ea typeface="Lucida Grande"/>
                <a:cs typeface="Arial Narrow"/>
              </a:rPr>
              <a:t>Roscoff</a:t>
            </a:r>
            <a:r>
              <a:rPr lang="en-US" sz="900" dirty="0">
                <a:solidFill>
                  <a:srgbClr val="000000"/>
                </a:solidFill>
                <a:latin typeface="Arial Narrow"/>
                <a:ea typeface="Lucida Grande"/>
                <a:cs typeface="Arial Narrow"/>
              </a:rPr>
              <a:t>, </a:t>
            </a:r>
            <a:r>
              <a:rPr lang="en-US" sz="900" dirty="0" err="1" smtClean="0">
                <a:solidFill>
                  <a:srgbClr val="000000"/>
                </a:solidFill>
                <a:latin typeface="Arial Narrow"/>
                <a:ea typeface="Lucida Grande"/>
                <a:cs typeface="Arial Narrow"/>
              </a:rPr>
              <a:t>Roscoff</a:t>
            </a:r>
            <a:r>
              <a:rPr lang="en-US" sz="900" dirty="0">
                <a:solidFill>
                  <a:srgbClr val="000000"/>
                </a:solidFill>
                <a:latin typeface="Arial Narrow"/>
                <a:ea typeface="Lucida Grande"/>
                <a:cs typeface="Arial Narrow"/>
              </a:rPr>
              <a:t>, France</a:t>
            </a:r>
            <a:endParaRPr lang="en-GB"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US" sz="900" b="1" dirty="0" err="1" smtClean="0">
                <a:solidFill>
                  <a:srgbClr val="000000"/>
                </a:solidFill>
                <a:latin typeface="Arial Narrow"/>
                <a:cs typeface="Arial Narrow"/>
              </a:rPr>
              <a:t>Frédéric</a:t>
            </a:r>
            <a:r>
              <a:rPr lang="en-US" sz="900" dirty="0" smtClean="0">
                <a:solidFill>
                  <a:srgbClr val="000000"/>
                </a:solidFill>
                <a:latin typeface="Arial Narrow"/>
                <a:cs typeface="Arial Narrow"/>
              </a:rPr>
              <a:t> </a:t>
            </a:r>
            <a:r>
              <a:rPr lang="en-US" sz="900" b="1" dirty="0" err="1" smtClean="0">
                <a:solidFill>
                  <a:srgbClr val="000000"/>
                </a:solidFill>
                <a:latin typeface="Arial Narrow"/>
                <a:cs typeface="Arial Narrow"/>
              </a:rPr>
              <a:t>Chevallier</a:t>
            </a:r>
            <a:r>
              <a:rPr lang="en-US" sz="900" b="1" dirty="0" smtClean="0">
                <a:solidFill>
                  <a:srgbClr val="000000"/>
                </a:solidFill>
                <a:latin typeface="Arial Narrow"/>
                <a:cs typeface="Arial Narrow"/>
              </a:rPr>
              <a:t> </a:t>
            </a:r>
            <a:r>
              <a:rPr lang="en-GB" sz="900" dirty="0">
                <a:solidFill>
                  <a:srgbClr val="000000"/>
                </a:solidFill>
                <a:latin typeface="Arial Narrow"/>
                <a:ea typeface="ＭＳ Ｐゴシック" charset="0"/>
                <a:cs typeface="Arial Narrow"/>
              </a:rPr>
              <a:t>LSCE, CEA-CNRS-UVSQ, </a:t>
            </a:r>
            <a:r>
              <a:rPr lang="en-GB" sz="900" dirty="0" smtClean="0">
                <a:solidFill>
                  <a:srgbClr val="000000"/>
                </a:solidFill>
                <a:latin typeface="Arial Narrow"/>
                <a:ea typeface="ＭＳ Ｐゴシック" charset="0"/>
                <a:cs typeface="Arial Narrow"/>
              </a:rPr>
              <a:t>France</a:t>
            </a:r>
            <a:endParaRPr lang="en-US" sz="900" b="1" dirty="0">
              <a:solidFill>
                <a:srgbClr val="000000"/>
              </a:solidFill>
              <a:latin typeface="Arial Narrow"/>
              <a:cs typeface="Arial Narrow"/>
            </a:endParaRPr>
          </a:p>
          <a:p>
            <a:pPr algn="l">
              <a:spcBef>
                <a:spcPct val="0"/>
              </a:spcBef>
              <a:spcAft>
                <a:spcPts val="100"/>
              </a:spcAft>
              <a:defRPr/>
            </a:pPr>
            <a:r>
              <a:rPr lang="en-US" sz="900" b="1" dirty="0" smtClean="0">
                <a:solidFill>
                  <a:srgbClr val="000000"/>
                </a:solidFill>
                <a:latin typeface="Arial Narrow"/>
                <a:cs typeface="Arial Narrow"/>
              </a:rPr>
              <a:t>Cathy </a:t>
            </a:r>
            <a:r>
              <a:rPr lang="en-US" sz="900" b="1" dirty="0" err="1" smtClean="0">
                <a:solidFill>
                  <a:srgbClr val="000000"/>
                </a:solidFill>
                <a:latin typeface="Arial Narrow"/>
                <a:cs typeface="Arial Narrow"/>
              </a:rPr>
              <a:t>Cosca</a:t>
            </a:r>
            <a:r>
              <a:rPr lang="en-US" sz="900" b="1" dirty="0" smtClean="0">
                <a:solidFill>
                  <a:srgbClr val="000000"/>
                </a:solidFill>
                <a:latin typeface="Arial Narrow"/>
                <a:cs typeface="Arial Narrow"/>
              </a:rPr>
              <a:t> </a:t>
            </a:r>
            <a:r>
              <a:rPr lang="en-GB" sz="900" dirty="0">
                <a:solidFill>
                  <a:srgbClr val="000000"/>
                </a:solidFill>
                <a:latin typeface="Arial Narrow"/>
                <a:cs typeface="Arial Narrow"/>
              </a:rPr>
              <a:t>Nat. Oceanic &amp; </a:t>
            </a:r>
            <a:r>
              <a:rPr lang="en-GB" sz="900" dirty="0" smtClean="0">
                <a:solidFill>
                  <a:srgbClr val="000000"/>
                </a:solidFill>
                <a:latin typeface="Arial Narrow"/>
                <a:cs typeface="Arial Narrow"/>
              </a:rPr>
              <a:t>Atmospheric </a:t>
            </a:r>
            <a:r>
              <a:rPr lang="en-GB" sz="900" dirty="0">
                <a:solidFill>
                  <a:srgbClr val="000000"/>
                </a:solidFill>
                <a:latin typeface="Arial Narrow"/>
                <a:cs typeface="Arial Narrow"/>
              </a:rPr>
              <a:t>Admin</a:t>
            </a:r>
            <a:r>
              <a:rPr lang="en-GB" sz="900" dirty="0" smtClean="0">
                <a:solidFill>
                  <a:srgbClr val="000000"/>
                </a:solidFill>
                <a:latin typeface="Arial Narrow"/>
                <a:cs typeface="Arial Narrow"/>
              </a:rPr>
              <a:t>.</a:t>
            </a:r>
            <a:r>
              <a:rPr lang="en-GB" sz="900" dirty="0">
                <a:solidFill>
                  <a:srgbClr val="000000"/>
                </a:solidFill>
                <a:latin typeface="Arial Narrow"/>
                <a:cs typeface="Arial Narrow"/>
              </a:rPr>
              <a:t> </a:t>
            </a:r>
            <a:r>
              <a:rPr lang="en-GB" sz="900" dirty="0" smtClean="0">
                <a:solidFill>
                  <a:srgbClr val="000000"/>
                </a:solidFill>
                <a:latin typeface="Arial Narrow"/>
                <a:cs typeface="Arial Narrow"/>
              </a:rPr>
              <a:t>&amp; Pacific Mar. </a:t>
            </a:r>
            <a:r>
              <a:rPr lang="en-GB" sz="900" dirty="0" err="1" smtClean="0">
                <a:solidFill>
                  <a:srgbClr val="000000"/>
                </a:solidFill>
                <a:latin typeface="Arial Narrow"/>
                <a:cs typeface="Arial Narrow"/>
              </a:rPr>
              <a:t>Env</a:t>
            </a:r>
            <a:r>
              <a:rPr lang="en-GB" sz="900" dirty="0" smtClean="0">
                <a:solidFill>
                  <a:srgbClr val="000000"/>
                </a:solidFill>
                <a:latin typeface="Arial Narrow"/>
                <a:cs typeface="Arial Narrow"/>
              </a:rPr>
              <a:t>. Lab. (NOAA</a:t>
            </a:r>
            <a:r>
              <a:rPr lang="en-US" sz="900" dirty="0" smtClean="0">
                <a:solidFill>
                  <a:srgbClr val="000000"/>
                </a:solidFill>
                <a:latin typeface="Arial Narrow"/>
                <a:ea typeface="Lucida Grande"/>
                <a:cs typeface="Arial Narrow"/>
              </a:rPr>
              <a:t>/PMEL), US</a:t>
            </a:r>
            <a:endParaRPr lang="en-GB"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GB" sz="900" b="1" dirty="0" smtClean="0">
                <a:solidFill>
                  <a:srgbClr val="000000"/>
                </a:solidFill>
                <a:latin typeface="Arial Narrow"/>
                <a:ea typeface="ＭＳ Ｐゴシック" charset="0"/>
                <a:cs typeface="Arial Narrow"/>
              </a:rPr>
              <a:t>Harry </a:t>
            </a:r>
            <a:r>
              <a:rPr lang="en-GB" sz="900" b="1" dirty="0">
                <a:solidFill>
                  <a:srgbClr val="000000"/>
                </a:solidFill>
                <a:latin typeface="Arial Narrow"/>
                <a:ea typeface="ＭＳ Ｐゴシック" charset="0"/>
                <a:cs typeface="Arial Narrow"/>
              </a:rPr>
              <a:t>Harris </a:t>
            </a:r>
            <a:r>
              <a:rPr lang="en-US" sz="900" dirty="0">
                <a:solidFill>
                  <a:srgbClr val="000000"/>
                </a:solidFill>
                <a:latin typeface="Arial Narrow"/>
                <a:ea typeface="ＭＳ Ｐゴシック" charset="0"/>
                <a:cs typeface="Arial Narrow"/>
              </a:rPr>
              <a:t>Climatic Research Unit (CRU), Uni. of East Anglia, </a:t>
            </a:r>
            <a:r>
              <a:rPr lang="en-US" sz="900" dirty="0" smtClean="0">
                <a:solidFill>
                  <a:srgbClr val="000000"/>
                </a:solidFill>
                <a:latin typeface="Arial Narrow"/>
                <a:ea typeface="ＭＳ Ｐゴシック" charset="0"/>
                <a:cs typeface="Arial Narrow"/>
              </a:rPr>
              <a:t>UK</a:t>
            </a:r>
          </a:p>
          <a:p>
            <a:pPr algn="l">
              <a:spcBef>
                <a:spcPct val="0"/>
              </a:spcBef>
              <a:spcAft>
                <a:spcPts val="100"/>
              </a:spcAft>
              <a:defRPr/>
            </a:pPr>
            <a:r>
              <a:rPr lang="en-US" sz="900" b="1" dirty="0" smtClean="0">
                <a:solidFill>
                  <a:srgbClr val="000000"/>
                </a:solidFill>
                <a:latin typeface="Arial Narrow"/>
                <a:cs typeface="Arial Narrow"/>
              </a:rPr>
              <a:t>Mario Hoppema </a:t>
            </a:r>
            <a:r>
              <a:rPr lang="en-US" sz="900" dirty="0" smtClean="0">
                <a:solidFill>
                  <a:srgbClr val="000000"/>
                </a:solidFill>
                <a:latin typeface="Arial Narrow"/>
                <a:ea typeface="Lucida Grande"/>
                <a:cs typeface="Arial Narrow"/>
              </a:rPr>
              <a:t>AWI </a:t>
            </a:r>
            <a:r>
              <a:rPr lang="en-US" sz="900" dirty="0">
                <a:solidFill>
                  <a:srgbClr val="000000"/>
                </a:solidFill>
                <a:latin typeface="Arial Narrow"/>
                <a:ea typeface="Lucida Grande"/>
                <a:cs typeface="Arial Narrow"/>
              </a:rPr>
              <a:t>Helmholtz Centre for Polar and </a:t>
            </a:r>
            <a:r>
              <a:rPr lang="en-US" sz="900" dirty="0" smtClean="0">
                <a:solidFill>
                  <a:srgbClr val="000000"/>
                </a:solidFill>
                <a:latin typeface="Arial Narrow"/>
                <a:ea typeface="Lucida Grande"/>
                <a:cs typeface="Arial Narrow"/>
              </a:rPr>
              <a:t>Marine, Bremerhaven</a:t>
            </a:r>
            <a:r>
              <a:rPr lang="en-US" sz="900" dirty="0">
                <a:solidFill>
                  <a:srgbClr val="000000"/>
                </a:solidFill>
                <a:latin typeface="Arial Narrow"/>
                <a:ea typeface="Lucida Grande"/>
                <a:cs typeface="Arial Narrow"/>
              </a:rPr>
              <a:t>, Germany</a:t>
            </a:r>
            <a:endParaRPr lang="en-US"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US" sz="900" b="1" dirty="0" err="1" smtClean="0">
                <a:solidFill>
                  <a:srgbClr val="000000"/>
                </a:solidFill>
                <a:latin typeface="Arial Narrow"/>
                <a:ea typeface="ＭＳ Ｐゴシック" charset="0"/>
                <a:cs typeface="Arial Narrow"/>
              </a:rPr>
              <a:t>Skee</a:t>
            </a:r>
            <a:r>
              <a:rPr lang="en-US" sz="900" b="1" dirty="0" smtClean="0">
                <a:solidFill>
                  <a:srgbClr val="000000"/>
                </a:solidFill>
                <a:latin typeface="Arial Narrow"/>
                <a:ea typeface="ＭＳ Ｐゴシック" charset="0"/>
                <a:cs typeface="Arial Narrow"/>
              </a:rPr>
              <a:t> </a:t>
            </a:r>
            <a:r>
              <a:rPr lang="en-US" sz="900" b="1" dirty="0">
                <a:solidFill>
                  <a:srgbClr val="000000"/>
                </a:solidFill>
                <a:latin typeface="Arial Narrow"/>
                <a:ea typeface="ＭＳ Ｐゴシック" charset="0"/>
                <a:cs typeface="Arial Narrow"/>
              </a:rPr>
              <a:t>Houghton</a:t>
            </a:r>
            <a:r>
              <a:rPr lang="en-US" sz="900" dirty="0">
                <a:solidFill>
                  <a:srgbClr val="000000"/>
                </a:solidFill>
                <a:latin typeface="Arial Narrow"/>
                <a:ea typeface="ＭＳ Ｐゴシック" charset="0"/>
                <a:cs typeface="Arial Narrow"/>
              </a:rPr>
              <a:t> Woods Hole Research Centre (WHRC), </a:t>
            </a:r>
            <a:r>
              <a:rPr lang="en-US" sz="900" dirty="0" smtClean="0">
                <a:solidFill>
                  <a:srgbClr val="000000"/>
                </a:solidFill>
                <a:latin typeface="Arial Narrow"/>
                <a:ea typeface="ＭＳ Ｐゴシック" charset="0"/>
                <a:cs typeface="Arial Narrow"/>
              </a:rPr>
              <a:t>US</a:t>
            </a:r>
            <a:endParaRPr lang="en-US" sz="900" dirty="0">
              <a:solidFill>
                <a:srgbClr val="000000"/>
              </a:solidFill>
              <a:latin typeface="Arial Narrow"/>
              <a:ea typeface="ＭＳ Ｐゴシック" charset="0"/>
              <a:cs typeface="Arial Narrow"/>
            </a:endParaRPr>
          </a:p>
          <a:p>
            <a:pPr algn="l">
              <a:spcBef>
                <a:spcPct val="0"/>
              </a:spcBef>
              <a:spcAft>
                <a:spcPts val="100"/>
              </a:spcAft>
              <a:defRPr/>
            </a:pPr>
            <a:r>
              <a:rPr lang="en-GB" sz="900" b="1" dirty="0">
                <a:solidFill>
                  <a:srgbClr val="000000"/>
                </a:solidFill>
                <a:latin typeface="Arial Narrow"/>
                <a:ea typeface="ＭＳ Ｐゴシック" charset="0"/>
                <a:cs typeface="Arial Narrow"/>
              </a:rPr>
              <a:t>Jo House  </a:t>
            </a:r>
            <a:r>
              <a:rPr lang="en-GB" sz="900" dirty="0">
                <a:solidFill>
                  <a:srgbClr val="000000"/>
                </a:solidFill>
                <a:latin typeface="Arial Narrow"/>
                <a:ea typeface="ＭＳ Ｐゴシック" charset="0"/>
                <a:cs typeface="Arial Narrow"/>
              </a:rPr>
              <a:t>Cabot Inst., Dept. of Geography, University of Bristol, UK</a:t>
            </a:r>
            <a:endParaRPr lang="en-US" sz="900" dirty="0">
              <a:solidFill>
                <a:srgbClr val="000000"/>
              </a:solidFill>
              <a:latin typeface="Arial Narrow"/>
              <a:ea typeface="ＭＳ Ｐゴシック" charset="0"/>
              <a:cs typeface="Arial Narrow"/>
            </a:endParaRPr>
          </a:p>
          <a:p>
            <a:pPr algn="l">
              <a:spcBef>
                <a:spcPct val="0"/>
              </a:spcBef>
              <a:spcAft>
                <a:spcPts val="100"/>
              </a:spcAft>
              <a:defRPr/>
            </a:pPr>
            <a:r>
              <a:rPr lang="en-US" sz="900" b="1" dirty="0" err="1">
                <a:solidFill>
                  <a:srgbClr val="000000"/>
                </a:solidFill>
                <a:latin typeface="Arial Narrow"/>
                <a:ea typeface="ＭＳ Ｐゴシック" charset="0"/>
                <a:cs typeface="Arial Narrow"/>
              </a:rPr>
              <a:t>Atul</a:t>
            </a:r>
            <a:r>
              <a:rPr lang="en-US" sz="900" b="1" dirty="0">
                <a:solidFill>
                  <a:srgbClr val="000000"/>
                </a:solidFill>
                <a:latin typeface="Arial Narrow"/>
                <a:ea typeface="ＭＳ Ｐゴシック" charset="0"/>
                <a:cs typeface="Arial Narrow"/>
              </a:rPr>
              <a:t> Jain </a:t>
            </a:r>
            <a:r>
              <a:rPr lang="en-US" sz="900" dirty="0">
                <a:solidFill>
                  <a:srgbClr val="000000"/>
                </a:solidFill>
                <a:latin typeface="Arial Narrow"/>
                <a:ea typeface="ＭＳ Ｐゴシック" charset="0"/>
                <a:cs typeface="Arial Narrow"/>
              </a:rPr>
              <a:t>Dept. of Atmospheric Sciences, Uni. of Illinois, US</a:t>
            </a:r>
          </a:p>
          <a:p>
            <a:pPr algn="l">
              <a:spcBef>
                <a:spcPct val="0"/>
              </a:spcBef>
              <a:spcAft>
                <a:spcPts val="100"/>
              </a:spcAft>
              <a:defRPr/>
            </a:pPr>
            <a:r>
              <a:rPr lang="en-US" sz="900" b="1" dirty="0" err="1" smtClean="0">
                <a:solidFill>
                  <a:srgbClr val="000000"/>
                </a:solidFill>
                <a:latin typeface="Arial Narrow"/>
                <a:cs typeface="Arial Narrow"/>
              </a:rPr>
              <a:t>Truls</a:t>
            </a:r>
            <a:r>
              <a:rPr lang="en-US" sz="900" b="1" dirty="0" smtClean="0">
                <a:solidFill>
                  <a:srgbClr val="000000"/>
                </a:solidFill>
                <a:latin typeface="Arial Narrow"/>
                <a:cs typeface="Arial Narrow"/>
              </a:rPr>
              <a:t> </a:t>
            </a:r>
            <a:r>
              <a:rPr lang="en-US" sz="900" b="1" dirty="0" err="1" smtClean="0">
                <a:solidFill>
                  <a:srgbClr val="000000"/>
                </a:solidFill>
                <a:latin typeface="Arial Narrow"/>
                <a:cs typeface="Arial Narrow"/>
              </a:rPr>
              <a:t>Johannessen</a:t>
            </a:r>
            <a:r>
              <a:rPr lang="en-US" sz="900" b="1" dirty="0" smtClean="0">
                <a:solidFill>
                  <a:srgbClr val="000000"/>
                </a:solidFill>
                <a:latin typeface="Arial Narrow"/>
                <a:cs typeface="Arial Narrow"/>
              </a:rPr>
              <a:t> </a:t>
            </a:r>
            <a:r>
              <a:rPr lang="en-US" sz="900" dirty="0">
                <a:solidFill>
                  <a:srgbClr val="000000"/>
                </a:solidFill>
                <a:latin typeface="Arial Narrow"/>
                <a:ea typeface="ＭＳ Ｐゴシック" charset="0"/>
                <a:cs typeface="Arial Narrow"/>
              </a:rPr>
              <a:t>Geophysical Inst., Uni. of Bergen &amp; </a:t>
            </a:r>
            <a:r>
              <a:rPr lang="en-US" sz="900" dirty="0" err="1">
                <a:solidFill>
                  <a:srgbClr val="000000"/>
                </a:solidFill>
                <a:latin typeface="Arial Narrow"/>
                <a:ea typeface="ＭＳ Ｐゴシック" charset="0"/>
                <a:cs typeface="Arial Narrow"/>
              </a:rPr>
              <a:t>Bjerknes</a:t>
            </a:r>
            <a:r>
              <a:rPr lang="en-US" sz="900" dirty="0">
                <a:solidFill>
                  <a:srgbClr val="000000"/>
                </a:solidFill>
                <a:latin typeface="Arial Narrow"/>
                <a:ea typeface="ＭＳ Ｐゴシック" charset="0"/>
                <a:cs typeface="Arial Narrow"/>
              </a:rPr>
              <a:t> Centre for Climate Research, </a:t>
            </a:r>
            <a:r>
              <a:rPr lang="en-US" sz="900" dirty="0" smtClean="0">
                <a:solidFill>
                  <a:srgbClr val="000000"/>
                </a:solidFill>
                <a:latin typeface="Arial Narrow"/>
                <a:ea typeface="ＭＳ Ｐゴシック" charset="0"/>
                <a:cs typeface="Arial Narrow"/>
              </a:rPr>
              <a:t>Norway</a:t>
            </a:r>
            <a:endParaRPr lang="en-US"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US" sz="900" b="1" dirty="0" err="1" smtClean="0">
                <a:solidFill>
                  <a:srgbClr val="000000"/>
                </a:solidFill>
                <a:latin typeface="Arial Narrow"/>
                <a:ea typeface="ＭＳ Ｐゴシック" charset="0"/>
                <a:cs typeface="Arial Narrow"/>
              </a:rPr>
              <a:t>Etsushi</a:t>
            </a:r>
            <a:r>
              <a:rPr lang="en-US" sz="900" b="1" dirty="0" smtClean="0">
                <a:solidFill>
                  <a:srgbClr val="000000"/>
                </a:solidFill>
                <a:latin typeface="Arial Narrow"/>
                <a:ea typeface="ＭＳ Ｐゴシック" charset="0"/>
                <a:cs typeface="Arial Narrow"/>
              </a:rPr>
              <a:t> </a:t>
            </a:r>
            <a:r>
              <a:rPr lang="en-US" sz="900" b="1" dirty="0">
                <a:solidFill>
                  <a:srgbClr val="000000"/>
                </a:solidFill>
                <a:latin typeface="Arial Narrow"/>
                <a:ea typeface="ＭＳ Ｐゴシック" charset="0"/>
                <a:cs typeface="Arial Narrow"/>
              </a:rPr>
              <a:t>Kato </a:t>
            </a:r>
            <a:r>
              <a:rPr lang="en-US" sz="900" dirty="0">
                <a:solidFill>
                  <a:srgbClr val="000000"/>
                </a:solidFill>
                <a:latin typeface="Arial Narrow"/>
                <a:ea typeface="ＭＳ Ｐゴシック" charset="0"/>
                <a:cs typeface="Arial Narrow"/>
              </a:rPr>
              <a:t>Center for Global </a:t>
            </a:r>
            <a:r>
              <a:rPr lang="en-US" sz="900" dirty="0" err="1" smtClean="0">
                <a:solidFill>
                  <a:srgbClr val="000000"/>
                </a:solidFill>
                <a:latin typeface="Arial Narrow"/>
                <a:ea typeface="ＭＳ Ｐゴシック" charset="0"/>
                <a:cs typeface="Arial Narrow"/>
              </a:rPr>
              <a:t>Envir</a:t>
            </a:r>
            <a:r>
              <a:rPr lang="en-US" sz="900" dirty="0" smtClean="0">
                <a:solidFill>
                  <a:srgbClr val="000000"/>
                </a:solidFill>
                <a:latin typeface="Arial Narrow"/>
                <a:ea typeface="ＭＳ Ｐゴシック" charset="0"/>
                <a:cs typeface="Arial Narrow"/>
              </a:rPr>
              <a:t>. </a:t>
            </a:r>
            <a:r>
              <a:rPr lang="en-US" sz="900" dirty="0">
                <a:solidFill>
                  <a:srgbClr val="000000"/>
                </a:solidFill>
                <a:latin typeface="Arial Narrow"/>
                <a:ea typeface="ＭＳ Ｐゴシック" charset="0"/>
                <a:cs typeface="Arial Narrow"/>
              </a:rPr>
              <a:t>Research (CGER), </a:t>
            </a:r>
            <a:r>
              <a:rPr lang="en-US" sz="900" dirty="0" smtClean="0">
                <a:solidFill>
                  <a:srgbClr val="000000"/>
                </a:solidFill>
                <a:latin typeface="Arial Narrow"/>
                <a:ea typeface="ＭＳ Ｐゴシック" charset="0"/>
                <a:cs typeface="Arial Narrow"/>
              </a:rPr>
              <a:t>Nat. </a:t>
            </a:r>
            <a:r>
              <a:rPr lang="en-US" sz="900" dirty="0">
                <a:solidFill>
                  <a:srgbClr val="000000"/>
                </a:solidFill>
                <a:latin typeface="Arial Narrow"/>
                <a:ea typeface="ＭＳ Ｐゴシック" charset="0"/>
                <a:cs typeface="Arial Narrow"/>
              </a:rPr>
              <a:t>Inst. for </a:t>
            </a:r>
            <a:r>
              <a:rPr lang="en-US" sz="900" dirty="0" err="1" smtClean="0">
                <a:solidFill>
                  <a:srgbClr val="000000"/>
                </a:solidFill>
                <a:latin typeface="Arial Narrow"/>
                <a:ea typeface="ＭＳ Ｐゴシック" charset="0"/>
                <a:cs typeface="Arial Narrow"/>
              </a:rPr>
              <a:t>Envir</a:t>
            </a:r>
            <a:r>
              <a:rPr lang="en-US" sz="900" dirty="0" smtClean="0">
                <a:solidFill>
                  <a:srgbClr val="000000"/>
                </a:solidFill>
                <a:latin typeface="Arial Narrow"/>
                <a:ea typeface="ＭＳ Ｐゴシック" charset="0"/>
                <a:cs typeface="Arial Narrow"/>
              </a:rPr>
              <a:t>. Studies </a:t>
            </a:r>
            <a:r>
              <a:rPr lang="en-US" sz="900" dirty="0">
                <a:solidFill>
                  <a:srgbClr val="000000"/>
                </a:solidFill>
                <a:latin typeface="Arial Narrow"/>
                <a:ea typeface="ＭＳ Ｐゴシック" charset="0"/>
                <a:cs typeface="Arial Narrow"/>
              </a:rPr>
              <a:t>(NIES), Japan</a:t>
            </a:r>
          </a:p>
          <a:p>
            <a:pPr algn="l">
              <a:spcBef>
                <a:spcPct val="0"/>
              </a:spcBef>
              <a:spcAft>
                <a:spcPts val="100"/>
              </a:spcAft>
              <a:defRPr/>
            </a:pPr>
            <a:r>
              <a:rPr lang="en-GB" sz="900" b="1" dirty="0">
                <a:solidFill>
                  <a:srgbClr val="000000"/>
                </a:solidFill>
                <a:latin typeface="Arial Narrow"/>
                <a:ea typeface="ＭＳ Ｐゴシック" charset="0"/>
                <a:cs typeface="Arial Narrow"/>
              </a:rPr>
              <a:t>Ralph Keeling </a:t>
            </a:r>
            <a:r>
              <a:rPr lang="en-GB" sz="900" dirty="0">
                <a:solidFill>
                  <a:srgbClr val="000000"/>
                </a:solidFill>
                <a:latin typeface="Arial Narrow"/>
                <a:ea typeface="ＭＳ Ｐゴシック" charset="0"/>
                <a:cs typeface="Arial Narrow"/>
              </a:rPr>
              <a:t>Uni. of California - San Diego, Scripps Institution of Oceanography, US</a:t>
            </a:r>
            <a:endParaRPr lang="en-US" sz="900" dirty="0">
              <a:solidFill>
                <a:srgbClr val="000000"/>
              </a:solidFill>
              <a:latin typeface="Arial Narrow"/>
              <a:ea typeface="ＭＳ Ｐゴシック" charset="0"/>
              <a:cs typeface="Arial Narrow"/>
            </a:endParaRPr>
          </a:p>
          <a:p>
            <a:pPr algn="l">
              <a:spcBef>
                <a:spcPct val="0"/>
              </a:spcBef>
              <a:spcAft>
                <a:spcPts val="100"/>
              </a:spcAft>
              <a:defRPr/>
            </a:pPr>
            <a:r>
              <a:rPr lang="en-US" sz="900" b="1" dirty="0" err="1">
                <a:solidFill>
                  <a:srgbClr val="000000"/>
                </a:solidFill>
                <a:latin typeface="Arial Narrow"/>
                <a:ea typeface="ＭＳ Ｐゴシック" charset="0"/>
                <a:cs typeface="Arial Narrow"/>
              </a:rPr>
              <a:t>Kees</a:t>
            </a:r>
            <a:r>
              <a:rPr lang="en-US" sz="900" b="1" dirty="0">
                <a:solidFill>
                  <a:srgbClr val="000000"/>
                </a:solidFill>
                <a:latin typeface="Arial Narrow"/>
                <a:ea typeface="ＭＳ Ｐゴシック" charset="0"/>
                <a:cs typeface="Arial Narrow"/>
              </a:rPr>
              <a:t> Klein </a:t>
            </a:r>
            <a:r>
              <a:rPr lang="en-US" sz="900" b="1" dirty="0" err="1" smtClean="0">
                <a:solidFill>
                  <a:srgbClr val="000000"/>
                </a:solidFill>
                <a:latin typeface="Arial Narrow"/>
                <a:ea typeface="ＭＳ Ｐゴシック" charset="0"/>
                <a:cs typeface="Arial Narrow"/>
              </a:rPr>
              <a:t>Goldewijk</a:t>
            </a:r>
            <a:r>
              <a:rPr lang="en-US" sz="900" b="1" dirty="0" smtClean="0">
                <a:solidFill>
                  <a:srgbClr val="000000"/>
                </a:solidFill>
                <a:latin typeface="Arial Narrow"/>
                <a:ea typeface="ＭＳ Ｐゴシック" charset="0"/>
                <a:cs typeface="Arial Narrow"/>
              </a:rPr>
              <a:t> </a:t>
            </a:r>
            <a:r>
              <a:rPr lang="en-US" sz="900" dirty="0">
                <a:solidFill>
                  <a:srgbClr val="000000"/>
                </a:solidFill>
                <a:latin typeface="Arial Narrow"/>
                <a:cs typeface="Arial Narrow"/>
              </a:rPr>
              <a:t>PBL Netherlands </a:t>
            </a:r>
            <a:r>
              <a:rPr lang="en-US" sz="900" dirty="0" err="1" smtClean="0">
                <a:solidFill>
                  <a:srgbClr val="000000"/>
                </a:solidFill>
                <a:latin typeface="Arial Narrow"/>
                <a:cs typeface="Arial Narrow"/>
              </a:rPr>
              <a:t>Envir</a:t>
            </a:r>
            <a:r>
              <a:rPr lang="en-US" sz="900" dirty="0" smtClean="0">
                <a:solidFill>
                  <a:srgbClr val="000000"/>
                </a:solidFill>
                <a:latin typeface="Arial Narrow"/>
                <a:cs typeface="Arial Narrow"/>
              </a:rPr>
              <a:t>. </a:t>
            </a:r>
            <a:r>
              <a:rPr lang="en-US" sz="900" dirty="0">
                <a:solidFill>
                  <a:srgbClr val="000000"/>
                </a:solidFill>
                <a:latin typeface="Arial Narrow"/>
                <a:cs typeface="Arial Narrow"/>
              </a:rPr>
              <a:t>Assessment </a:t>
            </a:r>
            <a:r>
              <a:rPr lang="en-US" sz="900" dirty="0" smtClean="0">
                <a:solidFill>
                  <a:srgbClr val="000000"/>
                </a:solidFill>
                <a:latin typeface="Arial Narrow"/>
                <a:cs typeface="Arial Narrow"/>
              </a:rPr>
              <a:t>Agency</a:t>
            </a:r>
            <a:r>
              <a:rPr lang="en-US" sz="900" dirty="0">
                <a:solidFill>
                  <a:srgbClr val="000000"/>
                </a:solidFill>
                <a:latin typeface="Arial Narrow"/>
                <a:cs typeface="Arial Narrow"/>
              </a:rPr>
              <a:t> </a:t>
            </a:r>
            <a:r>
              <a:rPr lang="en-US" sz="900" dirty="0" smtClean="0">
                <a:solidFill>
                  <a:srgbClr val="000000"/>
                </a:solidFill>
                <a:latin typeface="Arial Narrow"/>
                <a:cs typeface="Arial Narrow"/>
              </a:rPr>
              <a:t>&amp; </a:t>
            </a:r>
            <a:r>
              <a:rPr lang="en-US" sz="900" dirty="0" smtClean="0">
                <a:solidFill>
                  <a:srgbClr val="000000"/>
                </a:solidFill>
                <a:latin typeface="Arial Narrow"/>
                <a:ea typeface="ＭＳ Ｐゴシック" charset="0"/>
                <a:cs typeface="Arial Narrow"/>
              </a:rPr>
              <a:t>Utrecht </a:t>
            </a:r>
            <a:r>
              <a:rPr lang="en-US" sz="900" dirty="0">
                <a:solidFill>
                  <a:srgbClr val="000000"/>
                </a:solidFill>
                <a:latin typeface="Arial Narrow"/>
                <a:ea typeface="ＭＳ Ｐゴシック" charset="0"/>
                <a:cs typeface="Arial Narrow"/>
              </a:rPr>
              <a:t>Uni.</a:t>
            </a:r>
            <a:r>
              <a:rPr lang="en-US" sz="900" dirty="0" smtClean="0">
                <a:solidFill>
                  <a:srgbClr val="000000"/>
                </a:solidFill>
                <a:latin typeface="Arial Narrow"/>
                <a:ea typeface="ＭＳ Ｐゴシック" charset="0"/>
                <a:cs typeface="Arial Narrow"/>
              </a:rPr>
              <a:t>, Netherlands</a:t>
            </a:r>
          </a:p>
          <a:p>
            <a:pPr algn="l">
              <a:spcBef>
                <a:spcPct val="0"/>
              </a:spcBef>
              <a:spcAft>
                <a:spcPts val="100"/>
              </a:spcAft>
              <a:defRPr/>
            </a:pPr>
            <a:r>
              <a:rPr lang="en-US" sz="900" b="1" dirty="0" err="1" smtClean="0">
                <a:solidFill>
                  <a:srgbClr val="000000"/>
                </a:solidFill>
                <a:latin typeface="Arial Narrow"/>
                <a:cs typeface="Arial Narrow"/>
              </a:rPr>
              <a:t>Vassillis</a:t>
            </a:r>
            <a:r>
              <a:rPr lang="en-US" sz="900" b="1" dirty="0" smtClean="0">
                <a:solidFill>
                  <a:srgbClr val="000000"/>
                </a:solidFill>
                <a:latin typeface="Arial Narrow"/>
                <a:cs typeface="Arial Narrow"/>
              </a:rPr>
              <a:t> </a:t>
            </a:r>
            <a:r>
              <a:rPr lang="en-US" sz="900" b="1" dirty="0" err="1" smtClean="0">
                <a:solidFill>
                  <a:srgbClr val="000000"/>
                </a:solidFill>
                <a:latin typeface="Arial Narrow"/>
                <a:cs typeface="Arial Narrow"/>
              </a:rPr>
              <a:t>Kitidi</a:t>
            </a:r>
            <a:r>
              <a:rPr lang="en-US" sz="900" b="1" dirty="0" smtClean="0">
                <a:solidFill>
                  <a:srgbClr val="000000"/>
                </a:solidFill>
                <a:latin typeface="Arial Narrow"/>
                <a:cs typeface="Arial Narrow"/>
              </a:rPr>
              <a:t> </a:t>
            </a:r>
            <a:r>
              <a:rPr lang="en-US" sz="900" dirty="0" smtClean="0">
                <a:solidFill>
                  <a:srgbClr val="000000"/>
                </a:solidFill>
                <a:latin typeface="Arial Narrow"/>
                <a:ea typeface="Lucida Grande"/>
                <a:cs typeface="Arial Narrow"/>
              </a:rPr>
              <a:t>Plymouth Marine Laboratory, Plymouth, UK</a:t>
            </a:r>
            <a:endParaRPr lang="en-US"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Charles </a:t>
            </a:r>
            <a:r>
              <a:rPr lang="en-US" sz="900" b="1" dirty="0">
                <a:solidFill>
                  <a:srgbClr val="000000"/>
                </a:solidFill>
                <a:latin typeface="Arial Narrow"/>
                <a:ea typeface="ＭＳ Ｐゴシック" charset="0"/>
                <a:cs typeface="Arial Narrow"/>
              </a:rPr>
              <a:t>Koven </a:t>
            </a:r>
            <a:r>
              <a:rPr lang="en-US" sz="900" dirty="0">
                <a:solidFill>
                  <a:srgbClr val="000000"/>
                </a:solidFill>
                <a:latin typeface="Arial Narrow"/>
                <a:ea typeface="ＭＳ Ｐゴシック" charset="0"/>
                <a:cs typeface="Arial Narrow"/>
              </a:rPr>
              <a:t>Earth Sciences Division, Lawrence Berkeley National Lab, </a:t>
            </a:r>
            <a:r>
              <a:rPr lang="en-US" sz="900" dirty="0" smtClean="0">
                <a:solidFill>
                  <a:srgbClr val="000000"/>
                </a:solidFill>
                <a:latin typeface="Arial Narrow"/>
                <a:ea typeface="ＭＳ Ｐゴシック" charset="0"/>
                <a:cs typeface="Arial Narrow"/>
              </a:rPr>
              <a:t>US</a:t>
            </a:r>
          </a:p>
          <a:p>
            <a:pPr algn="l">
              <a:spcBef>
                <a:spcPct val="0"/>
              </a:spcBef>
              <a:spcAft>
                <a:spcPts val="100"/>
              </a:spcAft>
              <a:defRPr/>
            </a:pPr>
            <a:r>
              <a:rPr lang="en-US" sz="900" b="1" dirty="0">
                <a:solidFill>
                  <a:srgbClr val="000000"/>
                </a:solidFill>
                <a:latin typeface="Arial Narrow"/>
                <a:cs typeface="Arial Narrow"/>
              </a:rPr>
              <a:t>Camilla</a:t>
            </a:r>
            <a:r>
              <a:rPr lang="en-US" sz="900" b="1" dirty="0" smtClean="0">
                <a:solidFill>
                  <a:srgbClr val="000000"/>
                </a:solidFill>
                <a:latin typeface="Arial Narrow"/>
                <a:cs typeface="Arial Narrow"/>
              </a:rPr>
              <a:t> </a:t>
            </a:r>
            <a:r>
              <a:rPr lang="en-US" sz="900" b="1" dirty="0" err="1" smtClean="0">
                <a:solidFill>
                  <a:srgbClr val="000000"/>
                </a:solidFill>
                <a:latin typeface="Arial Narrow"/>
                <a:cs typeface="Arial Narrow"/>
              </a:rPr>
              <a:t>Landa</a:t>
            </a:r>
            <a:r>
              <a:rPr lang="en-US" sz="900" b="1" dirty="0" smtClean="0">
                <a:solidFill>
                  <a:srgbClr val="000000"/>
                </a:solidFill>
                <a:latin typeface="Arial Narrow"/>
                <a:cs typeface="Arial Narrow"/>
              </a:rPr>
              <a:t> </a:t>
            </a:r>
            <a:r>
              <a:rPr lang="en-US" sz="900" dirty="0">
                <a:solidFill>
                  <a:srgbClr val="000000"/>
                </a:solidFill>
                <a:latin typeface="Arial Narrow"/>
                <a:ea typeface="ＭＳ Ｐゴシック" charset="0"/>
                <a:cs typeface="Arial Narrow"/>
              </a:rPr>
              <a:t>Geophysical Inst., Uni. of Bergen &amp; </a:t>
            </a:r>
            <a:r>
              <a:rPr lang="en-US" sz="900" dirty="0" err="1">
                <a:solidFill>
                  <a:srgbClr val="000000"/>
                </a:solidFill>
                <a:latin typeface="Arial Narrow"/>
                <a:ea typeface="ＭＳ Ｐゴシック" charset="0"/>
                <a:cs typeface="Arial Narrow"/>
              </a:rPr>
              <a:t>Bjerknes</a:t>
            </a:r>
            <a:r>
              <a:rPr lang="en-US" sz="900" dirty="0">
                <a:solidFill>
                  <a:srgbClr val="000000"/>
                </a:solidFill>
                <a:latin typeface="Arial Narrow"/>
                <a:ea typeface="ＭＳ Ｐゴシック" charset="0"/>
                <a:cs typeface="Arial Narrow"/>
              </a:rPr>
              <a:t> Centre for Climate Research, </a:t>
            </a:r>
            <a:r>
              <a:rPr lang="en-US" sz="900" dirty="0" smtClean="0">
                <a:solidFill>
                  <a:srgbClr val="000000"/>
                </a:solidFill>
                <a:latin typeface="Arial Narrow"/>
                <a:ea typeface="ＭＳ Ｐゴシック" charset="0"/>
                <a:cs typeface="Arial Narrow"/>
              </a:rPr>
              <a:t>Norway</a:t>
            </a:r>
            <a:endParaRPr lang="en-US" sz="900" b="1" dirty="0" smtClean="0">
              <a:solidFill>
                <a:srgbClr val="000000"/>
              </a:solidFill>
              <a:latin typeface="Arial Narrow"/>
              <a:cs typeface="Arial Narrow"/>
            </a:endParaRPr>
          </a:p>
          <a:p>
            <a:pPr algn="l">
              <a:spcBef>
                <a:spcPct val="0"/>
              </a:spcBef>
              <a:spcAft>
                <a:spcPts val="100"/>
              </a:spcAft>
              <a:defRPr/>
            </a:pPr>
            <a:r>
              <a:rPr lang="en-US" sz="900" b="1" dirty="0" smtClean="0">
                <a:solidFill>
                  <a:srgbClr val="000000"/>
                </a:solidFill>
                <a:latin typeface="Arial Narrow"/>
                <a:cs typeface="Arial Narrow"/>
              </a:rPr>
              <a:t>Peter </a:t>
            </a:r>
            <a:r>
              <a:rPr lang="en-US" sz="900" b="1" dirty="0" err="1" smtClean="0">
                <a:solidFill>
                  <a:srgbClr val="000000"/>
                </a:solidFill>
                <a:latin typeface="Arial Narrow"/>
                <a:cs typeface="Arial Narrow"/>
              </a:rPr>
              <a:t>Landschützer</a:t>
            </a:r>
            <a:r>
              <a:rPr lang="en-US" sz="900" b="1" dirty="0" smtClean="0">
                <a:solidFill>
                  <a:srgbClr val="000000"/>
                </a:solidFill>
                <a:latin typeface="Arial Narrow"/>
                <a:cs typeface="Arial Narrow"/>
              </a:rPr>
              <a:t> </a:t>
            </a:r>
            <a:r>
              <a:rPr lang="en-US" sz="900" dirty="0">
                <a:solidFill>
                  <a:srgbClr val="000000"/>
                </a:solidFill>
                <a:latin typeface="Arial Narrow"/>
                <a:ea typeface="Lucida Grande"/>
                <a:cs typeface="Arial Narrow"/>
              </a:rPr>
              <a:t>Environmental Physics Group, </a:t>
            </a:r>
            <a:r>
              <a:rPr lang="en-US" sz="900" dirty="0" smtClean="0">
                <a:solidFill>
                  <a:srgbClr val="000000"/>
                </a:solidFill>
                <a:latin typeface="Arial Narrow"/>
                <a:ea typeface="Lucida Grande"/>
                <a:cs typeface="Arial Narrow"/>
              </a:rPr>
              <a:t>IBPD, ETH Zürich</a:t>
            </a:r>
            <a:r>
              <a:rPr lang="en-US" sz="900" dirty="0">
                <a:solidFill>
                  <a:srgbClr val="000000"/>
                </a:solidFill>
                <a:latin typeface="Arial Narrow"/>
                <a:ea typeface="Lucida Grande"/>
                <a:cs typeface="Arial Narrow"/>
              </a:rPr>
              <a:t>, Switzerland</a:t>
            </a:r>
            <a:endParaRPr lang="en-US" sz="900" b="1" dirty="0">
              <a:solidFill>
                <a:srgbClr val="000000"/>
              </a:solidFill>
              <a:latin typeface="Arial Narrow"/>
              <a:cs typeface="Arial Narrow"/>
            </a:endParaRPr>
          </a:p>
          <a:p>
            <a:pPr algn="l">
              <a:spcBef>
                <a:spcPct val="0"/>
              </a:spcBef>
              <a:spcAft>
                <a:spcPts val="100"/>
              </a:spcAft>
              <a:defRPr/>
            </a:pPr>
            <a:r>
              <a:rPr lang="en-US" sz="900" b="1" dirty="0" smtClean="0">
                <a:solidFill>
                  <a:srgbClr val="000000"/>
                </a:solidFill>
                <a:latin typeface="Arial Narrow"/>
                <a:cs typeface="Arial Narrow"/>
              </a:rPr>
              <a:t>Andy </a:t>
            </a:r>
            <a:r>
              <a:rPr lang="en-US" sz="900" b="1" dirty="0" err="1" smtClean="0">
                <a:solidFill>
                  <a:srgbClr val="000000"/>
                </a:solidFill>
                <a:latin typeface="Arial Narrow"/>
                <a:cs typeface="Arial Narrow"/>
              </a:rPr>
              <a:t>Lenton</a:t>
            </a:r>
            <a:r>
              <a:rPr lang="en-US" sz="900" b="1" dirty="0" smtClean="0">
                <a:solidFill>
                  <a:srgbClr val="000000"/>
                </a:solidFill>
                <a:latin typeface="Arial Narrow"/>
                <a:cs typeface="Arial Narrow"/>
              </a:rPr>
              <a:t> </a:t>
            </a:r>
            <a:r>
              <a:rPr lang="en-US" sz="900" dirty="0">
                <a:solidFill>
                  <a:srgbClr val="000000"/>
                </a:solidFill>
                <a:latin typeface="Arial Narrow"/>
                <a:ea typeface="Lucida Grande"/>
                <a:cs typeface="Arial Narrow"/>
              </a:rPr>
              <a:t>CSIRO Marine and Atmospheric Research</a:t>
            </a:r>
            <a:r>
              <a:rPr lang="en-US" sz="900" dirty="0" smtClean="0">
                <a:solidFill>
                  <a:srgbClr val="000000"/>
                </a:solidFill>
                <a:latin typeface="Arial Narrow"/>
                <a:ea typeface="Lucida Grande"/>
                <a:cs typeface="Arial Narrow"/>
              </a:rPr>
              <a:t>, </a:t>
            </a:r>
            <a:r>
              <a:rPr lang="en-US" sz="900" dirty="0">
                <a:solidFill>
                  <a:srgbClr val="000000"/>
                </a:solidFill>
                <a:latin typeface="Arial Narrow"/>
                <a:ea typeface="Lucida Grande"/>
                <a:cs typeface="Arial Narrow"/>
              </a:rPr>
              <a:t>Hobart, </a:t>
            </a:r>
            <a:r>
              <a:rPr lang="en-US" sz="900" dirty="0" smtClean="0">
                <a:solidFill>
                  <a:srgbClr val="000000"/>
                </a:solidFill>
                <a:latin typeface="Arial Narrow"/>
                <a:ea typeface="Lucida Grande"/>
                <a:cs typeface="Arial Narrow"/>
              </a:rPr>
              <a:t>Tasmania, Australia</a:t>
            </a:r>
            <a:endParaRPr lang="en-US" sz="900" b="1" dirty="0">
              <a:solidFill>
                <a:srgbClr val="000000"/>
              </a:solidFill>
              <a:latin typeface="Arial Narrow"/>
              <a:cs typeface="Arial Narrow"/>
            </a:endParaRPr>
          </a:p>
          <a:p>
            <a:pPr algn="l">
              <a:spcBef>
                <a:spcPct val="0"/>
              </a:spcBef>
              <a:spcAft>
                <a:spcPts val="100"/>
              </a:spcAft>
              <a:defRPr/>
            </a:pPr>
            <a:r>
              <a:rPr lang="en-US" sz="900" b="1" dirty="0" smtClean="0">
                <a:solidFill>
                  <a:srgbClr val="000000"/>
                </a:solidFill>
                <a:latin typeface="Arial Narrow"/>
                <a:cs typeface="Arial Narrow"/>
              </a:rPr>
              <a:t>Ivan Lima </a:t>
            </a:r>
            <a:r>
              <a:rPr lang="en-US" sz="900" dirty="0">
                <a:solidFill>
                  <a:srgbClr val="000000"/>
                </a:solidFill>
                <a:latin typeface="Arial Narrow"/>
                <a:cs typeface="Arial Narrow"/>
              </a:rPr>
              <a:t>Woods Hole Oceanographic Institution (WHOI), Woods </a:t>
            </a:r>
            <a:r>
              <a:rPr lang="en-US" sz="900" dirty="0" smtClean="0">
                <a:solidFill>
                  <a:srgbClr val="000000"/>
                </a:solidFill>
                <a:latin typeface="Arial Narrow"/>
                <a:cs typeface="Arial Narrow"/>
              </a:rPr>
              <a:t>Hole, US</a:t>
            </a:r>
            <a:endParaRPr lang="en-US" sz="900" b="1" dirty="0" smtClean="0">
              <a:solidFill>
                <a:srgbClr val="000000"/>
              </a:solidFill>
              <a:latin typeface="Arial Narrow"/>
              <a:cs typeface="Arial Narrow"/>
            </a:endParaRPr>
          </a:p>
          <a:p>
            <a:pPr algn="l">
              <a:spcBef>
                <a:spcPct val="0"/>
              </a:spcBef>
              <a:spcAft>
                <a:spcPts val="100"/>
              </a:spcAft>
              <a:defRPr/>
            </a:pPr>
            <a:r>
              <a:rPr lang="en-GB" sz="900" b="1" dirty="0" smtClean="0">
                <a:solidFill>
                  <a:srgbClr val="000000"/>
                </a:solidFill>
                <a:latin typeface="Arial Narrow"/>
                <a:ea typeface="ＭＳ Ｐゴシック" charset="0"/>
                <a:cs typeface="Arial Narrow"/>
              </a:rPr>
              <a:t>Gregg </a:t>
            </a:r>
            <a:r>
              <a:rPr lang="en-GB" sz="900" b="1" dirty="0">
                <a:solidFill>
                  <a:srgbClr val="000000"/>
                </a:solidFill>
                <a:latin typeface="Arial Narrow"/>
                <a:ea typeface="ＭＳ Ｐゴシック" charset="0"/>
                <a:cs typeface="Arial Narrow"/>
              </a:rPr>
              <a:t>Marland </a:t>
            </a:r>
            <a:r>
              <a:rPr lang="en-GB" sz="900" dirty="0">
                <a:solidFill>
                  <a:srgbClr val="000000"/>
                </a:solidFill>
                <a:latin typeface="Arial Narrow"/>
                <a:ea typeface="ＭＳ Ｐゴシック" charset="0"/>
                <a:cs typeface="Arial Narrow"/>
              </a:rPr>
              <a:t>Research Inst. for Environment, Energy &amp; Economics, Appalachian State Uni., </a:t>
            </a:r>
            <a:r>
              <a:rPr lang="en-GB" sz="900" dirty="0" smtClean="0">
                <a:solidFill>
                  <a:srgbClr val="000000"/>
                </a:solidFill>
                <a:latin typeface="Arial Narrow"/>
                <a:ea typeface="ＭＳ Ｐゴシック" charset="0"/>
                <a:cs typeface="Arial Narrow"/>
              </a:rPr>
              <a:t>US</a:t>
            </a:r>
            <a:endParaRPr lang="en-US" sz="900" dirty="0">
              <a:solidFill>
                <a:srgbClr val="000000"/>
              </a:solidFill>
              <a:latin typeface="Arial Narrow"/>
              <a:ea typeface="ＭＳ Ｐゴシック" charset="0"/>
              <a:cs typeface="Arial Narrow"/>
            </a:endParaRPr>
          </a:p>
          <a:p>
            <a:pPr algn="l">
              <a:spcBef>
                <a:spcPct val="0"/>
              </a:spcBef>
              <a:spcAft>
                <a:spcPts val="100"/>
              </a:spcAft>
              <a:defRPr/>
            </a:pPr>
            <a:r>
              <a:rPr lang="en-US" sz="900" b="1" dirty="0" smtClean="0">
                <a:solidFill>
                  <a:srgbClr val="000000"/>
                </a:solidFill>
                <a:latin typeface="Arial Narrow"/>
                <a:cs typeface="Arial Narrow"/>
              </a:rPr>
              <a:t>Jeremy  Mathis </a:t>
            </a:r>
            <a:r>
              <a:rPr lang="en-GB" sz="900" dirty="0">
                <a:solidFill>
                  <a:srgbClr val="000000"/>
                </a:solidFill>
                <a:latin typeface="Arial Narrow"/>
                <a:cs typeface="Arial Narrow"/>
              </a:rPr>
              <a:t>Nat. Oceanic &amp; Atmospheric Admin. &amp; Pacific Mar. </a:t>
            </a:r>
            <a:r>
              <a:rPr lang="en-GB" sz="900" dirty="0" err="1">
                <a:solidFill>
                  <a:srgbClr val="000000"/>
                </a:solidFill>
                <a:latin typeface="Arial Narrow"/>
                <a:cs typeface="Arial Narrow"/>
              </a:rPr>
              <a:t>Env</a:t>
            </a:r>
            <a:r>
              <a:rPr lang="en-GB" sz="900" dirty="0">
                <a:solidFill>
                  <a:srgbClr val="000000"/>
                </a:solidFill>
                <a:latin typeface="Arial Narrow"/>
                <a:cs typeface="Arial Narrow"/>
              </a:rPr>
              <a:t>. Lab. (NOAA</a:t>
            </a:r>
            <a:r>
              <a:rPr lang="en-US" sz="900" dirty="0">
                <a:solidFill>
                  <a:srgbClr val="000000"/>
                </a:solidFill>
                <a:latin typeface="Arial Narrow"/>
                <a:ea typeface="Lucida Grande"/>
                <a:cs typeface="Arial Narrow"/>
              </a:rPr>
              <a:t>/PMEL), US</a:t>
            </a:r>
            <a:endParaRPr lang="en-GB" sz="900" b="1" dirty="0">
              <a:solidFill>
                <a:srgbClr val="000000"/>
              </a:solidFill>
              <a:latin typeface="Arial Narrow"/>
              <a:ea typeface="ＭＳ Ｐゴシック" charset="0"/>
              <a:cs typeface="Arial Narrow"/>
            </a:endParaRPr>
          </a:p>
          <a:p>
            <a:pPr algn="l">
              <a:spcBef>
                <a:spcPct val="0"/>
              </a:spcBef>
              <a:spcAft>
                <a:spcPts val="100"/>
              </a:spcAft>
              <a:defRPr/>
            </a:pPr>
            <a:r>
              <a:rPr lang="en-US" sz="900" b="1" dirty="0" smtClean="0">
                <a:solidFill>
                  <a:srgbClr val="000000"/>
                </a:solidFill>
                <a:latin typeface="Arial Narrow"/>
                <a:cs typeface="Arial Narrow"/>
              </a:rPr>
              <a:t>Nicholas </a:t>
            </a:r>
            <a:r>
              <a:rPr lang="en-US" sz="900" b="1" dirty="0" err="1" smtClean="0">
                <a:solidFill>
                  <a:srgbClr val="000000"/>
                </a:solidFill>
                <a:latin typeface="Arial Narrow"/>
                <a:cs typeface="Arial Narrow"/>
              </a:rPr>
              <a:t>Metzl</a:t>
            </a:r>
            <a:r>
              <a:rPr lang="en-US" sz="900" b="1" dirty="0" smtClean="0">
                <a:solidFill>
                  <a:srgbClr val="000000"/>
                </a:solidFill>
                <a:latin typeface="Arial Narrow"/>
                <a:cs typeface="Arial Narrow"/>
              </a:rPr>
              <a:t> </a:t>
            </a:r>
            <a:r>
              <a:rPr lang="en-US" sz="900" dirty="0">
                <a:solidFill>
                  <a:srgbClr val="000000"/>
                </a:solidFill>
                <a:latin typeface="Arial Narrow"/>
                <a:ea typeface="Lucida Grande"/>
                <a:cs typeface="Arial Narrow"/>
              </a:rPr>
              <a:t>Sorbonne </a:t>
            </a:r>
            <a:r>
              <a:rPr lang="en-US" sz="900" dirty="0" err="1" smtClean="0">
                <a:solidFill>
                  <a:srgbClr val="000000"/>
                </a:solidFill>
                <a:latin typeface="Arial Narrow"/>
                <a:ea typeface="Lucida Grande"/>
                <a:cs typeface="Arial Narrow"/>
              </a:rPr>
              <a:t>Universités</a:t>
            </a:r>
            <a:r>
              <a:rPr lang="en-US" sz="900" dirty="0" smtClean="0">
                <a:solidFill>
                  <a:srgbClr val="000000"/>
                </a:solidFill>
                <a:latin typeface="Arial Narrow"/>
                <a:ea typeface="Lucida Grande"/>
                <a:cs typeface="Arial Narrow"/>
              </a:rPr>
              <a:t>, </a:t>
            </a:r>
            <a:r>
              <a:rPr lang="en-US" sz="900" dirty="0">
                <a:solidFill>
                  <a:srgbClr val="000000"/>
                </a:solidFill>
                <a:latin typeface="Arial Narrow"/>
                <a:ea typeface="Lucida Grande"/>
                <a:cs typeface="Arial Narrow"/>
              </a:rPr>
              <a:t>CNRS, IRD, MNHN, LOCEAN/IPSL </a:t>
            </a:r>
            <a:r>
              <a:rPr lang="en-US" sz="900" dirty="0" smtClean="0">
                <a:solidFill>
                  <a:srgbClr val="000000"/>
                </a:solidFill>
                <a:latin typeface="Arial Narrow"/>
                <a:ea typeface="Lucida Grande"/>
                <a:cs typeface="Arial Narrow"/>
              </a:rPr>
              <a:t>Laboratory, </a:t>
            </a:r>
            <a:r>
              <a:rPr lang="en-US" sz="900" dirty="0">
                <a:solidFill>
                  <a:srgbClr val="000000"/>
                </a:solidFill>
                <a:latin typeface="Arial Narrow"/>
                <a:ea typeface="Lucida Grande"/>
                <a:cs typeface="Arial Narrow"/>
              </a:rPr>
              <a:t>Paris, France</a:t>
            </a:r>
            <a:endParaRPr lang="en-US" sz="900" b="1" dirty="0" smtClean="0">
              <a:solidFill>
                <a:srgbClr val="000000"/>
              </a:solidFill>
              <a:latin typeface="Arial Narrow"/>
              <a:cs typeface="Arial Narrow"/>
            </a:endParaRPr>
          </a:p>
          <a:p>
            <a:pPr algn="l">
              <a:spcBef>
                <a:spcPct val="0"/>
              </a:spcBef>
              <a:spcAft>
                <a:spcPts val="100"/>
              </a:spcAft>
              <a:defRPr/>
            </a:pPr>
            <a:r>
              <a:rPr lang="en-US" sz="900" b="1" dirty="0">
                <a:solidFill>
                  <a:srgbClr val="000000"/>
                </a:solidFill>
                <a:latin typeface="Arial Narrow"/>
                <a:cs typeface="Arial Narrow"/>
              </a:rPr>
              <a:t>Yukihiro</a:t>
            </a:r>
            <a:r>
              <a:rPr lang="en-US" sz="900" b="1" dirty="0" smtClean="0">
                <a:solidFill>
                  <a:srgbClr val="000000"/>
                </a:solidFill>
                <a:latin typeface="Arial Narrow"/>
                <a:cs typeface="Arial Narrow"/>
              </a:rPr>
              <a:t> </a:t>
            </a:r>
            <a:r>
              <a:rPr lang="en-US" sz="900" b="1" dirty="0" err="1" smtClean="0">
                <a:solidFill>
                  <a:srgbClr val="000000"/>
                </a:solidFill>
                <a:latin typeface="Arial Narrow"/>
                <a:cs typeface="Arial Narrow"/>
              </a:rPr>
              <a:t>Nojiri</a:t>
            </a:r>
            <a:r>
              <a:rPr lang="en-US" sz="900" b="1" dirty="0" smtClean="0">
                <a:solidFill>
                  <a:srgbClr val="000000"/>
                </a:solidFill>
                <a:latin typeface="Arial Narrow"/>
                <a:cs typeface="Arial Narrow"/>
              </a:rPr>
              <a:t> </a:t>
            </a:r>
            <a:r>
              <a:rPr lang="en-US" sz="900" dirty="0">
                <a:solidFill>
                  <a:srgbClr val="000000"/>
                </a:solidFill>
                <a:latin typeface="Arial Narrow"/>
                <a:ea typeface="ＭＳ Ｐゴシック" charset="0"/>
                <a:cs typeface="Arial Narrow"/>
              </a:rPr>
              <a:t>Center for Global </a:t>
            </a:r>
            <a:r>
              <a:rPr lang="en-US" sz="900" dirty="0" err="1">
                <a:solidFill>
                  <a:srgbClr val="000000"/>
                </a:solidFill>
                <a:latin typeface="Arial Narrow"/>
                <a:ea typeface="ＭＳ Ｐゴシック" charset="0"/>
                <a:cs typeface="Arial Narrow"/>
              </a:rPr>
              <a:t>Envir</a:t>
            </a:r>
            <a:r>
              <a:rPr lang="en-US" sz="900" dirty="0">
                <a:solidFill>
                  <a:srgbClr val="000000"/>
                </a:solidFill>
                <a:latin typeface="Arial Narrow"/>
                <a:ea typeface="ＭＳ Ｐゴシック" charset="0"/>
                <a:cs typeface="Arial Narrow"/>
              </a:rPr>
              <a:t>. Research (CGER), Nat. Inst. for </a:t>
            </a:r>
            <a:r>
              <a:rPr lang="en-US" sz="900" dirty="0" err="1">
                <a:solidFill>
                  <a:srgbClr val="000000"/>
                </a:solidFill>
                <a:latin typeface="Arial Narrow"/>
                <a:ea typeface="ＭＳ Ｐゴシック" charset="0"/>
                <a:cs typeface="Arial Narrow"/>
              </a:rPr>
              <a:t>Envir</a:t>
            </a:r>
            <a:r>
              <a:rPr lang="en-US" sz="900" dirty="0">
                <a:solidFill>
                  <a:srgbClr val="000000"/>
                </a:solidFill>
                <a:latin typeface="Arial Narrow"/>
                <a:ea typeface="ＭＳ Ｐゴシック" charset="0"/>
                <a:cs typeface="Arial Narrow"/>
              </a:rPr>
              <a:t>. Studies (NIES), Japan</a:t>
            </a:r>
            <a:endParaRPr lang="en-US" sz="900" b="1" dirty="0" smtClean="0">
              <a:solidFill>
                <a:srgbClr val="000000"/>
              </a:solidFill>
              <a:latin typeface="Arial Narrow"/>
              <a:cs typeface="Arial Narrow"/>
            </a:endParaRPr>
          </a:p>
          <a:p>
            <a:pPr algn="l">
              <a:spcBef>
                <a:spcPct val="0"/>
              </a:spcBef>
              <a:spcAft>
                <a:spcPts val="100"/>
              </a:spcAft>
              <a:defRPr/>
            </a:pPr>
            <a:r>
              <a:rPr lang="en-US" sz="900" b="1" dirty="0" smtClean="0">
                <a:solidFill>
                  <a:srgbClr val="000000"/>
                </a:solidFill>
                <a:latin typeface="Arial Narrow"/>
                <a:cs typeface="Arial Narrow"/>
              </a:rPr>
              <a:t>Are Olsen </a:t>
            </a:r>
            <a:r>
              <a:rPr lang="en-US" sz="900" dirty="0">
                <a:solidFill>
                  <a:srgbClr val="000000"/>
                </a:solidFill>
                <a:latin typeface="Arial Narrow"/>
                <a:ea typeface="ＭＳ Ｐゴシック" charset="0"/>
                <a:cs typeface="Arial Narrow"/>
              </a:rPr>
              <a:t>Geophysical Inst., Uni. of Bergen &amp; </a:t>
            </a:r>
            <a:r>
              <a:rPr lang="en-US" sz="900" dirty="0" err="1">
                <a:solidFill>
                  <a:srgbClr val="000000"/>
                </a:solidFill>
                <a:latin typeface="Arial Narrow"/>
                <a:ea typeface="ＭＳ Ｐゴシック" charset="0"/>
                <a:cs typeface="Arial Narrow"/>
              </a:rPr>
              <a:t>Bjerknes</a:t>
            </a:r>
            <a:r>
              <a:rPr lang="en-US" sz="900" dirty="0">
                <a:solidFill>
                  <a:srgbClr val="000000"/>
                </a:solidFill>
                <a:latin typeface="Arial Narrow"/>
                <a:ea typeface="ＭＳ Ｐゴシック" charset="0"/>
                <a:cs typeface="Arial Narrow"/>
              </a:rPr>
              <a:t> Centre for Climate Research, </a:t>
            </a:r>
            <a:r>
              <a:rPr lang="en-US" sz="900" dirty="0" smtClean="0">
                <a:solidFill>
                  <a:srgbClr val="000000"/>
                </a:solidFill>
                <a:latin typeface="Arial Narrow"/>
                <a:ea typeface="ＭＳ Ｐゴシック" charset="0"/>
                <a:cs typeface="Arial Narrow"/>
              </a:rPr>
              <a:t>Norway</a:t>
            </a:r>
            <a:endParaRPr lang="en-US" sz="900" b="1" dirty="0">
              <a:solidFill>
                <a:srgbClr val="000000"/>
              </a:solidFill>
              <a:latin typeface="Arial Narrow"/>
              <a:ea typeface="ＭＳ Ｐゴシック" charset="0"/>
              <a:cs typeface="Arial Narrow"/>
            </a:endParaRP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Tsuneo </a:t>
            </a:r>
            <a:r>
              <a:rPr lang="en-US" sz="900" b="1" dirty="0">
                <a:solidFill>
                  <a:srgbClr val="000000"/>
                </a:solidFill>
                <a:latin typeface="Arial Narrow"/>
                <a:ea typeface="ＭＳ Ｐゴシック" charset="0"/>
                <a:cs typeface="Arial Narrow"/>
              </a:rPr>
              <a:t>Ono </a:t>
            </a:r>
            <a:r>
              <a:rPr lang="en-US" sz="900" dirty="0">
                <a:solidFill>
                  <a:srgbClr val="000000"/>
                </a:solidFill>
                <a:latin typeface="Arial Narrow"/>
                <a:ea typeface="ＭＳ Ｐゴシック" charset="0"/>
                <a:cs typeface="Arial Narrow"/>
              </a:rPr>
              <a:t>Fisheries Research Agency, </a:t>
            </a:r>
            <a:r>
              <a:rPr lang="en-US" sz="900" dirty="0" smtClean="0">
                <a:solidFill>
                  <a:srgbClr val="000000"/>
                </a:solidFill>
                <a:latin typeface="Arial Narrow"/>
                <a:ea typeface="ＭＳ Ｐゴシック" charset="0"/>
                <a:cs typeface="Arial Narrow"/>
              </a:rPr>
              <a:t>Japan</a:t>
            </a:r>
          </a:p>
          <a:p>
            <a:pPr algn="l">
              <a:spcBef>
                <a:spcPct val="0"/>
              </a:spcBef>
              <a:spcAft>
                <a:spcPts val="100"/>
              </a:spcAft>
              <a:defRPr/>
            </a:pPr>
            <a:r>
              <a:rPr lang="en-US" sz="900" b="1" dirty="0" err="1" smtClean="0">
                <a:solidFill>
                  <a:srgbClr val="000000"/>
                </a:solidFill>
                <a:latin typeface="Arial Narrow"/>
                <a:cs typeface="Arial Narrow"/>
              </a:rPr>
              <a:t>Wouter</a:t>
            </a:r>
            <a:r>
              <a:rPr lang="en-US" sz="900" b="1" dirty="0" smtClean="0">
                <a:solidFill>
                  <a:srgbClr val="000000"/>
                </a:solidFill>
                <a:latin typeface="Arial Narrow"/>
                <a:cs typeface="Arial Narrow"/>
              </a:rPr>
              <a:t> Peters </a:t>
            </a:r>
            <a:r>
              <a:rPr lang="en-US" sz="900" dirty="0">
                <a:solidFill>
                  <a:srgbClr val="000000"/>
                </a:solidFill>
                <a:latin typeface="Arial Narrow"/>
                <a:ea typeface="Lucida Grande"/>
                <a:cs typeface="Arial Narrow"/>
              </a:rPr>
              <a:t>Department of Meteorology and Air </a:t>
            </a:r>
            <a:r>
              <a:rPr lang="en-US" sz="900" dirty="0" smtClean="0">
                <a:solidFill>
                  <a:srgbClr val="000000"/>
                </a:solidFill>
                <a:latin typeface="Arial Narrow"/>
                <a:ea typeface="Lucida Grande"/>
                <a:cs typeface="Arial Narrow"/>
              </a:rPr>
              <a:t>Quality, </a:t>
            </a:r>
            <a:r>
              <a:rPr lang="en-US" sz="900" dirty="0" err="1">
                <a:solidFill>
                  <a:srgbClr val="000000"/>
                </a:solidFill>
                <a:latin typeface="Arial Narrow"/>
                <a:ea typeface="Lucida Grande"/>
                <a:cs typeface="Arial Narrow"/>
              </a:rPr>
              <a:t>Wageningen</a:t>
            </a:r>
            <a:r>
              <a:rPr lang="en-US" sz="900" dirty="0">
                <a:solidFill>
                  <a:srgbClr val="000000"/>
                </a:solidFill>
                <a:latin typeface="Arial Narrow"/>
                <a:ea typeface="Lucida Grande"/>
                <a:cs typeface="Arial Narrow"/>
              </a:rPr>
              <a:t> </a:t>
            </a:r>
            <a:r>
              <a:rPr lang="en-US" sz="900" dirty="0" smtClean="0">
                <a:solidFill>
                  <a:srgbClr val="000000"/>
                </a:solidFill>
                <a:latin typeface="Arial Narrow"/>
                <a:ea typeface="Lucida Grande"/>
                <a:cs typeface="Arial Narrow"/>
              </a:rPr>
              <a:t>Uni., </a:t>
            </a:r>
            <a:r>
              <a:rPr lang="en-US" sz="900" dirty="0">
                <a:solidFill>
                  <a:srgbClr val="000000"/>
                </a:solidFill>
                <a:latin typeface="Arial Narrow"/>
                <a:ea typeface="Lucida Grande"/>
                <a:cs typeface="Arial Narrow"/>
              </a:rPr>
              <a:t>Netherlands</a:t>
            </a:r>
            <a:endParaRPr lang="en-US" sz="900" b="1" dirty="0" smtClean="0">
              <a:solidFill>
                <a:srgbClr val="000000"/>
              </a:solidFill>
              <a:latin typeface="Arial Narrow"/>
              <a:cs typeface="Arial Narrow"/>
            </a:endParaRPr>
          </a:p>
          <a:p>
            <a:pPr algn="l">
              <a:spcBef>
                <a:spcPct val="0"/>
              </a:spcBef>
              <a:spcAft>
                <a:spcPts val="100"/>
              </a:spcAft>
              <a:defRPr/>
            </a:pPr>
            <a:r>
              <a:rPr lang="en-US" sz="900" b="1" dirty="0">
                <a:solidFill>
                  <a:srgbClr val="000000"/>
                </a:solidFill>
                <a:latin typeface="Arial Narrow"/>
                <a:ea typeface="ＭＳ Ｐゴシック" charset="0"/>
                <a:cs typeface="Arial Narrow"/>
              </a:rPr>
              <a:t>Benjamin Pfeil</a:t>
            </a:r>
            <a:r>
              <a:rPr lang="en-US" sz="900" dirty="0">
                <a:solidFill>
                  <a:srgbClr val="000000"/>
                </a:solidFill>
                <a:latin typeface="Arial Narrow"/>
                <a:ea typeface="ＭＳ Ｐゴシック" charset="0"/>
                <a:cs typeface="Arial Narrow"/>
              </a:rPr>
              <a:t> Geophysical Inst., Uni. of Bergen &amp; </a:t>
            </a:r>
            <a:r>
              <a:rPr lang="en-US" sz="900" dirty="0" err="1">
                <a:solidFill>
                  <a:srgbClr val="000000"/>
                </a:solidFill>
                <a:latin typeface="Arial Narrow"/>
                <a:ea typeface="ＭＳ Ｐゴシック" charset="0"/>
                <a:cs typeface="Arial Narrow"/>
              </a:rPr>
              <a:t>Bjerknes</a:t>
            </a:r>
            <a:r>
              <a:rPr lang="en-US" sz="900" dirty="0">
                <a:solidFill>
                  <a:srgbClr val="000000"/>
                </a:solidFill>
                <a:latin typeface="Arial Narrow"/>
                <a:ea typeface="ＭＳ Ｐゴシック" charset="0"/>
                <a:cs typeface="Arial Narrow"/>
              </a:rPr>
              <a:t> Centre for Climate Research, Norway</a:t>
            </a:r>
            <a:endParaRPr lang="en-US" sz="900" b="1" dirty="0">
              <a:solidFill>
                <a:srgbClr val="000000"/>
              </a:solidFill>
              <a:latin typeface="Arial Narrow"/>
              <a:ea typeface="ＭＳ Ｐゴシック" charset="0"/>
              <a:cs typeface="Arial Narrow"/>
            </a:endParaRPr>
          </a:p>
          <a:p>
            <a:pPr algn="l">
              <a:spcBef>
                <a:spcPct val="0"/>
              </a:spcBef>
              <a:spcAft>
                <a:spcPts val="100"/>
              </a:spcAft>
              <a:defRPr/>
            </a:pPr>
            <a:r>
              <a:rPr lang="en-US" sz="900" b="1" dirty="0">
                <a:solidFill>
                  <a:srgbClr val="000000"/>
                </a:solidFill>
                <a:latin typeface="Arial Narrow"/>
                <a:ea typeface="ＭＳ Ｐゴシック" charset="0"/>
                <a:cs typeface="Arial Narrow"/>
              </a:rPr>
              <a:t>Ben Poulter </a:t>
            </a:r>
            <a:r>
              <a:rPr lang="en-US" sz="900" dirty="0">
                <a:solidFill>
                  <a:srgbClr val="000000"/>
                </a:solidFill>
                <a:latin typeface="Arial Narrow"/>
                <a:ea typeface="ＭＳ Ｐゴシック" charset="0"/>
                <a:cs typeface="Arial Narrow"/>
              </a:rPr>
              <a:t>LSCE, CEA-CNRS-UVSQ, </a:t>
            </a:r>
            <a:r>
              <a:rPr lang="en-US" sz="900" dirty="0" smtClean="0">
                <a:solidFill>
                  <a:srgbClr val="000000"/>
                </a:solidFill>
                <a:latin typeface="Arial Narrow"/>
                <a:ea typeface="ＭＳ Ｐゴシック" charset="0"/>
                <a:cs typeface="Arial Narrow"/>
              </a:rPr>
              <a:t>France</a:t>
            </a:r>
            <a:endParaRPr lang="en-US" sz="900" dirty="0">
              <a:solidFill>
                <a:srgbClr val="000000"/>
              </a:solidFill>
              <a:latin typeface="Arial Narrow"/>
              <a:ea typeface="ＭＳ Ｐゴシック" charset="0"/>
              <a:cs typeface="Arial Narrow"/>
            </a:endParaRPr>
          </a:p>
        </p:txBody>
      </p:sp>
      <p:sp>
        <p:nvSpPr>
          <p:cNvPr id="8" name="Text Placeholder 3"/>
          <p:cNvSpPr txBox="1">
            <a:spLocks/>
          </p:cNvSpPr>
          <p:nvPr/>
        </p:nvSpPr>
        <p:spPr bwMode="auto">
          <a:xfrm>
            <a:off x="4495163" y="708681"/>
            <a:ext cx="4741519" cy="6282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Bef>
                <a:spcPct val="0"/>
              </a:spcBef>
              <a:spcAft>
                <a:spcPts val="100"/>
              </a:spcAft>
              <a:defRPr/>
            </a:pPr>
            <a:r>
              <a:rPr lang="en-US" sz="900" b="1" dirty="0">
                <a:solidFill>
                  <a:srgbClr val="000000"/>
                </a:solidFill>
                <a:latin typeface="Arial Narrow"/>
                <a:ea typeface="ＭＳ Ｐゴシック" charset="0"/>
                <a:cs typeface="Arial Narrow"/>
              </a:rPr>
              <a:t>Pierre Regnier </a:t>
            </a:r>
            <a:r>
              <a:rPr lang="en-US" sz="900" dirty="0">
                <a:solidFill>
                  <a:srgbClr val="000000"/>
                </a:solidFill>
                <a:latin typeface="Arial Narrow"/>
                <a:ea typeface="ＭＳ Ｐゴシック" charset="0"/>
                <a:cs typeface="Arial Narrow"/>
              </a:rPr>
              <a:t>Dept. of Earth &amp; Environmental Sciences, Uni. </a:t>
            </a:r>
            <a:r>
              <a:rPr lang="en-US" sz="900" dirty="0" err="1">
                <a:solidFill>
                  <a:srgbClr val="000000"/>
                </a:solidFill>
                <a:latin typeface="Arial Narrow"/>
                <a:ea typeface="ＭＳ Ｐゴシック" charset="0"/>
                <a:cs typeface="Arial Narrow"/>
              </a:rPr>
              <a:t>Libre</a:t>
            </a:r>
            <a:r>
              <a:rPr lang="en-US" sz="900" dirty="0">
                <a:solidFill>
                  <a:srgbClr val="000000"/>
                </a:solidFill>
                <a:latin typeface="Arial Narrow"/>
                <a:ea typeface="ＭＳ Ｐゴシック" charset="0"/>
                <a:cs typeface="Arial Narrow"/>
              </a:rPr>
              <a:t> de </a:t>
            </a:r>
            <a:r>
              <a:rPr lang="en-US" sz="900" dirty="0" err="1">
                <a:solidFill>
                  <a:srgbClr val="000000"/>
                </a:solidFill>
                <a:latin typeface="Arial Narrow"/>
                <a:ea typeface="ＭＳ Ｐゴシック" charset="0"/>
                <a:cs typeface="Arial Narrow"/>
              </a:rPr>
              <a:t>Bruxelles</a:t>
            </a:r>
            <a:r>
              <a:rPr lang="en-US" sz="900" dirty="0">
                <a:solidFill>
                  <a:srgbClr val="000000"/>
                </a:solidFill>
                <a:latin typeface="Arial Narrow"/>
                <a:ea typeface="ＭＳ Ｐゴシック" charset="0"/>
                <a:cs typeface="Arial Narrow"/>
              </a:rPr>
              <a:t>, Belgium </a:t>
            </a:r>
            <a:endParaRPr lang="en-US"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Christian Rödenbeck </a:t>
            </a:r>
            <a:r>
              <a:rPr lang="en-US" sz="900" dirty="0" smtClean="0">
                <a:solidFill>
                  <a:srgbClr val="000000"/>
                </a:solidFill>
                <a:latin typeface="Arial Narrow"/>
                <a:ea typeface="ＭＳ Ｐゴシック" charset="0"/>
                <a:cs typeface="Arial Narrow"/>
              </a:rPr>
              <a:t>Max Planck Institute for Biogeochemistry, Germany</a:t>
            </a:r>
          </a:p>
          <a:p>
            <a:pPr algn="l">
              <a:spcBef>
                <a:spcPct val="0"/>
              </a:spcBef>
              <a:spcAft>
                <a:spcPts val="100"/>
              </a:spcAft>
              <a:defRPr/>
            </a:pPr>
            <a:r>
              <a:rPr lang="en-US" sz="900" b="1" dirty="0" err="1" smtClean="0">
                <a:solidFill>
                  <a:srgbClr val="000000"/>
                </a:solidFill>
                <a:latin typeface="Arial Narrow"/>
                <a:ea typeface="ＭＳ Ｐゴシック" charset="0"/>
                <a:cs typeface="Arial Narrow"/>
              </a:rPr>
              <a:t>Shu</a:t>
            </a:r>
            <a:r>
              <a:rPr lang="en-US" sz="900" b="1" dirty="0" smtClean="0">
                <a:solidFill>
                  <a:srgbClr val="000000"/>
                </a:solidFill>
                <a:latin typeface="Arial Narrow"/>
                <a:ea typeface="ＭＳ Ｐゴシック" charset="0"/>
                <a:cs typeface="Arial Narrow"/>
              </a:rPr>
              <a:t> </a:t>
            </a:r>
            <a:r>
              <a:rPr lang="en-US" sz="900" b="1" dirty="0">
                <a:solidFill>
                  <a:srgbClr val="000000"/>
                </a:solidFill>
                <a:latin typeface="Arial Narrow"/>
                <a:ea typeface="ＭＳ Ｐゴシック" charset="0"/>
                <a:cs typeface="Arial Narrow"/>
              </a:rPr>
              <a:t>Saito </a:t>
            </a:r>
            <a:r>
              <a:rPr lang="en-US" sz="900" dirty="0">
                <a:solidFill>
                  <a:srgbClr val="000000"/>
                </a:solidFill>
                <a:latin typeface="Arial Narrow"/>
                <a:ea typeface="ＭＳ Ｐゴシック" charset="0"/>
                <a:cs typeface="Arial Narrow"/>
              </a:rPr>
              <a:t>Marine Division, Global Environment &amp; Marine </a:t>
            </a:r>
            <a:r>
              <a:rPr lang="en-US" sz="900" dirty="0" smtClean="0">
                <a:solidFill>
                  <a:srgbClr val="000000"/>
                </a:solidFill>
                <a:latin typeface="Arial Narrow"/>
                <a:ea typeface="ＭＳ Ｐゴシック" charset="0"/>
                <a:cs typeface="Arial Narrow"/>
              </a:rPr>
              <a:t>Dept., </a:t>
            </a:r>
            <a:r>
              <a:rPr lang="en-US" sz="900" dirty="0">
                <a:solidFill>
                  <a:srgbClr val="000000"/>
                </a:solidFill>
                <a:latin typeface="Arial Narrow"/>
                <a:ea typeface="ＭＳ Ｐゴシック" charset="0"/>
                <a:cs typeface="Arial Narrow"/>
              </a:rPr>
              <a:t>Japan Meteorological </a:t>
            </a:r>
            <a:r>
              <a:rPr lang="en-US" sz="900" dirty="0" smtClean="0">
                <a:solidFill>
                  <a:srgbClr val="000000"/>
                </a:solidFill>
                <a:latin typeface="Arial Narrow"/>
                <a:ea typeface="ＭＳ Ｐゴシック" charset="0"/>
                <a:cs typeface="Arial Narrow"/>
              </a:rPr>
              <a:t>Agency, Japan</a:t>
            </a:r>
          </a:p>
          <a:p>
            <a:pPr algn="l">
              <a:spcBef>
                <a:spcPct val="0"/>
              </a:spcBef>
              <a:spcAft>
                <a:spcPts val="100"/>
              </a:spcAft>
              <a:defRPr/>
            </a:pPr>
            <a:r>
              <a:rPr lang="en-US" sz="900" b="1" dirty="0" smtClean="0">
                <a:solidFill>
                  <a:srgbClr val="000000"/>
                </a:solidFill>
                <a:latin typeface="Arial Narrow"/>
                <a:cs typeface="Arial Narrow"/>
              </a:rPr>
              <a:t>Joe </a:t>
            </a:r>
            <a:r>
              <a:rPr lang="en-US" sz="900" b="1" dirty="0" err="1" smtClean="0">
                <a:solidFill>
                  <a:srgbClr val="000000"/>
                </a:solidFill>
                <a:latin typeface="Arial Narrow"/>
                <a:cs typeface="Arial Narrow"/>
              </a:rPr>
              <a:t>Sailsbury</a:t>
            </a:r>
            <a:r>
              <a:rPr lang="en-US" sz="900" b="1" dirty="0" smtClean="0">
                <a:solidFill>
                  <a:srgbClr val="000000"/>
                </a:solidFill>
                <a:latin typeface="Arial Narrow"/>
                <a:cs typeface="Arial Narrow"/>
              </a:rPr>
              <a:t> </a:t>
            </a:r>
            <a:r>
              <a:rPr lang="en-US" sz="900" dirty="0">
                <a:solidFill>
                  <a:srgbClr val="000000"/>
                </a:solidFill>
                <a:latin typeface="Arial Narrow"/>
                <a:ea typeface="Lucida Grande"/>
                <a:cs typeface="Arial Narrow"/>
              </a:rPr>
              <a:t>Ocean Processes Analysis Laboratory, </a:t>
            </a:r>
            <a:r>
              <a:rPr lang="en-US" sz="900" dirty="0" smtClean="0">
                <a:solidFill>
                  <a:srgbClr val="000000"/>
                </a:solidFill>
                <a:latin typeface="Arial Narrow"/>
                <a:ea typeface="Lucida Grande"/>
                <a:cs typeface="Arial Narrow"/>
              </a:rPr>
              <a:t>Uni. </a:t>
            </a:r>
            <a:r>
              <a:rPr lang="en-US" sz="900" dirty="0">
                <a:solidFill>
                  <a:srgbClr val="000000"/>
                </a:solidFill>
                <a:latin typeface="Arial Narrow"/>
                <a:ea typeface="Lucida Grande"/>
                <a:cs typeface="Arial Narrow"/>
              </a:rPr>
              <a:t>of New Hampshire, </a:t>
            </a:r>
            <a:r>
              <a:rPr lang="en-US" sz="900" dirty="0" smtClean="0">
                <a:solidFill>
                  <a:srgbClr val="000000"/>
                </a:solidFill>
                <a:latin typeface="Arial Narrow"/>
                <a:ea typeface="Lucida Grande"/>
                <a:cs typeface="Arial Narrow"/>
              </a:rPr>
              <a:t>US</a:t>
            </a:r>
            <a:endParaRPr lang="en-US" sz="900" b="1" dirty="0">
              <a:solidFill>
                <a:srgbClr val="000000"/>
              </a:solidFill>
              <a:latin typeface="Arial Narrow"/>
              <a:cs typeface="Arial Narrow"/>
            </a:endParaRPr>
          </a:p>
          <a:p>
            <a:pPr algn="l">
              <a:spcBef>
                <a:spcPct val="0"/>
              </a:spcBef>
              <a:spcAft>
                <a:spcPts val="100"/>
              </a:spcAft>
              <a:defRPr/>
            </a:pPr>
            <a:r>
              <a:rPr lang="en-US" sz="900" b="1" dirty="0" smtClean="0">
                <a:solidFill>
                  <a:srgbClr val="000000"/>
                </a:solidFill>
                <a:latin typeface="Arial Narrow"/>
                <a:cs typeface="Arial Narrow"/>
              </a:rPr>
              <a:t>Ute Schuster </a:t>
            </a:r>
            <a:r>
              <a:rPr lang="en-US" sz="900" dirty="0">
                <a:solidFill>
                  <a:srgbClr val="000000"/>
                </a:solidFill>
                <a:latin typeface="Arial Narrow"/>
                <a:ea typeface="ＭＳ Ｐゴシック" charset="0"/>
                <a:cs typeface="Arial Narrow"/>
              </a:rPr>
              <a:t>College of Engineering, Mathematics &amp; Physical Sciences, Uni. of Exeter, UK </a:t>
            </a:r>
            <a:endParaRPr lang="en-US" sz="900" b="1" dirty="0">
              <a:solidFill>
                <a:srgbClr val="000000"/>
              </a:solidFill>
              <a:latin typeface="Arial Narrow"/>
              <a:ea typeface="ＭＳ Ｐゴシック" charset="0"/>
              <a:cs typeface="Arial Narrow"/>
            </a:endParaRPr>
          </a:p>
          <a:p>
            <a:pPr algn="l">
              <a:spcBef>
                <a:spcPct val="0"/>
              </a:spcBef>
              <a:spcAft>
                <a:spcPts val="100"/>
              </a:spcAft>
              <a:defRPr/>
            </a:pPr>
            <a:r>
              <a:rPr lang="en-US" sz="900" b="1" dirty="0" err="1">
                <a:solidFill>
                  <a:srgbClr val="000000"/>
                </a:solidFill>
                <a:latin typeface="Arial Narrow"/>
                <a:ea typeface="ＭＳ Ｐゴシック" charset="0"/>
                <a:cs typeface="Arial Narrow"/>
              </a:rPr>
              <a:t>Jörg</a:t>
            </a:r>
            <a:r>
              <a:rPr lang="en-US" sz="900" b="1" dirty="0">
                <a:solidFill>
                  <a:srgbClr val="000000"/>
                </a:solidFill>
                <a:latin typeface="Arial Narrow"/>
                <a:ea typeface="ＭＳ Ｐゴシック" charset="0"/>
                <a:cs typeface="Arial Narrow"/>
              </a:rPr>
              <a:t> Schwinger </a:t>
            </a:r>
            <a:r>
              <a:rPr lang="en-US" sz="900" dirty="0">
                <a:solidFill>
                  <a:srgbClr val="000000"/>
                </a:solidFill>
                <a:latin typeface="Arial Narrow"/>
                <a:ea typeface="ＭＳ Ｐゴシック" charset="0"/>
                <a:cs typeface="Arial Narrow"/>
              </a:rPr>
              <a:t>Geophysical Inst., Uni. of Bergen &amp; </a:t>
            </a:r>
            <a:r>
              <a:rPr lang="en-US" sz="900" dirty="0" err="1">
                <a:solidFill>
                  <a:srgbClr val="000000"/>
                </a:solidFill>
                <a:latin typeface="Arial Narrow"/>
                <a:ea typeface="ＭＳ Ｐゴシック" charset="0"/>
                <a:cs typeface="Arial Narrow"/>
              </a:rPr>
              <a:t>Bjerknes</a:t>
            </a:r>
            <a:r>
              <a:rPr lang="en-US" sz="900" dirty="0">
                <a:solidFill>
                  <a:srgbClr val="000000"/>
                </a:solidFill>
                <a:latin typeface="Arial Narrow"/>
                <a:ea typeface="ＭＳ Ｐゴシック" charset="0"/>
                <a:cs typeface="Arial Narrow"/>
              </a:rPr>
              <a:t> Centre for Climate Research, Norway</a:t>
            </a:r>
          </a:p>
          <a:p>
            <a:pPr algn="l">
              <a:spcBef>
                <a:spcPct val="0"/>
              </a:spcBef>
              <a:spcAft>
                <a:spcPts val="100"/>
              </a:spcAft>
              <a:defRPr/>
            </a:pPr>
            <a:r>
              <a:rPr lang="en-US" sz="900" b="1" dirty="0" smtClean="0">
                <a:solidFill>
                  <a:srgbClr val="000000"/>
                </a:solidFill>
                <a:latin typeface="Arial Narrow"/>
                <a:cs typeface="Arial Narrow"/>
              </a:rPr>
              <a:t>Roland </a:t>
            </a:r>
            <a:r>
              <a:rPr lang="en-US" sz="900" b="1" dirty="0" err="1" smtClean="0">
                <a:solidFill>
                  <a:srgbClr val="000000"/>
                </a:solidFill>
                <a:latin typeface="Arial Narrow"/>
                <a:cs typeface="Arial Narrow"/>
              </a:rPr>
              <a:t>Séférian</a:t>
            </a:r>
            <a:r>
              <a:rPr lang="en-US" sz="900" b="1" dirty="0" smtClean="0">
                <a:solidFill>
                  <a:srgbClr val="000000"/>
                </a:solidFill>
                <a:latin typeface="Arial Narrow"/>
                <a:cs typeface="Arial Narrow"/>
              </a:rPr>
              <a:t> </a:t>
            </a:r>
            <a:r>
              <a:rPr lang="en-US" sz="900" dirty="0" smtClean="0">
                <a:solidFill>
                  <a:srgbClr val="000000"/>
                </a:solidFill>
                <a:latin typeface="Arial Narrow"/>
                <a:ea typeface="Lucida Grande"/>
                <a:cs typeface="Arial Narrow"/>
              </a:rPr>
              <a:t>CNRM</a:t>
            </a:r>
            <a:r>
              <a:rPr lang="en-US" sz="900" dirty="0">
                <a:solidFill>
                  <a:srgbClr val="000000"/>
                </a:solidFill>
                <a:latin typeface="Arial Narrow"/>
                <a:ea typeface="Lucida Grande"/>
                <a:cs typeface="Arial Narrow"/>
              </a:rPr>
              <a:t>-</a:t>
            </a:r>
            <a:r>
              <a:rPr lang="en-US" sz="900" dirty="0" smtClean="0">
                <a:solidFill>
                  <a:srgbClr val="000000"/>
                </a:solidFill>
                <a:latin typeface="Arial Narrow"/>
                <a:ea typeface="Lucida Grande"/>
                <a:cs typeface="Arial Narrow"/>
              </a:rPr>
              <a:t>GAME, </a:t>
            </a:r>
            <a:r>
              <a:rPr lang="en-US" sz="900" dirty="0" err="1">
                <a:solidFill>
                  <a:srgbClr val="000000"/>
                </a:solidFill>
                <a:latin typeface="Arial Narrow"/>
                <a:ea typeface="Lucida Grande"/>
                <a:cs typeface="Arial Narrow"/>
              </a:rPr>
              <a:t>Météo</a:t>
            </a:r>
            <a:r>
              <a:rPr lang="en-US" sz="900" dirty="0">
                <a:solidFill>
                  <a:srgbClr val="000000"/>
                </a:solidFill>
                <a:latin typeface="Arial Narrow"/>
                <a:ea typeface="Lucida Grande"/>
                <a:cs typeface="Arial Narrow"/>
              </a:rPr>
              <a:t>-France/CNRS</a:t>
            </a:r>
            <a:r>
              <a:rPr lang="en-US" sz="900" dirty="0" smtClean="0">
                <a:solidFill>
                  <a:srgbClr val="000000"/>
                </a:solidFill>
                <a:latin typeface="Arial Narrow"/>
                <a:ea typeface="Lucida Grande"/>
                <a:cs typeface="Arial Narrow"/>
              </a:rPr>
              <a:t>, Toulouse</a:t>
            </a:r>
            <a:r>
              <a:rPr lang="en-US" sz="900" dirty="0">
                <a:solidFill>
                  <a:srgbClr val="000000"/>
                </a:solidFill>
                <a:latin typeface="Arial Narrow"/>
                <a:ea typeface="Lucida Grande"/>
                <a:cs typeface="Arial Narrow"/>
              </a:rPr>
              <a:t>, France</a:t>
            </a:r>
            <a:endParaRPr lang="en-US"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Joachim </a:t>
            </a:r>
            <a:r>
              <a:rPr lang="en-US" sz="900" b="1" dirty="0">
                <a:solidFill>
                  <a:srgbClr val="000000"/>
                </a:solidFill>
                <a:latin typeface="Arial Narrow"/>
                <a:ea typeface="ＭＳ Ｐゴシック" charset="0"/>
                <a:cs typeface="Arial Narrow"/>
              </a:rPr>
              <a:t>Segschneider </a:t>
            </a:r>
            <a:r>
              <a:rPr lang="en-GB" sz="900" dirty="0">
                <a:solidFill>
                  <a:srgbClr val="000000"/>
                </a:solidFill>
                <a:latin typeface="Arial Narrow"/>
                <a:cs typeface="Arial Narrow"/>
              </a:rPr>
              <a:t>Max Planck Institute for Meteorology, </a:t>
            </a:r>
            <a:r>
              <a:rPr lang="en-GB" sz="900" dirty="0" smtClean="0">
                <a:solidFill>
                  <a:srgbClr val="000000"/>
                </a:solidFill>
                <a:latin typeface="Arial Narrow"/>
                <a:cs typeface="Arial Narrow"/>
              </a:rPr>
              <a:t>Germany</a:t>
            </a:r>
          </a:p>
          <a:p>
            <a:pPr algn="l">
              <a:spcBef>
                <a:spcPct val="0"/>
              </a:spcBef>
              <a:spcAft>
                <a:spcPts val="100"/>
              </a:spcAft>
              <a:defRPr/>
            </a:pPr>
            <a:r>
              <a:rPr lang="en-US" sz="900" b="1" dirty="0" smtClean="0">
                <a:solidFill>
                  <a:srgbClr val="000000"/>
                </a:solidFill>
                <a:latin typeface="Arial Narrow"/>
                <a:cs typeface="Arial Narrow"/>
              </a:rPr>
              <a:t>Tobias Steinhoff </a:t>
            </a:r>
            <a:r>
              <a:rPr lang="en-US" sz="900" dirty="0">
                <a:solidFill>
                  <a:srgbClr val="000000"/>
                </a:solidFill>
                <a:latin typeface="Arial Narrow"/>
                <a:ea typeface="Lucida Grande"/>
                <a:cs typeface="Arial Narrow"/>
              </a:rPr>
              <a:t>GEOMAR Helmholtz Centre for Ocean Research, </a:t>
            </a:r>
            <a:r>
              <a:rPr lang="en-US" sz="900" dirty="0" smtClean="0">
                <a:solidFill>
                  <a:srgbClr val="000000"/>
                </a:solidFill>
                <a:latin typeface="Arial Narrow"/>
                <a:ea typeface="Lucida Grande"/>
                <a:cs typeface="Arial Narrow"/>
              </a:rPr>
              <a:t>Kiel</a:t>
            </a:r>
            <a:r>
              <a:rPr lang="en-US" sz="900" dirty="0">
                <a:solidFill>
                  <a:srgbClr val="000000"/>
                </a:solidFill>
                <a:latin typeface="Arial Narrow"/>
                <a:ea typeface="Lucida Grande"/>
                <a:cs typeface="Arial Narrow"/>
              </a:rPr>
              <a:t>, </a:t>
            </a:r>
            <a:r>
              <a:rPr lang="en-US" sz="900" dirty="0" smtClean="0">
                <a:solidFill>
                  <a:srgbClr val="000000"/>
                </a:solidFill>
                <a:latin typeface="Arial Narrow"/>
                <a:ea typeface="Lucida Grande"/>
                <a:cs typeface="Arial Narrow"/>
              </a:rPr>
              <a:t>Germany</a:t>
            </a:r>
            <a:endParaRPr lang="en-GB" sz="900" b="1" dirty="0">
              <a:solidFill>
                <a:srgbClr val="000000"/>
              </a:solidFill>
              <a:latin typeface="Arial Narrow"/>
              <a:cs typeface="Arial Narrow"/>
            </a:endParaRPr>
          </a:p>
          <a:p>
            <a:pPr algn="l">
              <a:spcBef>
                <a:spcPct val="0"/>
              </a:spcBef>
              <a:spcAft>
                <a:spcPts val="100"/>
              </a:spcAft>
              <a:defRPr/>
            </a:pPr>
            <a:r>
              <a:rPr lang="en-US" sz="900" b="1" dirty="0" err="1" smtClean="0">
                <a:solidFill>
                  <a:srgbClr val="000000"/>
                </a:solidFill>
                <a:latin typeface="Arial Narrow"/>
                <a:ea typeface="ＭＳ Ｐゴシック" charset="0"/>
                <a:cs typeface="Arial Narrow"/>
              </a:rPr>
              <a:t>Beni</a:t>
            </a:r>
            <a:r>
              <a:rPr lang="en-US" sz="900" b="1" dirty="0" smtClean="0">
                <a:solidFill>
                  <a:srgbClr val="000000"/>
                </a:solidFill>
                <a:latin typeface="Arial Narrow"/>
                <a:ea typeface="ＭＳ Ｐゴシック" charset="0"/>
                <a:cs typeface="Arial Narrow"/>
              </a:rPr>
              <a:t> </a:t>
            </a:r>
            <a:r>
              <a:rPr lang="en-US" sz="900" b="1" dirty="0">
                <a:solidFill>
                  <a:srgbClr val="000000"/>
                </a:solidFill>
                <a:latin typeface="Arial Narrow"/>
                <a:ea typeface="ＭＳ Ｐゴシック" charset="0"/>
                <a:cs typeface="Arial Narrow"/>
              </a:rPr>
              <a:t>Stocker </a:t>
            </a:r>
            <a:r>
              <a:rPr lang="en-US" sz="900" dirty="0">
                <a:solidFill>
                  <a:srgbClr val="000000"/>
                </a:solidFill>
                <a:latin typeface="Arial Narrow"/>
                <a:ea typeface="ＭＳ Ｐゴシック" charset="0"/>
                <a:cs typeface="Arial Narrow"/>
              </a:rPr>
              <a:t>Physics Inst., &amp; </a:t>
            </a:r>
            <a:r>
              <a:rPr lang="en-US" sz="900" dirty="0" err="1">
                <a:solidFill>
                  <a:srgbClr val="000000"/>
                </a:solidFill>
                <a:latin typeface="Arial Narrow"/>
                <a:ea typeface="ＭＳ Ｐゴシック" charset="0"/>
                <a:cs typeface="Arial Narrow"/>
              </a:rPr>
              <a:t>Oeschger</a:t>
            </a:r>
            <a:r>
              <a:rPr lang="en-US" sz="900" dirty="0">
                <a:solidFill>
                  <a:srgbClr val="000000"/>
                </a:solidFill>
                <a:latin typeface="Arial Narrow"/>
                <a:ea typeface="ＭＳ Ｐゴシック" charset="0"/>
                <a:cs typeface="Arial Narrow"/>
              </a:rPr>
              <a:t> Centre for Climate Change Research, Uni. of Bern, Switzerland</a:t>
            </a:r>
          </a:p>
          <a:p>
            <a:pPr algn="l">
              <a:spcBef>
                <a:spcPct val="0"/>
              </a:spcBef>
              <a:spcAft>
                <a:spcPts val="100"/>
              </a:spcAft>
              <a:defRPr/>
            </a:pPr>
            <a:r>
              <a:rPr lang="en-US" sz="900" b="1" dirty="0" smtClean="0">
                <a:solidFill>
                  <a:srgbClr val="000000"/>
                </a:solidFill>
                <a:latin typeface="Arial Narrow"/>
                <a:cs typeface="Arial Narrow"/>
              </a:rPr>
              <a:t>Adrianna Sutton </a:t>
            </a:r>
            <a:r>
              <a:rPr lang="en-US" sz="900" dirty="0">
                <a:solidFill>
                  <a:srgbClr val="000000"/>
                </a:solidFill>
                <a:latin typeface="Arial Narrow"/>
                <a:cs typeface="Arial Narrow"/>
              </a:rPr>
              <a:t>Joint </a:t>
            </a:r>
            <a:r>
              <a:rPr lang="en-US" sz="900" dirty="0" smtClean="0">
                <a:solidFill>
                  <a:srgbClr val="000000"/>
                </a:solidFill>
                <a:latin typeface="Arial Narrow"/>
                <a:cs typeface="Arial Narrow"/>
              </a:rPr>
              <a:t>Inst. </a:t>
            </a:r>
            <a:r>
              <a:rPr lang="en-US" sz="900" dirty="0">
                <a:solidFill>
                  <a:srgbClr val="000000"/>
                </a:solidFill>
                <a:latin typeface="Arial Narrow"/>
                <a:cs typeface="Arial Narrow"/>
              </a:rPr>
              <a:t>for the Study of the </a:t>
            </a:r>
            <a:r>
              <a:rPr lang="en-US" sz="900" dirty="0" smtClean="0">
                <a:solidFill>
                  <a:srgbClr val="000000"/>
                </a:solidFill>
                <a:latin typeface="Arial Narrow"/>
                <a:cs typeface="Arial Narrow"/>
              </a:rPr>
              <a:t>Atm. </a:t>
            </a:r>
            <a:r>
              <a:rPr lang="en-US" sz="900" dirty="0">
                <a:solidFill>
                  <a:srgbClr val="000000"/>
                </a:solidFill>
                <a:latin typeface="Arial Narrow"/>
                <a:cs typeface="Arial Narrow"/>
              </a:rPr>
              <a:t>&amp;</a:t>
            </a:r>
            <a:r>
              <a:rPr lang="en-US" sz="900" dirty="0" smtClean="0">
                <a:solidFill>
                  <a:srgbClr val="000000"/>
                </a:solidFill>
                <a:latin typeface="Arial Narrow"/>
                <a:cs typeface="Arial Narrow"/>
              </a:rPr>
              <a:t> </a:t>
            </a:r>
            <a:r>
              <a:rPr lang="en-US" sz="900" dirty="0">
                <a:solidFill>
                  <a:srgbClr val="000000"/>
                </a:solidFill>
                <a:latin typeface="Arial Narrow"/>
                <a:cs typeface="Arial Narrow"/>
              </a:rPr>
              <a:t>Ocean, </a:t>
            </a:r>
            <a:r>
              <a:rPr lang="en-US" sz="900" dirty="0" smtClean="0">
                <a:solidFill>
                  <a:srgbClr val="000000"/>
                </a:solidFill>
                <a:latin typeface="Arial Narrow"/>
                <a:cs typeface="Arial Narrow"/>
              </a:rPr>
              <a:t>Uni. </a:t>
            </a:r>
            <a:r>
              <a:rPr lang="en-US" sz="900" dirty="0">
                <a:solidFill>
                  <a:srgbClr val="000000"/>
                </a:solidFill>
                <a:latin typeface="Arial Narrow"/>
                <a:cs typeface="Arial Narrow"/>
              </a:rPr>
              <a:t>of </a:t>
            </a:r>
            <a:r>
              <a:rPr lang="en-US" sz="900" dirty="0" smtClean="0">
                <a:solidFill>
                  <a:srgbClr val="000000"/>
                </a:solidFill>
                <a:latin typeface="Arial Narrow"/>
                <a:cs typeface="Arial Narrow"/>
              </a:rPr>
              <a:t>Washington &amp; </a:t>
            </a:r>
            <a:r>
              <a:rPr lang="en-US" sz="900" dirty="0" smtClean="0">
                <a:solidFill>
                  <a:srgbClr val="000000"/>
                </a:solidFill>
                <a:latin typeface="Arial Narrow"/>
                <a:ea typeface="Lucida Grande"/>
                <a:cs typeface="Arial Narrow"/>
              </a:rPr>
              <a:t>NOAA/PMEL, US</a:t>
            </a:r>
            <a:endParaRPr lang="en-US" sz="900" b="1" dirty="0">
              <a:solidFill>
                <a:srgbClr val="000000"/>
              </a:solidFill>
              <a:latin typeface="Arial Narrow"/>
              <a:cs typeface="Arial Narrow"/>
            </a:endParaRPr>
          </a:p>
          <a:p>
            <a:pPr algn="l">
              <a:spcBef>
                <a:spcPct val="0"/>
              </a:spcBef>
              <a:spcAft>
                <a:spcPts val="100"/>
              </a:spcAft>
              <a:defRPr/>
            </a:pPr>
            <a:r>
              <a:rPr lang="en-US" sz="900" b="1" dirty="0" smtClean="0">
                <a:solidFill>
                  <a:srgbClr val="000000"/>
                </a:solidFill>
                <a:latin typeface="Arial Narrow"/>
                <a:cs typeface="Arial Narrow"/>
              </a:rPr>
              <a:t>Taka Takahashi </a:t>
            </a:r>
            <a:r>
              <a:rPr lang="en-US" sz="900" dirty="0">
                <a:solidFill>
                  <a:srgbClr val="000000"/>
                </a:solidFill>
                <a:latin typeface="Arial Narrow"/>
                <a:ea typeface="Lucida Grande"/>
                <a:cs typeface="Arial Narrow"/>
              </a:rPr>
              <a:t>Lamont-Doherty Earth Observatory of Columbia University, Palisades</a:t>
            </a:r>
            <a:r>
              <a:rPr lang="en-US" sz="900" dirty="0" smtClean="0">
                <a:solidFill>
                  <a:srgbClr val="000000"/>
                </a:solidFill>
                <a:latin typeface="Arial Narrow"/>
                <a:ea typeface="Lucida Grande"/>
                <a:cs typeface="Arial Narrow"/>
              </a:rPr>
              <a:t>, US</a:t>
            </a:r>
            <a:endParaRPr lang="en-US"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US" sz="900" b="1" dirty="0" err="1" smtClean="0">
                <a:solidFill>
                  <a:srgbClr val="000000"/>
                </a:solidFill>
                <a:latin typeface="Arial Narrow"/>
                <a:ea typeface="ＭＳ Ｐゴシック" charset="0"/>
                <a:cs typeface="Arial Narrow"/>
              </a:rPr>
              <a:t>Brönte</a:t>
            </a:r>
            <a:r>
              <a:rPr lang="en-US" sz="900" b="1" dirty="0" smtClean="0">
                <a:solidFill>
                  <a:srgbClr val="000000"/>
                </a:solidFill>
                <a:latin typeface="Arial Narrow"/>
                <a:ea typeface="ＭＳ Ｐゴシック" charset="0"/>
                <a:cs typeface="Arial Narrow"/>
              </a:rPr>
              <a:t> </a:t>
            </a:r>
            <a:r>
              <a:rPr lang="en-US" sz="900" b="1" dirty="0">
                <a:solidFill>
                  <a:srgbClr val="000000"/>
                </a:solidFill>
                <a:latin typeface="Arial Narrow"/>
                <a:ea typeface="ＭＳ Ｐゴシック" charset="0"/>
                <a:cs typeface="Arial Narrow"/>
              </a:rPr>
              <a:t>Tilbrook </a:t>
            </a:r>
            <a:r>
              <a:rPr lang="en-US" sz="900" dirty="0">
                <a:solidFill>
                  <a:srgbClr val="000000"/>
                </a:solidFill>
                <a:latin typeface="Arial Narrow"/>
                <a:ea typeface="ＭＳ Ｐゴシック" charset="0"/>
                <a:cs typeface="Arial Narrow"/>
              </a:rPr>
              <a:t>CSIRO Marine &amp; </a:t>
            </a:r>
            <a:r>
              <a:rPr lang="en-US" sz="900" dirty="0" smtClean="0">
                <a:solidFill>
                  <a:srgbClr val="000000"/>
                </a:solidFill>
                <a:latin typeface="Arial Narrow"/>
                <a:ea typeface="ＭＳ Ｐゴシック" charset="0"/>
                <a:cs typeface="Arial Narrow"/>
              </a:rPr>
              <a:t>Atm. Res., </a:t>
            </a:r>
            <a:r>
              <a:rPr lang="en-US" sz="900" dirty="0">
                <a:solidFill>
                  <a:srgbClr val="000000"/>
                </a:solidFill>
                <a:latin typeface="Arial Narrow"/>
                <a:ea typeface="ＭＳ Ｐゴシック" charset="0"/>
                <a:cs typeface="Arial Narrow"/>
              </a:rPr>
              <a:t>Antarctic </a:t>
            </a:r>
            <a:r>
              <a:rPr lang="en-US" sz="900" dirty="0" err="1" smtClean="0">
                <a:solidFill>
                  <a:srgbClr val="000000"/>
                </a:solidFill>
                <a:latin typeface="Arial Narrow"/>
                <a:ea typeface="ＭＳ Ｐゴシック" charset="0"/>
                <a:cs typeface="Arial Narrow"/>
              </a:rPr>
              <a:t>Cli</a:t>
            </a:r>
            <a:r>
              <a:rPr lang="en-US" sz="900" dirty="0" smtClean="0">
                <a:solidFill>
                  <a:srgbClr val="000000"/>
                </a:solidFill>
                <a:latin typeface="Arial Narrow"/>
                <a:ea typeface="ＭＳ Ｐゴシック" charset="0"/>
                <a:cs typeface="Arial Narrow"/>
              </a:rPr>
              <a:t>. &amp; </a:t>
            </a:r>
            <a:r>
              <a:rPr lang="en-US" sz="900" dirty="0">
                <a:solidFill>
                  <a:srgbClr val="000000"/>
                </a:solidFill>
                <a:latin typeface="Arial Narrow"/>
                <a:ea typeface="ＭＳ Ｐゴシック" charset="0"/>
                <a:cs typeface="Arial Narrow"/>
              </a:rPr>
              <a:t>Ecosystems Co-</a:t>
            </a:r>
            <a:r>
              <a:rPr lang="en-US" sz="900" dirty="0" smtClean="0">
                <a:solidFill>
                  <a:srgbClr val="000000"/>
                </a:solidFill>
                <a:latin typeface="Arial Narrow"/>
                <a:ea typeface="ＭＳ Ｐゴシック" charset="0"/>
                <a:cs typeface="Arial Narrow"/>
              </a:rPr>
              <a:t>op. Res. </a:t>
            </a:r>
            <a:r>
              <a:rPr lang="en-US" sz="900" dirty="0">
                <a:solidFill>
                  <a:srgbClr val="000000"/>
                </a:solidFill>
                <a:latin typeface="Arial Narrow"/>
                <a:ea typeface="ＭＳ Ｐゴシック" charset="0"/>
                <a:cs typeface="Arial Narrow"/>
              </a:rPr>
              <a:t>Centre, Australia</a:t>
            </a:r>
          </a:p>
          <a:p>
            <a:pPr algn="l">
              <a:spcBef>
                <a:spcPct val="0"/>
              </a:spcBef>
              <a:spcAft>
                <a:spcPts val="100"/>
              </a:spcAft>
              <a:defRPr/>
            </a:pPr>
            <a:r>
              <a:rPr lang="en-US" sz="900" b="1" dirty="0" smtClean="0">
                <a:solidFill>
                  <a:srgbClr val="000000"/>
                </a:solidFill>
                <a:latin typeface="Arial Narrow"/>
                <a:cs typeface="Arial Narrow"/>
              </a:rPr>
              <a:t>Guido </a:t>
            </a:r>
            <a:r>
              <a:rPr lang="en-US" sz="900" b="1" dirty="0">
                <a:solidFill>
                  <a:srgbClr val="000000"/>
                </a:solidFill>
                <a:latin typeface="Arial Narrow"/>
                <a:cs typeface="Arial Narrow"/>
              </a:rPr>
              <a:t>van der </a:t>
            </a:r>
            <a:r>
              <a:rPr lang="en-US" sz="900" b="1" dirty="0" err="1" smtClean="0">
                <a:solidFill>
                  <a:srgbClr val="000000"/>
                </a:solidFill>
                <a:latin typeface="Arial Narrow"/>
                <a:cs typeface="Arial Narrow"/>
              </a:rPr>
              <a:t>Werf</a:t>
            </a:r>
            <a:r>
              <a:rPr lang="en-US" sz="900" b="1" dirty="0" smtClean="0">
                <a:solidFill>
                  <a:srgbClr val="000000"/>
                </a:solidFill>
                <a:latin typeface="Arial Narrow"/>
                <a:cs typeface="Arial Narrow"/>
              </a:rPr>
              <a:t> </a:t>
            </a:r>
            <a:r>
              <a:rPr lang="en-US" sz="900" dirty="0">
                <a:solidFill>
                  <a:srgbClr val="000000"/>
                </a:solidFill>
                <a:latin typeface="Arial Narrow"/>
                <a:ea typeface="Lucida Grande"/>
                <a:cs typeface="Arial Narrow"/>
              </a:rPr>
              <a:t>Faculty of Earth and Life Sciences, VU University Amsterdam, </a:t>
            </a:r>
            <a:r>
              <a:rPr lang="en-US" sz="900" dirty="0" smtClean="0">
                <a:solidFill>
                  <a:srgbClr val="000000"/>
                </a:solidFill>
                <a:latin typeface="Arial Narrow"/>
                <a:ea typeface="Lucida Grande"/>
                <a:cs typeface="Arial Narrow"/>
              </a:rPr>
              <a:t>The Netherlands</a:t>
            </a:r>
            <a:endParaRPr lang="en-US" sz="900" b="1" dirty="0" smtClean="0">
              <a:solidFill>
                <a:srgbClr val="000000"/>
              </a:solidFill>
              <a:latin typeface="Arial Narrow"/>
              <a:ea typeface="ＭＳ Ｐゴシック" charset="0"/>
              <a:cs typeface="Arial Narrow"/>
            </a:endParaRP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Nicolas </a:t>
            </a:r>
            <a:r>
              <a:rPr lang="en-US" sz="900" b="1" dirty="0">
                <a:solidFill>
                  <a:srgbClr val="000000"/>
                </a:solidFill>
                <a:latin typeface="Arial Narrow"/>
                <a:ea typeface="ＭＳ Ｐゴシック" charset="0"/>
                <a:cs typeface="Arial Narrow"/>
              </a:rPr>
              <a:t>Viovy </a:t>
            </a:r>
            <a:r>
              <a:rPr lang="en-US" sz="900" dirty="0" smtClean="0">
                <a:solidFill>
                  <a:srgbClr val="000000"/>
                </a:solidFill>
                <a:latin typeface="Arial Narrow"/>
                <a:ea typeface="ＭＳ Ｐゴシック" charset="0"/>
                <a:cs typeface="Arial Narrow"/>
              </a:rPr>
              <a:t>LSCE, </a:t>
            </a:r>
            <a:r>
              <a:rPr lang="en-US" sz="900" dirty="0">
                <a:solidFill>
                  <a:srgbClr val="000000"/>
                </a:solidFill>
                <a:latin typeface="Arial Narrow"/>
                <a:ea typeface="ＭＳ Ｐゴシック" charset="0"/>
                <a:cs typeface="Arial Narrow"/>
              </a:rPr>
              <a:t>CEA-CNRS-UVSQ, France </a:t>
            </a:r>
          </a:p>
          <a:p>
            <a:pPr algn="l">
              <a:spcBef>
                <a:spcPct val="0"/>
              </a:spcBef>
              <a:spcAft>
                <a:spcPts val="100"/>
              </a:spcAft>
              <a:defRPr/>
            </a:pPr>
            <a:r>
              <a:rPr lang="en-US" sz="900" b="1" dirty="0" smtClean="0">
                <a:solidFill>
                  <a:srgbClr val="000000"/>
                </a:solidFill>
                <a:latin typeface="Arial Narrow"/>
                <a:cs typeface="Arial Narrow"/>
              </a:rPr>
              <a:t>Ying-Ping Wang </a:t>
            </a:r>
            <a:r>
              <a:rPr lang="en-US" sz="900" dirty="0">
                <a:solidFill>
                  <a:srgbClr val="000000"/>
                </a:solidFill>
                <a:latin typeface="Arial Narrow"/>
                <a:ea typeface="Lucida Grande"/>
                <a:cs typeface="Arial Narrow"/>
              </a:rPr>
              <a:t>CSIRO Ocean and </a:t>
            </a:r>
            <a:r>
              <a:rPr lang="en-US" sz="900" dirty="0" smtClean="0">
                <a:solidFill>
                  <a:srgbClr val="000000"/>
                </a:solidFill>
                <a:latin typeface="Arial Narrow"/>
                <a:ea typeface="Lucida Grande"/>
                <a:cs typeface="Arial Narrow"/>
              </a:rPr>
              <a:t>Atmosphere, Victoria, </a:t>
            </a:r>
            <a:r>
              <a:rPr lang="en-US" sz="900" dirty="0">
                <a:solidFill>
                  <a:srgbClr val="000000"/>
                </a:solidFill>
                <a:latin typeface="Arial Narrow"/>
                <a:ea typeface="Lucida Grande"/>
                <a:cs typeface="Arial Narrow"/>
              </a:rPr>
              <a:t>Australia</a:t>
            </a:r>
            <a:endParaRPr lang="en-US" sz="900" b="1" dirty="0" smtClean="0">
              <a:solidFill>
                <a:srgbClr val="000000"/>
              </a:solidFill>
              <a:latin typeface="Arial Narrow"/>
              <a:cs typeface="Arial Narrow"/>
            </a:endParaRPr>
          </a:p>
          <a:p>
            <a:pPr algn="l">
              <a:spcBef>
                <a:spcPct val="0"/>
              </a:spcBef>
              <a:spcAft>
                <a:spcPts val="100"/>
              </a:spcAft>
              <a:defRPr/>
            </a:pPr>
            <a:r>
              <a:rPr lang="en-US" sz="900" b="1" dirty="0" err="1" smtClean="0">
                <a:solidFill>
                  <a:srgbClr val="000000"/>
                </a:solidFill>
                <a:latin typeface="Arial Narrow"/>
                <a:ea typeface="ＭＳ Ｐゴシック" charset="0"/>
                <a:cs typeface="Arial Narrow"/>
              </a:rPr>
              <a:t>Rik</a:t>
            </a:r>
            <a:r>
              <a:rPr lang="en-US" sz="900" b="1" dirty="0" smtClean="0">
                <a:solidFill>
                  <a:srgbClr val="000000"/>
                </a:solidFill>
                <a:latin typeface="Arial Narrow"/>
                <a:ea typeface="ＭＳ Ｐゴシック" charset="0"/>
                <a:cs typeface="Arial Narrow"/>
              </a:rPr>
              <a:t> Wanninkhof </a:t>
            </a:r>
            <a:r>
              <a:rPr lang="en-US" sz="900" dirty="0" smtClean="0">
                <a:solidFill>
                  <a:srgbClr val="000000"/>
                </a:solidFill>
                <a:latin typeface="Arial Narrow"/>
                <a:ea typeface="ＭＳ Ｐゴシック" charset="0"/>
                <a:cs typeface="Arial Narrow"/>
              </a:rPr>
              <a:t>NOAA/AOML, US</a:t>
            </a:r>
          </a:p>
          <a:p>
            <a:pPr algn="l">
              <a:spcBef>
                <a:spcPct val="0"/>
              </a:spcBef>
              <a:spcAft>
                <a:spcPts val="100"/>
              </a:spcAft>
              <a:defRPr/>
            </a:pPr>
            <a:r>
              <a:rPr lang="en-US" sz="900" b="1" dirty="0" smtClean="0">
                <a:solidFill>
                  <a:srgbClr val="000000"/>
                </a:solidFill>
                <a:latin typeface="Arial Narrow"/>
                <a:ea typeface="ＭＳ Ｐゴシック" charset="0"/>
                <a:cs typeface="Arial Narrow"/>
              </a:rPr>
              <a:t>Andy </a:t>
            </a:r>
            <a:r>
              <a:rPr lang="en-US" sz="900" b="1" dirty="0">
                <a:solidFill>
                  <a:srgbClr val="000000"/>
                </a:solidFill>
                <a:latin typeface="Arial Narrow"/>
                <a:ea typeface="ＭＳ Ｐゴシック" charset="0"/>
                <a:cs typeface="Arial Narrow"/>
              </a:rPr>
              <a:t>Wiltshire </a:t>
            </a:r>
            <a:r>
              <a:rPr lang="en-US" sz="900" dirty="0">
                <a:solidFill>
                  <a:srgbClr val="000000"/>
                </a:solidFill>
                <a:latin typeface="Arial Narrow"/>
                <a:ea typeface="ＭＳ Ｐゴシック" charset="0"/>
                <a:cs typeface="Arial Narrow"/>
              </a:rPr>
              <a:t>Met Office Hadley Centre, </a:t>
            </a:r>
            <a:r>
              <a:rPr lang="en-US" sz="900" dirty="0" smtClean="0">
                <a:solidFill>
                  <a:srgbClr val="000000"/>
                </a:solidFill>
                <a:latin typeface="Arial Narrow"/>
                <a:ea typeface="ＭＳ Ｐゴシック" charset="0"/>
                <a:cs typeface="Arial Narrow"/>
              </a:rPr>
              <a:t>UK</a:t>
            </a:r>
          </a:p>
          <a:p>
            <a:pPr algn="l">
              <a:spcBef>
                <a:spcPct val="0"/>
              </a:spcBef>
              <a:defRPr/>
            </a:pPr>
            <a:r>
              <a:rPr lang="en-US" sz="900" b="1" dirty="0" err="1" smtClean="0">
                <a:solidFill>
                  <a:srgbClr val="000000"/>
                </a:solidFill>
                <a:latin typeface="Arial Narrow"/>
                <a:cs typeface="Arial Narrow"/>
              </a:rPr>
              <a:t>Ning</a:t>
            </a:r>
            <a:r>
              <a:rPr lang="en-US" sz="900" b="1" dirty="0" smtClean="0">
                <a:solidFill>
                  <a:srgbClr val="000000"/>
                </a:solidFill>
                <a:latin typeface="Arial Narrow"/>
                <a:cs typeface="Arial Narrow"/>
              </a:rPr>
              <a:t> </a:t>
            </a:r>
            <a:r>
              <a:rPr lang="en-US" sz="900" b="1" dirty="0" err="1" smtClean="0">
                <a:solidFill>
                  <a:srgbClr val="000000"/>
                </a:solidFill>
                <a:latin typeface="Arial Narrow"/>
                <a:cs typeface="Arial Narrow"/>
              </a:rPr>
              <a:t>Zeng</a:t>
            </a:r>
            <a:r>
              <a:rPr lang="en-US" sz="900" b="1" dirty="0" smtClean="0">
                <a:solidFill>
                  <a:srgbClr val="000000"/>
                </a:solidFill>
                <a:latin typeface="Arial Narrow"/>
                <a:cs typeface="Arial Narrow"/>
              </a:rPr>
              <a:t> </a:t>
            </a:r>
            <a:r>
              <a:rPr lang="en-US" sz="900" dirty="0">
                <a:solidFill>
                  <a:srgbClr val="000000"/>
                </a:solidFill>
                <a:latin typeface="Arial Narrow"/>
                <a:ea typeface="Lucida Grande"/>
                <a:cs typeface="Arial Narrow"/>
              </a:rPr>
              <a:t>Department of Atmospheric and Oceanic Science, </a:t>
            </a:r>
            <a:r>
              <a:rPr lang="en-US" sz="900" dirty="0" smtClean="0">
                <a:solidFill>
                  <a:srgbClr val="000000"/>
                </a:solidFill>
                <a:latin typeface="Arial Narrow"/>
                <a:ea typeface="Lucida Grande"/>
                <a:cs typeface="Arial Narrow"/>
              </a:rPr>
              <a:t>Uni. </a:t>
            </a:r>
            <a:r>
              <a:rPr lang="en-US" sz="900" dirty="0">
                <a:solidFill>
                  <a:srgbClr val="000000"/>
                </a:solidFill>
                <a:latin typeface="Arial Narrow"/>
                <a:ea typeface="Lucida Grande"/>
                <a:cs typeface="Arial Narrow"/>
              </a:rPr>
              <a:t>of Maryland</a:t>
            </a:r>
            <a:r>
              <a:rPr lang="en-US" sz="900" dirty="0" smtClean="0">
                <a:solidFill>
                  <a:srgbClr val="000000"/>
                </a:solidFill>
                <a:latin typeface="Arial Narrow"/>
                <a:ea typeface="Lucida Grande"/>
                <a:cs typeface="Arial Narrow"/>
              </a:rPr>
              <a:t>, US</a:t>
            </a:r>
            <a:endParaRPr lang="en-US" sz="900" b="1" dirty="0">
              <a:solidFill>
                <a:srgbClr val="000000"/>
              </a:solidFill>
              <a:latin typeface="Arial Narrow"/>
              <a:ea typeface="ＭＳ Ｐゴシック" charset="0"/>
              <a:cs typeface="Arial Narrow"/>
            </a:endParaRPr>
          </a:p>
          <a:p>
            <a:pPr algn="l">
              <a:spcBef>
                <a:spcPts val="200"/>
              </a:spcBef>
              <a:defRPr/>
            </a:pPr>
            <a:r>
              <a:rPr lang="en-US" sz="900" b="1" i="1" u="sng" dirty="0" err="1" smtClean="0">
                <a:solidFill>
                  <a:srgbClr val="000000"/>
                </a:solidFill>
                <a:latin typeface="Arial Narrow"/>
                <a:cs typeface="Arial Narrow"/>
              </a:rPr>
              <a:t>Freidlingstein</a:t>
            </a:r>
            <a:r>
              <a:rPr lang="en-US" sz="900" b="1" i="1" u="sng" dirty="0" smtClean="0">
                <a:solidFill>
                  <a:srgbClr val="000000"/>
                </a:solidFill>
                <a:latin typeface="Arial Narrow"/>
                <a:cs typeface="Arial Narrow"/>
              </a:rPr>
              <a:t> et al. 2014, </a:t>
            </a:r>
            <a:r>
              <a:rPr lang="en-US" sz="900" b="1" i="1" u="sng" dirty="0">
                <a:solidFill>
                  <a:srgbClr val="000000"/>
                </a:solidFill>
                <a:latin typeface="Arial Narrow"/>
                <a:cs typeface="Arial Narrow"/>
              </a:rPr>
              <a:t>Raupach et al. 2014 </a:t>
            </a:r>
            <a:r>
              <a:rPr lang="en-US" sz="900" b="1" i="1" u="sng" dirty="0" smtClean="0">
                <a:solidFill>
                  <a:srgbClr val="000000"/>
                </a:solidFill>
                <a:latin typeface="Arial Narrow"/>
                <a:cs typeface="Arial Narrow"/>
              </a:rPr>
              <a:t>&amp; </a:t>
            </a:r>
            <a:r>
              <a:rPr lang="en-US" sz="900" b="1" i="1" u="sng" dirty="0">
                <a:solidFill>
                  <a:srgbClr val="000000"/>
                </a:solidFill>
                <a:latin typeface="Arial Narrow"/>
                <a:cs typeface="Arial Narrow"/>
              </a:rPr>
              <a:t>Fuss et al. 2014 </a:t>
            </a:r>
            <a:r>
              <a:rPr lang="en-US" sz="900" b="1" i="1" u="sng" dirty="0" smtClean="0">
                <a:solidFill>
                  <a:srgbClr val="000000"/>
                </a:solidFill>
                <a:latin typeface="Arial Narrow"/>
                <a:cs typeface="Arial Narrow"/>
              </a:rPr>
              <a:t>(</a:t>
            </a:r>
            <a:r>
              <a:rPr lang="en-US" sz="900" b="1" i="1" u="sng" dirty="0">
                <a:solidFill>
                  <a:srgbClr val="000000"/>
                </a:solidFill>
                <a:latin typeface="Arial Narrow"/>
                <a:cs typeface="Arial Narrow"/>
              </a:rPr>
              <a:t>not already mentioned above</a:t>
            </a:r>
            <a:r>
              <a:rPr lang="en-US" sz="900" b="1" i="1" u="sng" dirty="0" smtClean="0">
                <a:solidFill>
                  <a:srgbClr val="000000"/>
                </a:solidFill>
                <a:latin typeface="Arial Narrow"/>
                <a:cs typeface="Arial Narrow"/>
              </a:rPr>
              <a:t>)</a:t>
            </a:r>
          </a:p>
          <a:p>
            <a:pPr algn="l">
              <a:defRPr/>
            </a:pPr>
            <a:r>
              <a:rPr lang="en-US" sz="900" b="1" dirty="0" smtClean="0">
                <a:solidFill>
                  <a:srgbClr val="000000"/>
                </a:solidFill>
                <a:latin typeface="Arial Narrow"/>
                <a:cs typeface="Arial Narrow"/>
              </a:rPr>
              <a:t>J </a:t>
            </a:r>
            <a:r>
              <a:rPr lang="en-US" sz="900" b="1" dirty="0" err="1" smtClean="0">
                <a:solidFill>
                  <a:srgbClr val="000000"/>
                </a:solidFill>
                <a:latin typeface="Arial Narrow"/>
                <a:cs typeface="Arial Narrow"/>
              </a:rPr>
              <a:t>Rogelj</a:t>
            </a:r>
            <a:r>
              <a:rPr lang="en-US" sz="900" b="1" dirty="0" smtClean="0">
                <a:solidFill>
                  <a:srgbClr val="000000"/>
                </a:solidFill>
                <a:latin typeface="Arial Narrow"/>
                <a:cs typeface="Arial Narrow"/>
              </a:rPr>
              <a:t> </a:t>
            </a:r>
            <a:r>
              <a:rPr lang="en-US" sz="900" dirty="0" smtClean="0">
                <a:solidFill>
                  <a:srgbClr val="000000"/>
                </a:solidFill>
                <a:latin typeface="Arial Narrow"/>
                <a:cs typeface="Arial Narrow"/>
              </a:rPr>
              <a:t>Inst. for Atm. and Climate Science </a:t>
            </a:r>
            <a:r>
              <a:rPr lang="en-US" sz="900" dirty="0" smtClean="0">
                <a:solidFill>
                  <a:srgbClr val="000000"/>
                </a:solidFill>
                <a:latin typeface="Arial Narrow"/>
                <a:ea typeface="Lucida Grande"/>
                <a:cs typeface="Arial Narrow"/>
              </a:rPr>
              <a:t>ETH </a:t>
            </a:r>
            <a:r>
              <a:rPr lang="en-US" sz="900" dirty="0">
                <a:solidFill>
                  <a:srgbClr val="000000"/>
                </a:solidFill>
                <a:latin typeface="Arial Narrow"/>
                <a:ea typeface="Lucida Grande"/>
                <a:cs typeface="Arial Narrow"/>
              </a:rPr>
              <a:t>Zürich, </a:t>
            </a:r>
            <a:r>
              <a:rPr lang="en-US" sz="900" dirty="0" smtClean="0">
                <a:solidFill>
                  <a:srgbClr val="000000"/>
                </a:solidFill>
                <a:latin typeface="Arial Narrow"/>
                <a:ea typeface="Lucida Grande"/>
                <a:cs typeface="Arial Narrow"/>
              </a:rPr>
              <a:t>Switzerland &amp; IIASA, </a:t>
            </a:r>
            <a:r>
              <a:rPr lang="en-US" sz="900" dirty="0" err="1" smtClean="0">
                <a:solidFill>
                  <a:srgbClr val="000000"/>
                </a:solidFill>
                <a:latin typeface="Arial Narrow"/>
                <a:ea typeface="Lucida Grande"/>
                <a:cs typeface="Arial Narrow"/>
              </a:rPr>
              <a:t>Laxemburg</a:t>
            </a:r>
            <a:r>
              <a:rPr lang="en-US" sz="900" dirty="0" smtClean="0">
                <a:solidFill>
                  <a:srgbClr val="000000"/>
                </a:solidFill>
                <a:latin typeface="Arial Narrow"/>
                <a:ea typeface="Lucida Grande"/>
                <a:cs typeface="Arial Narrow"/>
              </a:rPr>
              <a:t>, Austria</a:t>
            </a:r>
          </a:p>
          <a:p>
            <a:pPr algn="l">
              <a:spcAft>
                <a:spcPts val="100"/>
              </a:spcAft>
              <a:defRPr/>
            </a:pPr>
            <a:r>
              <a:rPr lang="en-US" sz="900" b="1" dirty="0" smtClean="0">
                <a:solidFill>
                  <a:srgbClr val="000000"/>
                </a:solidFill>
                <a:latin typeface="Arial Narrow"/>
                <a:cs typeface="Arial Narrow"/>
              </a:rPr>
              <a:t>R </a:t>
            </a:r>
            <a:r>
              <a:rPr lang="en-US" sz="900" b="1" dirty="0" err="1" smtClean="0">
                <a:solidFill>
                  <a:srgbClr val="000000"/>
                </a:solidFill>
                <a:latin typeface="Arial Narrow"/>
                <a:cs typeface="Arial Narrow"/>
              </a:rPr>
              <a:t>Knutti</a:t>
            </a:r>
            <a:r>
              <a:rPr lang="en-US" sz="900" b="1" dirty="0" smtClean="0">
                <a:solidFill>
                  <a:srgbClr val="000000"/>
                </a:solidFill>
                <a:latin typeface="Arial Narrow"/>
                <a:cs typeface="Arial Narrow"/>
              </a:rPr>
              <a:t> </a:t>
            </a:r>
            <a:r>
              <a:rPr lang="en-US" sz="900" dirty="0">
                <a:solidFill>
                  <a:srgbClr val="000000"/>
                </a:solidFill>
                <a:latin typeface="Arial Narrow"/>
                <a:cs typeface="Arial Narrow"/>
              </a:rPr>
              <a:t>Inst. for Atm. and Climate Science </a:t>
            </a:r>
            <a:r>
              <a:rPr lang="en-US" sz="900" dirty="0">
                <a:solidFill>
                  <a:srgbClr val="000000"/>
                </a:solidFill>
                <a:latin typeface="Arial Narrow"/>
                <a:ea typeface="Lucida Grande"/>
                <a:cs typeface="Arial Narrow"/>
              </a:rPr>
              <a:t>ETH Zürich, </a:t>
            </a:r>
            <a:r>
              <a:rPr lang="en-US" sz="900" dirty="0" smtClean="0">
                <a:solidFill>
                  <a:srgbClr val="000000"/>
                </a:solidFill>
                <a:latin typeface="Arial Narrow"/>
                <a:ea typeface="Lucida Grande"/>
                <a:cs typeface="Arial Narrow"/>
              </a:rPr>
              <a:t>Switzerland</a:t>
            </a:r>
            <a:endParaRPr lang="en-US" sz="900" b="1" dirty="0">
              <a:solidFill>
                <a:srgbClr val="000000"/>
              </a:solidFill>
              <a:latin typeface="Arial Narrow"/>
              <a:cs typeface="Arial Narrow"/>
            </a:endParaRPr>
          </a:p>
          <a:p>
            <a:pPr algn="l">
              <a:spcAft>
                <a:spcPts val="100"/>
              </a:spcAft>
              <a:defRPr/>
            </a:pPr>
            <a:r>
              <a:rPr lang="en-US" sz="900" b="1" dirty="0" smtClean="0">
                <a:solidFill>
                  <a:srgbClr val="000000"/>
                </a:solidFill>
                <a:latin typeface="Arial Narrow"/>
                <a:cs typeface="Arial Narrow"/>
              </a:rPr>
              <a:t>G </a:t>
            </a:r>
            <a:r>
              <a:rPr lang="en-US" sz="900" b="1" dirty="0" err="1" smtClean="0">
                <a:solidFill>
                  <a:srgbClr val="000000"/>
                </a:solidFill>
                <a:latin typeface="Arial Narrow"/>
                <a:cs typeface="Arial Narrow"/>
              </a:rPr>
              <a:t>Luderer</a:t>
            </a:r>
            <a:r>
              <a:rPr lang="en-US" sz="900" b="1" dirty="0" smtClean="0">
                <a:solidFill>
                  <a:srgbClr val="000000"/>
                </a:solidFill>
                <a:latin typeface="Arial Narrow"/>
                <a:cs typeface="Arial Narrow"/>
              </a:rPr>
              <a:t> </a:t>
            </a:r>
            <a:r>
              <a:rPr lang="en-US" sz="900" dirty="0" smtClean="0">
                <a:solidFill>
                  <a:srgbClr val="000000"/>
                </a:solidFill>
                <a:latin typeface="Arial Narrow"/>
                <a:cs typeface="Arial Narrow"/>
              </a:rPr>
              <a:t>Potsdam Institute for Climate Impact Research (PIK), Potsdam, Germany</a:t>
            </a:r>
            <a:endParaRPr lang="en-US" sz="900" dirty="0">
              <a:solidFill>
                <a:srgbClr val="000000"/>
              </a:solidFill>
              <a:latin typeface="Arial Narrow"/>
              <a:cs typeface="Arial Narrow"/>
            </a:endParaRPr>
          </a:p>
          <a:p>
            <a:pPr algn="l">
              <a:spcAft>
                <a:spcPts val="100"/>
              </a:spcAft>
              <a:defRPr/>
            </a:pPr>
            <a:r>
              <a:rPr lang="en-US" sz="900" b="1" dirty="0" smtClean="0">
                <a:solidFill>
                  <a:srgbClr val="000000"/>
                </a:solidFill>
                <a:latin typeface="Arial Narrow"/>
                <a:cs typeface="Arial Narrow"/>
              </a:rPr>
              <a:t>M Schaefer </a:t>
            </a:r>
            <a:r>
              <a:rPr lang="en-US" sz="900" dirty="0" smtClean="0">
                <a:solidFill>
                  <a:srgbClr val="000000"/>
                </a:solidFill>
                <a:latin typeface="Arial Narrow"/>
                <a:cs typeface="Arial Narrow"/>
              </a:rPr>
              <a:t>Climate Analytics, Berlin, Germany &amp; </a:t>
            </a:r>
            <a:r>
              <a:rPr lang="en-US" sz="900" dirty="0" err="1" smtClean="0">
                <a:solidFill>
                  <a:srgbClr val="000000"/>
                </a:solidFill>
                <a:latin typeface="Arial Narrow"/>
                <a:cs typeface="Arial Narrow"/>
              </a:rPr>
              <a:t>Env</a:t>
            </a:r>
            <a:r>
              <a:rPr lang="en-US" sz="900" dirty="0" smtClean="0">
                <a:solidFill>
                  <a:srgbClr val="000000"/>
                </a:solidFill>
                <a:latin typeface="Arial Narrow"/>
                <a:cs typeface="Arial Narrow"/>
              </a:rPr>
              <a:t>. Sys. Anal. Agency, </a:t>
            </a:r>
            <a:r>
              <a:rPr lang="en-US" sz="900" dirty="0" err="1" smtClean="0">
                <a:solidFill>
                  <a:srgbClr val="000000"/>
                </a:solidFill>
                <a:latin typeface="Arial Narrow"/>
                <a:ea typeface="Lucida Grande"/>
                <a:cs typeface="Arial Narrow"/>
              </a:rPr>
              <a:t>Wageningen</a:t>
            </a:r>
            <a:r>
              <a:rPr lang="en-US" sz="900" dirty="0" smtClean="0">
                <a:solidFill>
                  <a:srgbClr val="000000"/>
                </a:solidFill>
                <a:latin typeface="Arial Narrow"/>
                <a:ea typeface="Lucida Grande"/>
                <a:cs typeface="Arial Narrow"/>
              </a:rPr>
              <a:t> Uni.</a:t>
            </a:r>
            <a:r>
              <a:rPr lang="en-US" sz="900" dirty="0">
                <a:solidFill>
                  <a:srgbClr val="000000"/>
                </a:solidFill>
                <a:latin typeface="Arial Narrow"/>
                <a:ea typeface="Lucida Grande"/>
                <a:cs typeface="Arial Narrow"/>
              </a:rPr>
              <a:t>,</a:t>
            </a:r>
            <a:r>
              <a:rPr lang="en-US" sz="900" dirty="0" smtClean="0">
                <a:solidFill>
                  <a:srgbClr val="000000"/>
                </a:solidFill>
                <a:latin typeface="Arial Narrow"/>
                <a:ea typeface="Lucida Grande"/>
                <a:cs typeface="Arial Narrow"/>
              </a:rPr>
              <a:t> </a:t>
            </a:r>
            <a:r>
              <a:rPr lang="en-US" sz="900" dirty="0">
                <a:solidFill>
                  <a:srgbClr val="000000"/>
                </a:solidFill>
                <a:latin typeface="Arial Narrow"/>
                <a:ea typeface="Lucida Grande"/>
                <a:cs typeface="Arial Narrow"/>
              </a:rPr>
              <a:t>Netherlands</a:t>
            </a:r>
            <a:endParaRPr lang="en-US" sz="900" dirty="0" smtClean="0">
              <a:solidFill>
                <a:srgbClr val="000000"/>
              </a:solidFill>
              <a:latin typeface="Arial Narrow"/>
              <a:cs typeface="Arial Narrow"/>
            </a:endParaRPr>
          </a:p>
          <a:p>
            <a:pPr algn="l">
              <a:spcAft>
                <a:spcPts val="100"/>
              </a:spcAft>
              <a:defRPr/>
            </a:pPr>
            <a:r>
              <a:rPr lang="en-US" sz="900" b="1" dirty="0" err="1" smtClean="0">
                <a:solidFill>
                  <a:srgbClr val="000000"/>
                </a:solidFill>
                <a:latin typeface="Arial Narrow"/>
                <a:cs typeface="Arial Narrow"/>
              </a:rPr>
              <a:t>Detlef</a:t>
            </a:r>
            <a:r>
              <a:rPr lang="en-US" sz="900" b="1" dirty="0" smtClean="0">
                <a:solidFill>
                  <a:srgbClr val="000000"/>
                </a:solidFill>
                <a:latin typeface="Arial Narrow"/>
                <a:cs typeface="Arial Narrow"/>
              </a:rPr>
              <a:t> van </a:t>
            </a:r>
            <a:r>
              <a:rPr lang="en-US" sz="900" b="1" dirty="0" err="1" smtClean="0">
                <a:solidFill>
                  <a:srgbClr val="000000"/>
                </a:solidFill>
                <a:latin typeface="Arial Narrow"/>
                <a:cs typeface="Arial Narrow"/>
              </a:rPr>
              <a:t>Vuuren</a:t>
            </a:r>
            <a:r>
              <a:rPr lang="en-US" sz="900" b="1" dirty="0" smtClean="0">
                <a:solidFill>
                  <a:srgbClr val="000000"/>
                </a:solidFill>
                <a:latin typeface="Arial Narrow"/>
                <a:cs typeface="Arial Narrow"/>
              </a:rPr>
              <a:t> </a:t>
            </a:r>
            <a:r>
              <a:rPr lang="en-US" sz="900" dirty="0" smtClean="0">
                <a:solidFill>
                  <a:srgbClr val="000000"/>
                </a:solidFill>
                <a:latin typeface="Arial Narrow"/>
                <a:cs typeface="Arial Narrow"/>
              </a:rPr>
              <a:t>PBL Netherlands </a:t>
            </a:r>
            <a:r>
              <a:rPr lang="en-US" sz="900" dirty="0" err="1" smtClean="0">
                <a:solidFill>
                  <a:srgbClr val="000000"/>
                </a:solidFill>
                <a:latin typeface="Arial Narrow"/>
                <a:cs typeface="Arial Narrow"/>
              </a:rPr>
              <a:t>Env</a:t>
            </a:r>
            <a:r>
              <a:rPr lang="en-US" sz="900" dirty="0" smtClean="0">
                <a:solidFill>
                  <a:srgbClr val="000000"/>
                </a:solidFill>
                <a:latin typeface="Arial Narrow"/>
                <a:cs typeface="Arial Narrow"/>
              </a:rPr>
              <a:t>. Assess. Agency, </a:t>
            </a:r>
            <a:r>
              <a:rPr lang="en-US" sz="900" dirty="0" err="1" smtClean="0">
                <a:solidFill>
                  <a:srgbClr val="000000"/>
                </a:solidFill>
                <a:latin typeface="Arial Narrow"/>
                <a:cs typeface="Arial Narrow"/>
              </a:rPr>
              <a:t>Bilthoven</a:t>
            </a:r>
            <a:r>
              <a:rPr lang="en-US" sz="900" dirty="0">
                <a:solidFill>
                  <a:srgbClr val="000000"/>
                </a:solidFill>
                <a:latin typeface="Arial Narrow"/>
                <a:cs typeface="Arial Narrow"/>
              </a:rPr>
              <a:t> </a:t>
            </a:r>
            <a:r>
              <a:rPr lang="en-US" sz="900" dirty="0" smtClean="0">
                <a:solidFill>
                  <a:srgbClr val="000000"/>
                </a:solidFill>
                <a:latin typeface="Arial Narrow"/>
                <a:cs typeface="Arial Narrow"/>
              </a:rPr>
              <a:t>&amp; </a:t>
            </a:r>
            <a:r>
              <a:rPr lang="en-US" sz="900" dirty="0" err="1" smtClean="0">
                <a:solidFill>
                  <a:srgbClr val="000000"/>
                </a:solidFill>
                <a:latin typeface="Arial Narrow"/>
                <a:cs typeface="Arial Narrow"/>
              </a:rPr>
              <a:t>CISD,Utrecht</a:t>
            </a:r>
            <a:r>
              <a:rPr lang="en-US" sz="900" dirty="0" smtClean="0">
                <a:solidFill>
                  <a:srgbClr val="000000"/>
                </a:solidFill>
                <a:latin typeface="Arial Narrow"/>
                <a:cs typeface="Arial Narrow"/>
              </a:rPr>
              <a:t> Uni., Netherlands</a:t>
            </a:r>
          </a:p>
          <a:p>
            <a:pPr algn="l">
              <a:spcAft>
                <a:spcPts val="100"/>
              </a:spcAft>
              <a:defRPr/>
            </a:pPr>
            <a:r>
              <a:rPr lang="en-US" sz="900" b="1" dirty="0" smtClean="0">
                <a:solidFill>
                  <a:srgbClr val="000000"/>
                </a:solidFill>
                <a:latin typeface="Arial Narrow"/>
                <a:cs typeface="Arial Narrow"/>
              </a:rPr>
              <a:t>Steven David </a:t>
            </a:r>
            <a:r>
              <a:rPr lang="en-US" sz="900" dirty="0" smtClean="0">
                <a:solidFill>
                  <a:srgbClr val="000000"/>
                </a:solidFill>
                <a:latin typeface="Arial Narrow"/>
                <a:cs typeface="Arial Narrow"/>
              </a:rPr>
              <a:t>Department </a:t>
            </a:r>
            <a:r>
              <a:rPr lang="en-US" sz="900" dirty="0">
                <a:solidFill>
                  <a:srgbClr val="000000"/>
                </a:solidFill>
                <a:latin typeface="Arial Narrow"/>
                <a:cs typeface="Arial Narrow"/>
              </a:rPr>
              <a:t>of Earth System Science</a:t>
            </a:r>
            <a:r>
              <a:rPr lang="en-US" sz="900" dirty="0" smtClean="0">
                <a:solidFill>
                  <a:srgbClr val="000000"/>
                </a:solidFill>
                <a:latin typeface="Arial Narrow"/>
                <a:cs typeface="Arial Narrow"/>
              </a:rPr>
              <a:t>, University </a:t>
            </a:r>
            <a:r>
              <a:rPr lang="en-US" sz="900" dirty="0">
                <a:solidFill>
                  <a:srgbClr val="000000"/>
                </a:solidFill>
                <a:latin typeface="Arial Narrow"/>
                <a:cs typeface="Arial Narrow"/>
              </a:rPr>
              <a:t>of </a:t>
            </a:r>
            <a:r>
              <a:rPr lang="en-US" sz="900" dirty="0" smtClean="0">
                <a:solidFill>
                  <a:srgbClr val="000000"/>
                </a:solidFill>
                <a:latin typeface="Arial Narrow"/>
                <a:cs typeface="Arial Narrow"/>
              </a:rPr>
              <a:t>California, </a:t>
            </a:r>
            <a:r>
              <a:rPr lang="en-US" sz="900" dirty="0">
                <a:solidFill>
                  <a:srgbClr val="000000"/>
                </a:solidFill>
                <a:latin typeface="Arial Narrow"/>
                <a:cs typeface="Arial Narrow"/>
              </a:rPr>
              <a:t>California, </a:t>
            </a:r>
            <a:r>
              <a:rPr lang="en-US" sz="900" dirty="0" smtClean="0">
                <a:solidFill>
                  <a:srgbClr val="000000"/>
                </a:solidFill>
                <a:latin typeface="Arial Narrow"/>
                <a:cs typeface="Arial Narrow"/>
              </a:rPr>
              <a:t>US</a:t>
            </a:r>
          </a:p>
          <a:p>
            <a:pPr algn="l">
              <a:spcAft>
                <a:spcPts val="100"/>
              </a:spcAft>
              <a:defRPr/>
            </a:pPr>
            <a:r>
              <a:rPr lang="en-US" sz="900" b="1" dirty="0" smtClean="0">
                <a:solidFill>
                  <a:srgbClr val="000000"/>
                </a:solidFill>
                <a:latin typeface="Arial Narrow"/>
                <a:cs typeface="Arial Narrow"/>
              </a:rPr>
              <a:t>Frank </a:t>
            </a:r>
            <a:r>
              <a:rPr lang="en-US" sz="900" b="1" dirty="0" err="1" smtClean="0">
                <a:solidFill>
                  <a:srgbClr val="000000"/>
                </a:solidFill>
                <a:latin typeface="Arial Narrow"/>
                <a:cs typeface="Arial Narrow"/>
              </a:rPr>
              <a:t>Jotzo</a:t>
            </a:r>
            <a:r>
              <a:rPr lang="en-US" sz="900" b="1" dirty="0" smtClean="0">
                <a:solidFill>
                  <a:srgbClr val="000000"/>
                </a:solidFill>
                <a:latin typeface="Arial Narrow"/>
                <a:cs typeface="Arial Narrow"/>
              </a:rPr>
              <a:t> </a:t>
            </a:r>
            <a:r>
              <a:rPr lang="en-US" sz="900" dirty="0" smtClean="0">
                <a:solidFill>
                  <a:srgbClr val="000000"/>
                </a:solidFill>
                <a:latin typeface="Arial Narrow"/>
                <a:cs typeface="Arial Narrow"/>
              </a:rPr>
              <a:t>Crawford </a:t>
            </a:r>
            <a:r>
              <a:rPr lang="en-US" sz="900" dirty="0">
                <a:solidFill>
                  <a:srgbClr val="000000"/>
                </a:solidFill>
                <a:latin typeface="Arial Narrow"/>
                <a:cs typeface="Arial Narrow"/>
              </a:rPr>
              <a:t>School of Public Policy, Australian </a:t>
            </a:r>
            <a:r>
              <a:rPr lang="en-US" sz="900" dirty="0" smtClean="0">
                <a:solidFill>
                  <a:srgbClr val="000000"/>
                </a:solidFill>
                <a:latin typeface="Arial Narrow"/>
                <a:cs typeface="Arial Narrow"/>
              </a:rPr>
              <a:t>National University</a:t>
            </a:r>
            <a:r>
              <a:rPr lang="en-US" sz="900" dirty="0">
                <a:solidFill>
                  <a:srgbClr val="000000"/>
                </a:solidFill>
                <a:latin typeface="Arial Narrow"/>
                <a:cs typeface="Arial Narrow"/>
              </a:rPr>
              <a:t>, </a:t>
            </a:r>
            <a:r>
              <a:rPr lang="en-US" sz="900" dirty="0" smtClean="0">
                <a:solidFill>
                  <a:srgbClr val="000000"/>
                </a:solidFill>
                <a:latin typeface="Arial Narrow"/>
                <a:cs typeface="Arial Narrow"/>
              </a:rPr>
              <a:t>Canberra, </a:t>
            </a:r>
            <a:r>
              <a:rPr lang="en-US" sz="900" dirty="0">
                <a:solidFill>
                  <a:srgbClr val="000000"/>
                </a:solidFill>
                <a:latin typeface="Arial Narrow"/>
                <a:cs typeface="Arial Narrow"/>
              </a:rPr>
              <a:t>Australia</a:t>
            </a:r>
          </a:p>
          <a:p>
            <a:pPr algn="l">
              <a:spcAft>
                <a:spcPts val="100"/>
              </a:spcAft>
              <a:defRPr/>
            </a:pPr>
            <a:r>
              <a:rPr lang="en-US" sz="900" b="1" dirty="0" smtClean="0">
                <a:solidFill>
                  <a:srgbClr val="000000"/>
                </a:solidFill>
                <a:latin typeface="Arial Narrow"/>
                <a:cs typeface="Arial Narrow"/>
              </a:rPr>
              <a:t>Sabine Fuss </a:t>
            </a:r>
            <a:r>
              <a:rPr lang="en-US" sz="900" dirty="0" smtClean="0">
                <a:solidFill>
                  <a:srgbClr val="000000"/>
                </a:solidFill>
                <a:latin typeface="Arial Narrow"/>
                <a:cs typeface="Arial Narrow"/>
              </a:rPr>
              <a:t>Mercator Research Institute on Global Commons &amp; Climate Change, Berlin, Germany</a:t>
            </a:r>
            <a:endParaRPr lang="en-US" sz="900" b="1" dirty="0" smtClean="0">
              <a:solidFill>
                <a:srgbClr val="000000"/>
              </a:solidFill>
              <a:latin typeface="Arial Narrow"/>
              <a:cs typeface="Arial Narrow"/>
            </a:endParaRPr>
          </a:p>
          <a:p>
            <a:pPr algn="l">
              <a:spcAft>
                <a:spcPts val="100"/>
              </a:spcAft>
              <a:defRPr/>
            </a:pPr>
            <a:r>
              <a:rPr lang="en-US" sz="900" b="1" dirty="0" smtClean="0">
                <a:solidFill>
                  <a:srgbClr val="000000"/>
                </a:solidFill>
                <a:latin typeface="Arial Narrow"/>
                <a:cs typeface="Arial Narrow"/>
              </a:rPr>
              <a:t>Massimo </a:t>
            </a:r>
            <a:r>
              <a:rPr lang="en-US" sz="900" b="1" dirty="0" err="1" smtClean="0">
                <a:solidFill>
                  <a:srgbClr val="000000"/>
                </a:solidFill>
                <a:latin typeface="Arial Narrow"/>
                <a:cs typeface="Arial Narrow"/>
              </a:rPr>
              <a:t>Tavoni</a:t>
            </a:r>
            <a:r>
              <a:rPr lang="en-US" sz="900" b="1" dirty="0" smtClean="0">
                <a:solidFill>
                  <a:srgbClr val="000000"/>
                </a:solidFill>
                <a:latin typeface="Arial Narrow"/>
                <a:cs typeface="Arial Narrow"/>
              </a:rPr>
              <a:t> </a:t>
            </a:r>
            <a:r>
              <a:rPr lang="en-US" sz="900" dirty="0" smtClean="0">
                <a:solidFill>
                  <a:srgbClr val="000000"/>
                </a:solidFill>
                <a:latin typeface="Arial Narrow"/>
                <a:cs typeface="Arial Narrow"/>
              </a:rPr>
              <a:t>FEEM, CMCC &amp; </a:t>
            </a:r>
            <a:r>
              <a:rPr lang="en-US" sz="900" dirty="0" err="1" smtClean="0">
                <a:solidFill>
                  <a:srgbClr val="000000"/>
                </a:solidFill>
                <a:latin typeface="Arial Narrow"/>
                <a:cs typeface="Arial Narrow"/>
              </a:rPr>
              <a:t>Politecnico</a:t>
            </a:r>
            <a:r>
              <a:rPr lang="en-US" sz="900" dirty="0" smtClean="0">
                <a:solidFill>
                  <a:srgbClr val="000000"/>
                </a:solidFill>
                <a:latin typeface="Arial Narrow"/>
                <a:cs typeface="Arial Narrow"/>
              </a:rPr>
              <a:t> di Milano, Milan, Italy</a:t>
            </a:r>
            <a:endParaRPr lang="en-US" sz="900" dirty="0">
              <a:solidFill>
                <a:srgbClr val="000000"/>
              </a:solidFill>
              <a:latin typeface="Arial Narrow"/>
              <a:ea typeface="Lucida Grande"/>
              <a:cs typeface="Arial Narrow"/>
            </a:endParaRPr>
          </a:p>
          <a:p>
            <a:pPr algn="l">
              <a:spcAft>
                <a:spcPts val="100"/>
              </a:spcAft>
              <a:defRPr/>
            </a:pPr>
            <a:r>
              <a:rPr lang="en-US" sz="900" b="1" dirty="0" smtClean="0">
                <a:solidFill>
                  <a:srgbClr val="000000"/>
                </a:solidFill>
                <a:latin typeface="Arial Narrow"/>
                <a:cs typeface="Arial Narrow"/>
              </a:rPr>
              <a:t>Rob Jackson </a:t>
            </a:r>
            <a:r>
              <a:rPr lang="en-US" sz="900" dirty="0" smtClean="0">
                <a:solidFill>
                  <a:srgbClr val="000000"/>
                </a:solidFill>
                <a:latin typeface="Arial Narrow"/>
                <a:cs typeface="Arial Narrow"/>
              </a:rPr>
              <a:t>School of Earth Sci., Woods Inst. for the </a:t>
            </a:r>
            <a:r>
              <a:rPr lang="en-US" sz="900" dirty="0" err="1" smtClean="0">
                <a:solidFill>
                  <a:srgbClr val="000000"/>
                </a:solidFill>
                <a:latin typeface="Arial Narrow"/>
                <a:cs typeface="Arial Narrow"/>
              </a:rPr>
              <a:t>Env</a:t>
            </a:r>
            <a:r>
              <a:rPr lang="en-US" sz="900" dirty="0" smtClean="0">
                <a:solidFill>
                  <a:srgbClr val="000000"/>
                </a:solidFill>
                <a:latin typeface="Arial Narrow"/>
                <a:cs typeface="Arial Narrow"/>
              </a:rPr>
              <a:t>., &amp; </a:t>
            </a:r>
            <a:r>
              <a:rPr lang="en-US" sz="900" dirty="0" err="1" smtClean="0">
                <a:solidFill>
                  <a:srgbClr val="000000"/>
                </a:solidFill>
                <a:latin typeface="Arial Narrow"/>
                <a:cs typeface="Arial Narrow"/>
              </a:rPr>
              <a:t>Percourt</a:t>
            </a:r>
            <a:r>
              <a:rPr lang="en-US" sz="900" dirty="0" smtClean="0">
                <a:solidFill>
                  <a:srgbClr val="000000"/>
                </a:solidFill>
                <a:latin typeface="Arial Narrow"/>
                <a:cs typeface="Arial Narrow"/>
              </a:rPr>
              <a:t> Inst. for Energy, Stanford </a:t>
            </a:r>
            <a:r>
              <a:rPr lang="en-US" sz="900" dirty="0" err="1" smtClean="0">
                <a:solidFill>
                  <a:srgbClr val="000000"/>
                </a:solidFill>
                <a:latin typeface="Arial Narrow"/>
                <a:cs typeface="Arial Narrow"/>
              </a:rPr>
              <a:t>Uni</a:t>
            </a:r>
            <a:r>
              <a:rPr lang="en-US" sz="900" dirty="0" smtClean="0">
                <a:solidFill>
                  <a:srgbClr val="000000"/>
                </a:solidFill>
                <a:latin typeface="Arial Narrow"/>
                <a:cs typeface="Arial Narrow"/>
              </a:rPr>
              <a:t>, US.</a:t>
            </a:r>
          </a:p>
          <a:p>
            <a:pPr algn="l">
              <a:spcAft>
                <a:spcPts val="100"/>
              </a:spcAft>
              <a:defRPr/>
            </a:pPr>
            <a:r>
              <a:rPr lang="en-US" sz="900" b="1" dirty="0" smtClean="0">
                <a:solidFill>
                  <a:srgbClr val="000000"/>
                </a:solidFill>
                <a:latin typeface="Arial Narrow"/>
                <a:cs typeface="Arial Narrow"/>
              </a:rPr>
              <a:t>Florian </a:t>
            </a:r>
            <a:r>
              <a:rPr lang="en-US" sz="900" b="1" dirty="0" err="1" smtClean="0">
                <a:solidFill>
                  <a:srgbClr val="000000"/>
                </a:solidFill>
                <a:latin typeface="Arial Narrow"/>
                <a:cs typeface="Arial Narrow"/>
              </a:rPr>
              <a:t>Kraxmer</a:t>
            </a:r>
            <a:r>
              <a:rPr lang="en-US" sz="900" b="1" dirty="0" smtClean="0">
                <a:solidFill>
                  <a:srgbClr val="000000"/>
                </a:solidFill>
                <a:latin typeface="Arial Narrow"/>
                <a:cs typeface="Arial Narrow"/>
              </a:rPr>
              <a:t> </a:t>
            </a:r>
            <a:r>
              <a:rPr lang="en-US" sz="900" dirty="0" smtClean="0">
                <a:solidFill>
                  <a:srgbClr val="000000"/>
                </a:solidFill>
                <a:latin typeface="Arial Narrow"/>
                <a:ea typeface="Lucida Grande"/>
                <a:cs typeface="Arial Narrow"/>
              </a:rPr>
              <a:t>IIASA</a:t>
            </a:r>
            <a:r>
              <a:rPr lang="en-US" sz="900" dirty="0">
                <a:solidFill>
                  <a:srgbClr val="000000"/>
                </a:solidFill>
                <a:latin typeface="Arial Narrow"/>
                <a:ea typeface="Lucida Grande"/>
                <a:cs typeface="Arial Narrow"/>
              </a:rPr>
              <a:t>, </a:t>
            </a:r>
            <a:r>
              <a:rPr lang="en-US" sz="900" dirty="0" err="1">
                <a:solidFill>
                  <a:srgbClr val="000000"/>
                </a:solidFill>
                <a:latin typeface="Arial Narrow"/>
                <a:ea typeface="Lucida Grande"/>
                <a:cs typeface="Arial Narrow"/>
              </a:rPr>
              <a:t>Laxemburg</a:t>
            </a:r>
            <a:r>
              <a:rPr lang="en-US" sz="900" dirty="0">
                <a:solidFill>
                  <a:srgbClr val="000000"/>
                </a:solidFill>
                <a:latin typeface="Arial Narrow"/>
                <a:ea typeface="Lucida Grande"/>
                <a:cs typeface="Arial Narrow"/>
              </a:rPr>
              <a:t>, </a:t>
            </a:r>
            <a:r>
              <a:rPr lang="en-US" sz="900" dirty="0" smtClean="0">
                <a:solidFill>
                  <a:srgbClr val="000000"/>
                </a:solidFill>
                <a:latin typeface="Arial Narrow"/>
                <a:ea typeface="Lucida Grande"/>
                <a:cs typeface="Arial Narrow"/>
              </a:rPr>
              <a:t>Austria</a:t>
            </a:r>
            <a:endParaRPr lang="en-US" sz="900" b="1" dirty="0" smtClean="0">
              <a:solidFill>
                <a:srgbClr val="000000"/>
              </a:solidFill>
              <a:latin typeface="Arial Narrow"/>
              <a:cs typeface="Arial Narrow"/>
            </a:endParaRPr>
          </a:p>
          <a:p>
            <a:pPr algn="l">
              <a:spcAft>
                <a:spcPts val="100"/>
              </a:spcAft>
              <a:defRPr/>
            </a:pPr>
            <a:r>
              <a:rPr lang="en-US" sz="900" b="1" dirty="0" err="1" smtClean="0">
                <a:solidFill>
                  <a:srgbClr val="000000"/>
                </a:solidFill>
                <a:latin typeface="Arial Narrow"/>
                <a:cs typeface="Arial Narrow"/>
              </a:rPr>
              <a:t>Naki</a:t>
            </a:r>
            <a:r>
              <a:rPr lang="en-US" sz="900" b="1" dirty="0" smtClean="0">
                <a:solidFill>
                  <a:srgbClr val="000000"/>
                </a:solidFill>
                <a:latin typeface="Arial Narrow"/>
                <a:cs typeface="Arial Narrow"/>
              </a:rPr>
              <a:t> </a:t>
            </a:r>
            <a:r>
              <a:rPr lang="en-US" sz="900" b="1" dirty="0" err="1" smtClean="0">
                <a:solidFill>
                  <a:srgbClr val="000000"/>
                </a:solidFill>
                <a:latin typeface="Arial Narrow"/>
                <a:cs typeface="Arial Narrow"/>
              </a:rPr>
              <a:t>Nakicenovic</a:t>
            </a:r>
            <a:r>
              <a:rPr lang="en-US" sz="900" dirty="0" smtClean="0">
                <a:solidFill>
                  <a:srgbClr val="000000"/>
                </a:solidFill>
                <a:latin typeface="Arial Narrow"/>
                <a:ea typeface="Lucida Grande"/>
                <a:cs typeface="Arial Narrow"/>
              </a:rPr>
              <a:t> </a:t>
            </a:r>
            <a:r>
              <a:rPr lang="en-US" sz="900" dirty="0">
                <a:solidFill>
                  <a:srgbClr val="000000"/>
                </a:solidFill>
                <a:latin typeface="Arial Narrow"/>
                <a:ea typeface="Lucida Grande"/>
                <a:cs typeface="Arial Narrow"/>
              </a:rPr>
              <a:t>IIASA, </a:t>
            </a:r>
            <a:r>
              <a:rPr lang="en-US" sz="900" dirty="0" err="1">
                <a:solidFill>
                  <a:srgbClr val="000000"/>
                </a:solidFill>
                <a:latin typeface="Arial Narrow"/>
                <a:ea typeface="Lucida Grande"/>
                <a:cs typeface="Arial Narrow"/>
              </a:rPr>
              <a:t>Laxemburg</a:t>
            </a:r>
            <a:r>
              <a:rPr lang="en-US" sz="900" dirty="0">
                <a:solidFill>
                  <a:srgbClr val="000000"/>
                </a:solidFill>
                <a:latin typeface="Arial Narrow"/>
                <a:ea typeface="Lucida Grande"/>
                <a:cs typeface="Arial Narrow"/>
              </a:rPr>
              <a:t>, Austria</a:t>
            </a:r>
            <a:endParaRPr lang="en-US" sz="900" b="1" dirty="0" smtClean="0">
              <a:solidFill>
                <a:srgbClr val="000000"/>
              </a:solidFill>
              <a:latin typeface="Arial Narrow"/>
              <a:cs typeface="Arial Narrow"/>
            </a:endParaRPr>
          </a:p>
          <a:p>
            <a:pPr algn="l">
              <a:spcAft>
                <a:spcPts val="100"/>
              </a:spcAft>
              <a:defRPr/>
            </a:pPr>
            <a:r>
              <a:rPr lang="en-US" sz="900" b="1" dirty="0" err="1" smtClean="0">
                <a:solidFill>
                  <a:srgbClr val="000000"/>
                </a:solidFill>
                <a:latin typeface="Arial Narrow"/>
                <a:cs typeface="Arial Narrow"/>
              </a:rPr>
              <a:t>Ayyoob</a:t>
            </a:r>
            <a:r>
              <a:rPr lang="en-US" sz="900" b="1" dirty="0" smtClean="0">
                <a:solidFill>
                  <a:srgbClr val="000000"/>
                </a:solidFill>
                <a:latin typeface="Arial Narrow"/>
                <a:cs typeface="Arial Narrow"/>
              </a:rPr>
              <a:t> </a:t>
            </a:r>
            <a:r>
              <a:rPr lang="en-US" sz="900" b="1" dirty="0" err="1" smtClean="0">
                <a:solidFill>
                  <a:srgbClr val="000000"/>
                </a:solidFill>
                <a:latin typeface="Arial Narrow"/>
                <a:cs typeface="Arial Narrow"/>
              </a:rPr>
              <a:t>Sharifi</a:t>
            </a:r>
            <a:r>
              <a:rPr lang="en-US" sz="900" b="1" dirty="0" smtClean="0">
                <a:solidFill>
                  <a:srgbClr val="000000"/>
                </a:solidFill>
                <a:latin typeface="Arial Narrow"/>
                <a:cs typeface="Arial Narrow"/>
              </a:rPr>
              <a:t> </a:t>
            </a:r>
            <a:r>
              <a:rPr lang="en-US" sz="900" dirty="0" smtClean="0">
                <a:solidFill>
                  <a:srgbClr val="000000"/>
                </a:solidFill>
                <a:latin typeface="Arial Narrow"/>
                <a:cs typeface="Arial Narrow"/>
              </a:rPr>
              <a:t>National Inst. For </a:t>
            </a:r>
            <a:r>
              <a:rPr lang="en-US" sz="900" dirty="0" err="1" smtClean="0">
                <a:solidFill>
                  <a:srgbClr val="000000"/>
                </a:solidFill>
                <a:latin typeface="Arial Narrow"/>
                <a:cs typeface="Arial Narrow"/>
              </a:rPr>
              <a:t>Env</a:t>
            </a:r>
            <a:r>
              <a:rPr lang="en-US" sz="900" dirty="0" smtClean="0">
                <a:solidFill>
                  <a:srgbClr val="000000"/>
                </a:solidFill>
                <a:latin typeface="Arial Narrow"/>
                <a:cs typeface="Arial Narrow"/>
              </a:rPr>
              <a:t>. Studies, </a:t>
            </a:r>
            <a:r>
              <a:rPr lang="en-US" sz="900" dirty="0" err="1" smtClean="0">
                <a:solidFill>
                  <a:srgbClr val="000000"/>
                </a:solidFill>
                <a:latin typeface="Arial Narrow"/>
                <a:cs typeface="Arial Narrow"/>
              </a:rPr>
              <a:t>Onogawa</a:t>
            </a:r>
            <a:r>
              <a:rPr lang="en-US" sz="900" dirty="0" smtClean="0">
                <a:solidFill>
                  <a:srgbClr val="000000"/>
                </a:solidFill>
                <a:latin typeface="Arial Narrow"/>
                <a:cs typeface="Arial Narrow"/>
              </a:rPr>
              <a:t>, Tsukuba Ibaraki, Japan</a:t>
            </a:r>
          </a:p>
          <a:p>
            <a:pPr algn="l">
              <a:spcAft>
                <a:spcPts val="100"/>
              </a:spcAft>
              <a:defRPr/>
            </a:pPr>
            <a:r>
              <a:rPr lang="en-US" sz="900" b="1" dirty="0" smtClean="0">
                <a:solidFill>
                  <a:srgbClr val="000000"/>
                </a:solidFill>
                <a:latin typeface="Arial Narrow"/>
                <a:cs typeface="Arial Narrow"/>
              </a:rPr>
              <a:t>Pete Smith </a:t>
            </a:r>
            <a:r>
              <a:rPr lang="en-US" sz="900" dirty="0" smtClean="0">
                <a:solidFill>
                  <a:srgbClr val="000000"/>
                </a:solidFill>
                <a:latin typeface="Arial Narrow"/>
                <a:cs typeface="Arial Narrow"/>
              </a:rPr>
              <a:t>Inst. Of Bio. &amp; </a:t>
            </a:r>
            <a:r>
              <a:rPr lang="en-US" sz="900" dirty="0" err="1" smtClean="0">
                <a:solidFill>
                  <a:srgbClr val="000000"/>
                </a:solidFill>
                <a:latin typeface="Arial Narrow"/>
                <a:cs typeface="Arial Narrow"/>
              </a:rPr>
              <a:t>Env</a:t>
            </a:r>
            <a:r>
              <a:rPr lang="en-US" sz="900" dirty="0" smtClean="0">
                <a:solidFill>
                  <a:srgbClr val="000000"/>
                </a:solidFill>
                <a:latin typeface="Arial Narrow"/>
                <a:cs typeface="Arial Narrow"/>
              </a:rPr>
              <a:t>. Sciences, Uni. Of Aberdeen, Aberdeen, UK</a:t>
            </a:r>
            <a:endParaRPr lang="en-US" sz="900" b="1" dirty="0" smtClean="0">
              <a:solidFill>
                <a:srgbClr val="000000"/>
              </a:solidFill>
              <a:latin typeface="Arial Narrow"/>
              <a:cs typeface="Arial Narrow"/>
            </a:endParaRPr>
          </a:p>
          <a:p>
            <a:pPr algn="l">
              <a:spcAft>
                <a:spcPts val="100"/>
              </a:spcAft>
              <a:defRPr/>
            </a:pPr>
            <a:r>
              <a:rPr lang="en-US" sz="900" b="1" dirty="0" err="1" smtClean="0">
                <a:solidFill>
                  <a:srgbClr val="000000"/>
                </a:solidFill>
                <a:latin typeface="Arial Narrow"/>
                <a:cs typeface="Arial Narrow"/>
              </a:rPr>
              <a:t>Yoshiki</a:t>
            </a:r>
            <a:r>
              <a:rPr lang="en-US" sz="900" b="1" dirty="0" smtClean="0">
                <a:solidFill>
                  <a:srgbClr val="000000"/>
                </a:solidFill>
                <a:latin typeface="Arial Narrow"/>
                <a:cs typeface="Arial Narrow"/>
              </a:rPr>
              <a:t> Yamagata </a:t>
            </a:r>
            <a:r>
              <a:rPr lang="en-US" sz="900" dirty="0">
                <a:solidFill>
                  <a:srgbClr val="000000"/>
                </a:solidFill>
                <a:latin typeface="Arial Narrow"/>
                <a:cs typeface="Arial Narrow"/>
              </a:rPr>
              <a:t>National Inst. For </a:t>
            </a:r>
            <a:r>
              <a:rPr lang="en-US" sz="900" dirty="0" err="1">
                <a:solidFill>
                  <a:srgbClr val="000000"/>
                </a:solidFill>
                <a:latin typeface="Arial Narrow"/>
                <a:cs typeface="Arial Narrow"/>
              </a:rPr>
              <a:t>Env</a:t>
            </a:r>
            <a:r>
              <a:rPr lang="en-US" sz="900" dirty="0">
                <a:solidFill>
                  <a:srgbClr val="000000"/>
                </a:solidFill>
                <a:latin typeface="Arial Narrow"/>
                <a:cs typeface="Arial Narrow"/>
              </a:rPr>
              <a:t>. Studies, </a:t>
            </a:r>
            <a:r>
              <a:rPr lang="en-US" sz="900" dirty="0" err="1">
                <a:solidFill>
                  <a:srgbClr val="000000"/>
                </a:solidFill>
                <a:latin typeface="Arial Narrow"/>
                <a:cs typeface="Arial Narrow"/>
              </a:rPr>
              <a:t>Onogawa</a:t>
            </a:r>
            <a:r>
              <a:rPr lang="en-US" sz="900" dirty="0">
                <a:solidFill>
                  <a:srgbClr val="000000"/>
                </a:solidFill>
                <a:latin typeface="Arial Narrow"/>
                <a:cs typeface="Arial Narrow"/>
              </a:rPr>
              <a:t>, Tsukuba Ibaraki, </a:t>
            </a:r>
            <a:r>
              <a:rPr lang="en-US" sz="900" dirty="0" smtClean="0">
                <a:solidFill>
                  <a:srgbClr val="000000"/>
                </a:solidFill>
                <a:latin typeface="Arial Narrow"/>
                <a:cs typeface="Arial Narrow"/>
              </a:rPr>
              <a:t>Japan</a:t>
            </a:r>
            <a:endParaRPr lang="en-GB" sz="900" b="1" dirty="0">
              <a:solidFill>
                <a:srgbClr val="000000"/>
              </a:solidFill>
              <a:latin typeface="Arial Narrow"/>
              <a:cs typeface="Arial Narrow"/>
            </a:endParaRPr>
          </a:p>
          <a:p>
            <a:pPr algn="l">
              <a:spcBef>
                <a:spcPts val="200"/>
              </a:spcBef>
              <a:spcAft>
                <a:spcPts val="100"/>
              </a:spcAft>
              <a:defRPr/>
            </a:pPr>
            <a:r>
              <a:rPr lang="en-US" sz="900" b="1" i="1" u="sng" dirty="0" smtClean="0">
                <a:solidFill>
                  <a:srgbClr val="000000"/>
                </a:solidFill>
                <a:latin typeface="Arial Narrow"/>
                <a:cs typeface="Arial Narrow"/>
              </a:rPr>
              <a:t>Science Committee | </a:t>
            </a:r>
            <a:r>
              <a:rPr lang="en-US" sz="900" b="1" i="1" u="sng" dirty="0">
                <a:solidFill>
                  <a:srgbClr val="000000"/>
                </a:solidFill>
                <a:latin typeface="Arial Narrow"/>
                <a:cs typeface="Arial Narrow"/>
              </a:rPr>
              <a:t>Atlas </a:t>
            </a:r>
            <a:r>
              <a:rPr lang="en-US" sz="900" b="1" i="1" u="sng" dirty="0" smtClean="0">
                <a:solidFill>
                  <a:srgbClr val="000000"/>
                </a:solidFill>
                <a:latin typeface="Arial Narrow"/>
                <a:cs typeface="Arial Narrow"/>
              </a:rPr>
              <a:t>Engineers at </a:t>
            </a:r>
            <a:r>
              <a:rPr lang="en-GB" sz="900" b="1" u="sng" dirty="0" smtClean="0">
                <a:solidFill>
                  <a:srgbClr val="000000"/>
                </a:solidFill>
                <a:latin typeface="Arial Narrow"/>
                <a:ea typeface="ＭＳ Ｐゴシック" charset="0"/>
                <a:cs typeface="Arial Narrow"/>
              </a:rPr>
              <a:t>LSCE</a:t>
            </a:r>
            <a:r>
              <a:rPr lang="en-GB" sz="900" b="1" u="sng" dirty="0">
                <a:solidFill>
                  <a:srgbClr val="000000"/>
                </a:solidFill>
                <a:latin typeface="Arial Narrow"/>
                <a:ea typeface="ＭＳ Ｐゴシック" charset="0"/>
                <a:cs typeface="Arial Narrow"/>
              </a:rPr>
              <a:t>, </a:t>
            </a:r>
            <a:r>
              <a:rPr lang="en-GB" sz="900" b="1" u="sng" dirty="0" smtClean="0">
                <a:solidFill>
                  <a:srgbClr val="000000"/>
                </a:solidFill>
                <a:latin typeface="Arial Narrow"/>
                <a:ea typeface="ＭＳ Ｐゴシック" charset="0"/>
                <a:cs typeface="Arial Narrow"/>
              </a:rPr>
              <a:t>France</a:t>
            </a:r>
            <a:r>
              <a:rPr lang="en-US" sz="900" b="1" i="1" u="sng" dirty="0" smtClean="0">
                <a:solidFill>
                  <a:srgbClr val="000000"/>
                </a:solidFill>
                <a:latin typeface="Arial Narrow"/>
                <a:cs typeface="Arial Narrow"/>
              </a:rPr>
              <a:t> (not </a:t>
            </a:r>
            <a:r>
              <a:rPr lang="en-US" sz="900" b="1" i="1" u="sng" dirty="0">
                <a:solidFill>
                  <a:srgbClr val="000000"/>
                </a:solidFill>
                <a:latin typeface="Arial Narrow"/>
                <a:cs typeface="Arial Narrow"/>
              </a:rPr>
              <a:t>already mentioned above</a:t>
            </a:r>
            <a:r>
              <a:rPr lang="en-US" sz="900" b="1" i="1" u="sng" dirty="0" smtClean="0">
                <a:solidFill>
                  <a:srgbClr val="000000"/>
                </a:solidFill>
                <a:latin typeface="Arial Narrow"/>
                <a:cs typeface="Arial Narrow"/>
              </a:rPr>
              <a:t>)</a:t>
            </a:r>
            <a:endParaRPr lang="en-GB" sz="900" b="1" i="1" u="sng" dirty="0">
              <a:solidFill>
                <a:srgbClr val="000000"/>
              </a:solidFill>
              <a:latin typeface="Arial Narrow"/>
              <a:cs typeface="Arial Narrow"/>
            </a:endParaRPr>
          </a:p>
          <a:p>
            <a:pPr algn="l"/>
            <a:r>
              <a:rPr lang="en-US" sz="900" b="1" dirty="0">
                <a:solidFill>
                  <a:srgbClr val="000000"/>
                </a:solidFill>
                <a:latin typeface="Arial Narrow"/>
                <a:cs typeface="Arial Narrow"/>
              </a:rPr>
              <a:t>Philippe </a:t>
            </a:r>
            <a:r>
              <a:rPr lang="en-US" sz="900" b="1" dirty="0" err="1">
                <a:solidFill>
                  <a:srgbClr val="000000"/>
                </a:solidFill>
                <a:latin typeface="Arial Narrow"/>
                <a:cs typeface="Arial Narrow"/>
              </a:rPr>
              <a:t>Peylin</a:t>
            </a:r>
            <a:r>
              <a:rPr lang="en-US" sz="900" b="1" dirty="0">
                <a:solidFill>
                  <a:srgbClr val="000000"/>
                </a:solidFill>
                <a:latin typeface="Arial Narrow"/>
                <a:cs typeface="Arial Narrow"/>
              </a:rPr>
              <a:t> | Anna </a:t>
            </a:r>
            <a:r>
              <a:rPr lang="en-US" sz="900" b="1" dirty="0" err="1">
                <a:solidFill>
                  <a:srgbClr val="000000"/>
                </a:solidFill>
                <a:latin typeface="Arial Narrow"/>
                <a:cs typeface="Arial Narrow"/>
              </a:rPr>
              <a:t>Peregon</a:t>
            </a:r>
            <a:r>
              <a:rPr lang="en-US" sz="900" b="1" dirty="0">
                <a:solidFill>
                  <a:srgbClr val="000000"/>
                </a:solidFill>
                <a:latin typeface="Arial Narrow"/>
                <a:cs typeface="Arial Narrow"/>
              </a:rPr>
              <a:t> | Patrick </a:t>
            </a:r>
            <a:r>
              <a:rPr lang="en-US" sz="900" b="1" dirty="0" err="1">
                <a:solidFill>
                  <a:srgbClr val="000000"/>
                </a:solidFill>
                <a:latin typeface="Arial Narrow"/>
                <a:cs typeface="Arial Narrow"/>
              </a:rPr>
              <a:t>Brockmann</a:t>
            </a:r>
            <a:r>
              <a:rPr lang="en-US" sz="900" b="1" dirty="0">
                <a:solidFill>
                  <a:srgbClr val="000000"/>
                </a:solidFill>
                <a:latin typeface="Arial Narrow"/>
                <a:cs typeface="Arial Narrow"/>
              </a:rPr>
              <a:t> | Vanessa </a:t>
            </a:r>
            <a:r>
              <a:rPr lang="en-US" sz="900" b="1" dirty="0" err="1">
                <a:solidFill>
                  <a:srgbClr val="000000"/>
                </a:solidFill>
                <a:latin typeface="Arial Narrow"/>
                <a:cs typeface="Arial Narrow"/>
              </a:rPr>
              <a:t>Maigné</a:t>
            </a:r>
            <a:r>
              <a:rPr lang="en-US" sz="900" b="1" dirty="0">
                <a:solidFill>
                  <a:srgbClr val="000000"/>
                </a:solidFill>
                <a:latin typeface="Arial Narrow"/>
                <a:cs typeface="Arial Narrow"/>
              </a:rPr>
              <a:t> | Pascal </a:t>
            </a:r>
            <a:r>
              <a:rPr lang="en-US" sz="900" b="1" dirty="0" err="1" smtClean="0">
                <a:solidFill>
                  <a:srgbClr val="000000"/>
                </a:solidFill>
                <a:latin typeface="Arial Narrow"/>
                <a:cs typeface="Arial Narrow"/>
              </a:rPr>
              <a:t>Evano</a:t>
            </a:r>
            <a:endParaRPr lang="en-GB" sz="900" b="1" dirty="0">
              <a:solidFill>
                <a:srgbClr val="000000"/>
              </a:solidFill>
              <a:latin typeface="Arial Narrow"/>
              <a:cs typeface="Arial Narrow"/>
            </a:endParaRPr>
          </a:p>
          <a:p>
            <a:pPr algn="l">
              <a:spcBef>
                <a:spcPts val="200"/>
              </a:spcBef>
            </a:pPr>
            <a:r>
              <a:rPr lang="en-US" sz="900" b="1" i="1" u="sng" dirty="0" smtClean="0">
                <a:solidFill>
                  <a:srgbClr val="000000"/>
                </a:solidFill>
                <a:latin typeface="Arial Narrow"/>
                <a:cs typeface="Arial Narrow"/>
              </a:rPr>
              <a:t>Atlas Designers </a:t>
            </a:r>
            <a:r>
              <a:rPr lang="en-US" sz="900" b="1" i="1" u="sng" dirty="0" err="1" smtClean="0">
                <a:solidFill>
                  <a:srgbClr val="000000"/>
                </a:solidFill>
                <a:latin typeface="Arial Narrow"/>
                <a:cs typeface="Arial Narrow"/>
              </a:rPr>
              <a:t>WeDoData</a:t>
            </a:r>
            <a:r>
              <a:rPr lang="en-US" sz="900" b="1" i="1" u="sng" dirty="0" smtClean="0">
                <a:solidFill>
                  <a:srgbClr val="000000"/>
                </a:solidFill>
                <a:latin typeface="Arial Narrow"/>
                <a:cs typeface="Arial Narrow"/>
              </a:rPr>
              <a:t>, France</a:t>
            </a:r>
          </a:p>
          <a:p>
            <a:pPr algn="l"/>
            <a:r>
              <a:rPr lang="fr-FR" sz="900" b="1" dirty="0" smtClean="0">
                <a:solidFill>
                  <a:srgbClr val="000000"/>
                </a:solidFill>
                <a:latin typeface="Arial Narrow"/>
                <a:cs typeface="Arial Narrow"/>
              </a:rPr>
              <a:t>Karen </a:t>
            </a:r>
            <a:r>
              <a:rPr lang="fr-FR" sz="900" b="1" dirty="0">
                <a:solidFill>
                  <a:srgbClr val="000000"/>
                </a:solidFill>
                <a:latin typeface="Arial Narrow"/>
                <a:cs typeface="Arial Narrow"/>
              </a:rPr>
              <a:t>Bastien </a:t>
            </a:r>
            <a:r>
              <a:rPr lang="en-US" sz="900" b="1" dirty="0">
                <a:solidFill>
                  <a:srgbClr val="000000"/>
                </a:solidFill>
                <a:latin typeface="Arial Narrow"/>
                <a:cs typeface="Arial Narrow"/>
              </a:rPr>
              <a:t>| Brice </a:t>
            </a:r>
            <a:r>
              <a:rPr lang="en-US" sz="900" b="1" dirty="0" err="1" smtClean="0">
                <a:solidFill>
                  <a:srgbClr val="000000"/>
                </a:solidFill>
                <a:latin typeface="Arial Narrow"/>
                <a:cs typeface="Arial Narrow"/>
              </a:rPr>
              <a:t>Terdjman</a:t>
            </a:r>
            <a:r>
              <a:rPr lang="en-US" sz="900" b="1" dirty="0" smtClean="0">
                <a:solidFill>
                  <a:srgbClr val="000000"/>
                </a:solidFill>
                <a:latin typeface="Arial Narrow"/>
                <a:cs typeface="Arial Narrow"/>
              </a:rPr>
              <a:t> </a:t>
            </a:r>
            <a:r>
              <a:rPr lang="en-US" sz="900" b="1" dirty="0">
                <a:solidFill>
                  <a:srgbClr val="000000"/>
                </a:solidFill>
                <a:latin typeface="Arial Narrow"/>
                <a:cs typeface="Arial Narrow"/>
              </a:rPr>
              <a:t>| </a:t>
            </a:r>
            <a:r>
              <a:rPr lang="fr-FR" sz="900" b="1" dirty="0">
                <a:solidFill>
                  <a:srgbClr val="000000"/>
                </a:solidFill>
                <a:latin typeface="Arial Narrow"/>
                <a:cs typeface="Arial Narrow"/>
              </a:rPr>
              <a:t>Vincent Le Jeune | </a:t>
            </a:r>
            <a:r>
              <a:rPr lang="en-US" sz="900" b="1" dirty="0">
                <a:solidFill>
                  <a:srgbClr val="000000"/>
                </a:solidFill>
                <a:latin typeface="Arial Narrow"/>
                <a:cs typeface="Arial Narrow"/>
              </a:rPr>
              <a:t>Anthony </a:t>
            </a:r>
            <a:r>
              <a:rPr lang="en-US" sz="900" b="1" dirty="0" err="1" smtClean="0">
                <a:solidFill>
                  <a:srgbClr val="000000"/>
                </a:solidFill>
                <a:latin typeface="Arial Narrow"/>
                <a:cs typeface="Arial Narrow"/>
              </a:rPr>
              <a:t>Vessière</a:t>
            </a:r>
            <a:endParaRPr lang="en-US" sz="900" b="1" dirty="0" smtClean="0">
              <a:solidFill>
                <a:srgbClr val="000000"/>
              </a:solidFill>
              <a:latin typeface="Arial Narrow"/>
              <a:cs typeface="Arial Narrow"/>
            </a:endParaRPr>
          </a:p>
          <a:p>
            <a:pPr algn="l"/>
            <a:r>
              <a:rPr lang="en-US" sz="900" b="1" i="1" u="sng" dirty="0" smtClean="0">
                <a:solidFill>
                  <a:srgbClr val="000000"/>
                </a:solidFill>
                <a:latin typeface="Arial Narrow"/>
                <a:cs typeface="Arial Narrow"/>
              </a:rPr>
              <a:t>Communications Team</a:t>
            </a:r>
            <a:endParaRPr lang="en-US" sz="900" b="1" i="1" u="sng" dirty="0">
              <a:solidFill>
                <a:srgbClr val="000000"/>
              </a:solidFill>
              <a:latin typeface="Arial Narrow"/>
              <a:cs typeface="Arial Narrow"/>
            </a:endParaRPr>
          </a:p>
          <a:p>
            <a:pPr algn="l"/>
            <a:r>
              <a:rPr lang="fr-FR" sz="900" b="1" dirty="0" err="1" smtClean="0">
                <a:solidFill>
                  <a:srgbClr val="000000"/>
                </a:solidFill>
                <a:latin typeface="Arial Narrow"/>
                <a:cs typeface="Arial Narrow"/>
              </a:rPr>
              <a:t>Asher</a:t>
            </a:r>
            <a:r>
              <a:rPr lang="fr-FR" sz="900" b="1" dirty="0" smtClean="0">
                <a:solidFill>
                  <a:srgbClr val="000000"/>
                </a:solidFill>
                <a:latin typeface="Arial Narrow"/>
                <a:cs typeface="Arial Narrow"/>
              </a:rPr>
              <a:t> </a:t>
            </a:r>
            <a:r>
              <a:rPr lang="fr-FR" sz="900" b="1" dirty="0" err="1" smtClean="0">
                <a:solidFill>
                  <a:srgbClr val="000000"/>
                </a:solidFill>
                <a:latin typeface="Arial Narrow"/>
                <a:cs typeface="Arial Narrow"/>
              </a:rPr>
              <a:t>Minns</a:t>
            </a:r>
            <a:r>
              <a:rPr lang="fr-FR" sz="900" b="1" dirty="0" smtClean="0">
                <a:solidFill>
                  <a:srgbClr val="000000"/>
                </a:solidFill>
                <a:latin typeface="Arial Narrow"/>
                <a:cs typeface="Arial Narrow"/>
              </a:rPr>
              <a:t> </a:t>
            </a:r>
            <a:r>
              <a:rPr lang="en-US" sz="900" b="1" dirty="0">
                <a:solidFill>
                  <a:srgbClr val="000000"/>
                </a:solidFill>
                <a:latin typeface="Arial Narrow"/>
                <a:cs typeface="Arial Narrow"/>
              </a:rPr>
              <a:t>| </a:t>
            </a:r>
            <a:r>
              <a:rPr lang="en-US" sz="900" b="1" dirty="0" smtClean="0">
                <a:solidFill>
                  <a:srgbClr val="000000"/>
                </a:solidFill>
                <a:latin typeface="Arial Narrow"/>
                <a:cs typeface="Arial Narrow"/>
              </a:rPr>
              <a:t>Owen Gaffney </a:t>
            </a:r>
            <a:r>
              <a:rPr lang="en-US" sz="900" b="1" dirty="0">
                <a:solidFill>
                  <a:srgbClr val="000000"/>
                </a:solidFill>
                <a:latin typeface="Arial Narrow"/>
                <a:cs typeface="Arial Narrow"/>
              </a:rPr>
              <a:t>| </a:t>
            </a:r>
            <a:r>
              <a:rPr lang="fr-FR" sz="900" b="1" dirty="0" smtClean="0">
                <a:solidFill>
                  <a:srgbClr val="000000"/>
                </a:solidFill>
                <a:latin typeface="Arial Narrow"/>
                <a:cs typeface="Arial Narrow"/>
              </a:rPr>
              <a:t>Lizzie </a:t>
            </a:r>
            <a:r>
              <a:rPr lang="fr-FR" sz="900" b="1" dirty="0" err="1" smtClean="0">
                <a:solidFill>
                  <a:srgbClr val="000000"/>
                </a:solidFill>
                <a:latin typeface="Arial Narrow"/>
                <a:cs typeface="Arial Narrow"/>
              </a:rPr>
              <a:t>Sayer</a:t>
            </a:r>
            <a:r>
              <a:rPr lang="fr-FR" sz="900" b="1" dirty="0" smtClean="0">
                <a:solidFill>
                  <a:srgbClr val="000000"/>
                </a:solidFill>
                <a:latin typeface="Arial Narrow"/>
                <a:cs typeface="Arial Narrow"/>
              </a:rPr>
              <a:t> | </a:t>
            </a:r>
            <a:r>
              <a:rPr lang="en-US" sz="900" b="1" dirty="0" smtClean="0">
                <a:solidFill>
                  <a:srgbClr val="000000"/>
                </a:solidFill>
                <a:latin typeface="Arial Narrow"/>
                <a:cs typeface="Arial Narrow"/>
              </a:rPr>
              <a:t>Michael </a:t>
            </a:r>
            <a:r>
              <a:rPr lang="en-US" sz="900" b="1" dirty="0" err="1" smtClean="0">
                <a:solidFill>
                  <a:srgbClr val="000000"/>
                </a:solidFill>
                <a:latin typeface="Arial Narrow"/>
                <a:cs typeface="Arial Narrow"/>
              </a:rPr>
              <a:t>Hoevel</a:t>
            </a:r>
            <a:endParaRPr lang="en-US" sz="900" b="1" dirty="0">
              <a:solidFill>
                <a:srgbClr val="000000"/>
              </a:solidFill>
              <a:latin typeface="Arial Narrow"/>
              <a:cs typeface="Arial Narrow"/>
            </a:endParaRPr>
          </a:p>
          <a:p>
            <a:pPr algn="l"/>
            <a:endParaRPr lang="en-US" sz="900" b="1" dirty="0" smtClean="0">
              <a:solidFill>
                <a:srgbClr val="000000"/>
              </a:solidFill>
              <a:latin typeface="Arial Narrow"/>
              <a:cs typeface="Arial Narrow"/>
            </a:endParaRPr>
          </a:p>
        </p:txBody>
      </p:sp>
      <p:sp>
        <p:nvSpPr>
          <p:cNvPr id="3" name="Title 2"/>
          <p:cNvSpPr>
            <a:spLocks noGrp="1"/>
          </p:cNvSpPr>
          <p:nvPr>
            <p:ph type="title"/>
          </p:nvPr>
        </p:nvSpPr>
        <p:spPr/>
        <p:txBody>
          <a:bodyPr>
            <a:normAutofit/>
          </a:bodyPr>
          <a:lstStyle/>
          <a:p>
            <a:r>
              <a:rPr lang="en-GB" dirty="0">
                <a:latin typeface="Arial Narrow" charset="0"/>
                <a:ea typeface="ＭＳ Ｐゴシック" charset="0"/>
                <a:cs typeface="ＭＳ Ｐゴシック" charset="0"/>
              </a:rPr>
              <a:t>Contributors   </a:t>
            </a:r>
            <a:r>
              <a:rPr lang="en-GB" dirty="0" smtClean="0">
                <a:latin typeface="Arial Narrow" charset="0"/>
                <a:ea typeface="ＭＳ Ｐゴシック" charset="0"/>
                <a:cs typeface="ＭＳ Ｐゴシック" charset="0"/>
              </a:rPr>
              <a:t>88 </a:t>
            </a:r>
            <a:r>
              <a:rPr lang="en-GB" dirty="0">
                <a:latin typeface="Arial Narrow" charset="0"/>
                <a:ea typeface="ＭＳ Ｐゴシック" charset="0"/>
                <a:cs typeface="ＭＳ Ｐゴシック" charset="0"/>
              </a:rPr>
              <a:t>people - </a:t>
            </a:r>
            <a:r>
              <a:rPr lang="en-GB" dirty="0" smtClean="0">
                <a:solidFill>
                  <a:srgbClr val="000000"/>
                </a:solidFill>
                <a:latin typeface="Arial Narrow" charset="0"/>
                <a:ea typeface="ＭＳ Ｐゴシック" charset="0"/>
                <a:cs typeface="ＭＳ Ｐゴシック" charset="0"/>
              </a:rPr>
              <a:t>68</a:t>
            </a:r>
            <a:r>
              <a:rPr lang="en-GB" dirty="0" smtClean="0">
                <a:latin typeface="Arial Narrow" charset="0"/>
                <a:ea typeface="ＭＳ Ｐゴシック" charset="0"/>
                <a:cs typeface="ＭＳ Ｐゴシック" charset="0"/>
              </a:rPr>
              <a:t> </a:t>
            </a:r>
            <a:r>
              <a:rPr lang="en-GB" dirty="0">
                <a:latin typeface="Arial Narrow" charset="0"/>
                <a:ea typeface="ＭＳ Ｐゴシック" charset="0"/>
                <a:cs typeface="ＭＳ Ｐゴシック" charset="0"/>
              </a:rPr>
              <a:t>organisations - </a:t>
            </a:r>
            <a:r>
              <a:rPr lang="en-GB" dirty="0" smtClean="0">
                <a:solidFill>
                  <a:srgbClr val="000000"/>
                </a:solidFill>
                <a:latin typeface="Arial Narrow" charset="0"/>
                <a:ea typeface="ＭＳ Ｐゴシック" charset="0"/>
                <a:cs typeface="ＭＳ Ｐゴシック" charset="0"/>
              </a:rPr>
              <a:t>12</a:t>
            </a:r>
            <a:r>
              <a:rPr lang="en-GB" dirty="0" smtClean="0">
                <a:latin typeface="Arial Narrow" charset="0"/>
                <a:ea typeface="ＭＳ Ｐゴシック" charset="0"/>
                <a:cs typeface="ＭＳ Ｐゴシック" charset="0"/>
              </a:rPr>
              <a:t> countries</a:t>
            </a:r>
            <a:endParaRPr lang="en-GB" dirty="0"/>
          </a:p>
        </p:txBody>
      </p:sp>
    </p:spTree>
    <p:extLst>
      <p:ext uri="{BB962C8B-B14F-4D97-AF65-F5344CB8AC3E}">
        <p14:creationId xmlns:p14="http://schemas.microsoft.com/office/powerpoint/2010/main" val="882387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855788" y="119063"/>
            <a:ext cx="7288212" cy="508000"/>
          </a:xfrm>
        </p:spPr>
        <p:txBody>
          <a:bodyPr/>
          <a:lstStyle/>
          <a:p>
            <a:pPr eaLnBrk="1" hangingPunct="1"/>
            <a:r>
              <a:rPr lang="en-GB" altLang="en-US" dirty="0" smtClean="0">
                <a:latin typeface="Arial Narrow Bold" charset="0"/>
                <a:ea typeface="ＭＳ Ｐゴシック" pitchFamily="34" charset="-128"/>
              </a:rPr>
              <a:t>Top Fossil Fuel Emitters (Per Capita)</a:t>
            </a:r>
            <a:endParaRPr lang="en-US" altLang="en-US" dirty="0" smtClean="0">
              <a:latin typeface="Arial Narrow Bold" charset="0"/>
              <a:ea typeface="ＭＳ Ｐゴシック" pitchFamily="34" charset="-128"/>
            </a:endParaRPr>
          </a:p>
        </p:txBody>
      </p:sp>
      <p:sp>
        <p:nvSpPr>
          <p:cNvPr id="3" name="Text Placeholder 2"/>
          <p:cNvSpPr>
            <a:spLocks noGrp="1"/>
          </p:cNvSpPr>
          <p:nvPr>
            <p:ph type="body" sz="quarter" idx="10"/>
          </p:nvPr>
        </p:nvSpPr>
        <p:spPr>
          <a:xfrm>
            <a:off x="431800" y="823913"/>
            <a:ext cx="8280400" cy="684212"/>
          </a:xfrm>
        </p:spPr>
        <p:txBody>
          <a:bodyPr rtlCol="0">
            <a:normAutofit/>
          </a:bodyPr>
          <a:lstStyle/>
          <a:p>
            <a:pPr eaLnBrk="1" fontAlgn="auto" hangingPunct="1">
              <a:spcAft>
                <a:spcPts val="0"/>
              </a:spcAft>
              <a:buFont typeface="Arial"/>
              <a:buNone/>
              <a:defRPr/>
            </a:pPr>
            <a:r>
              <a:rPr lang="en-US" altLang="en-US" dirty="0" smtClean="0">
                <a:ea typeface="ＭＳ Ｐゴシック" pitchFamily="34" charset="-128"/>
              </a:rPr>
              <a:t>The divergence between EU28 and Chinese per capita emissions is likely to continue</a:t>
            </a:r>
            <a:br>
              <a:rPr lang="en-US" altLang="en-US" dirty="0" smtClean="0">
                <a:ea typeface="ＭＳ Ｐゴシック" pitchFamily="34" charset="-128"/>
              </a:rPr>
            </a:br>
            <a:r>
              <a:rPr lang="en-US" altLang="en-US" dirty="0" smtClean="0">
                <a:ea typeface="ＭＳ Ｐゴシック" pitchFamily="34" charset="-128"/>
              </a:rPr>
              <a:t>USA continues with high and India with low per capita emissions </a:t>
            </a:r>
            <a:endParaRPr lang="en-US" altLang="en-US" dirty="0">
              <a:ea typeface="ＭＳ Ｐゴシック" pitchFamily="34" charset="-128"/>
            </a:endParaRPr>
          </a:p>
        </p:txBody>
      </p:sp>
      <p:sp>
        <p:nvSpPr>
          <p:cNvPr id="14339" name="Text Placeholder 4"/>
          <p:cNvSpPr>
            <a:spLocks noGrp="1"/>
          </p:cNvSpPr>
          <p:nvPr>
            <p:ph type="body" sz="quarter" idx="12"/>
          </p:nvPr>
        </p:nvSpPr>
        <p:spPr>
          <a:xfrm>
            <a:off x="188913" y="5692775"/>
            <a:ext cx="8766175" cy="1077913"/>
          </a:xfrm>
        </p:spPr>
        <p:txBody>
          <a:bodyPr/>
          <a:lstStyle/>
          <a:p>
            <a:r>
              <a:rPr lang="en-GB" sz="1600" dirty="0"/>
              <a:t>Economic growth based on IMF projections, fossil fuel intensity based on 10-year </a:t>
            </a:r>
            <a:r>
              <a:rPr lang="en-GB" sz="1600" dirty="0" smtClean="0"/>
              <a:t>trend</a:t>
            </a:r>
            <a:br>
              <a:rPr lang="en-GB" sz="1600" dirty="0" smtClean="0"/>
            </a:br>
            <a:r>
              <a:rPr lang="en-GB" sz="1400" dirty="0" smtClean="0"/>
              <a:t>Source</a:t>
            </a:r>
            <a:r>
              <a:rPr lang="en-GB" sz="1400" dirty="0"/>
              <a:t>: </a:t>
            </a:r>
            <a:r>
              <a:rPr lang="en-AU" altLang="en-US" sz="1400" dirty="0">
                <a:solidFill>
                  <a:srgbClr val="FF0000"/>
                </a:solidFill>
                <a:latin typeface="Arial Narrow" pitchFamily="34" charset="0"/>
                <a:ea typeface="ＭＳ Ｐゴシック" pitchFamily="34" charset="-128"/>
                <a:hlinkClick r:id="rId3"/>
              </a:rPr>
              <a:t>CDIAC</a:t>
            </a:r>
            <a:r>
              <a:rPr lang="en-AU" altLang="en-US" sz="1400" dirty="0">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Friedlingstein et al 2014</a:t>
            </a:r>
            <a:endParaRPr lang="en-AU" altLang="en-US" sz="1400" dirty="0" smtClean="0">
              <a:latin typeface="Arial Narrow" pitchFamily="34" charset="0"/>
              <a:ea typeface="ＭＳ Ｐゴシック" pitchFamily="34" charset="-128"/>
            </a:endParaRPr>
          </a:p>
        </p:txBody>
      </p:sp>
      <p:pic>
        <p:nvPicPr>
          <p:cNvPr id="5" name="Picture Placeholder 4"/>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014387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Carbon Intensity of Economic Activity – Regional </a:t>
            </a:r>
            <a:endParaRPr lang="en-GB" dirty="0"/>
          </a:p>
        </p:txBody>
      </p:sp>
      <p:sp>
        <p:nvSpPr>
          <p:cNvPr id="4" name="Text Placeholder 3"/>
          <p:cNvSpPr>
            <a:spLocks noGrp="1"/>
          </p:cNvSpPr>
          <p:nvPr>
            <p:ph type="body" sz="quarter" idx="10"/>
          </p:nvPr>
        </p:nvSpPr>
        <p:spPr/>
        <p:txBody>
          <a:bodyPr>
            <a:normAutofit/>
          </a:bodyPr>
          <a:lstStyle/>
          <a:p>
            <a:r>
              <a:rPr lang="en-NZ" dirty="0" smtClean="0"/>
              <a:t>GDP in China </a:t>
            </a:r>
            <a:r>
              <a:rPr lang="en-NZ" dirty="0"/>
              <a:t>and India </a:t>
            </a:r>
            <a:r>
              <a:rPr lang="en-NZ" dirty="0" smtClean="0"/>
              <a:t>is growing faster than improvements in </a:t>
            </a:r>
            <a:r>
              <a:rPr lang="en-NZ" dirty="0"/>
              <a:t>carbon </a:t>
            </a:r>
            <a:r>
              <a:rPr lang="en-NZ" dirty="0" smtClean="0"/>
              <a:t>intensity of GDP,</a:t>
            </a:r>
            <a:br>
              <a:rPr lang="en-NZ" dirty="0" smtClean="0"/>
            </a:br>
            <a:r>
              <a:rPr lang="en-NZ" dirty="0" smtClean="0"/>
              <a:t>with the opposite in the USA and EU</a:t>
            </a:r>
            <a:endParaRPr lang="en-GB" dirty="0"/>
          </a:p>
        </p:txBody>
      </p:sp>
      <p:sp>
        <p:nvSpPr>
          <p:cNvPr id="5" name="Text Placeholder 4"/>
          <p:cNvSpPr>
            <a:spLocks noGrp="1"/>
          </p:cNvSpPr>
          <p:nvPr>
            <p:ph type="body" sz="quarter" idx="12"/>
          </p:nvPr>
        </p:nvSpPr>
        <p:spPr/>
        <p:txBody>
          <a:bodyPr>
            <a:normAutofit/>
          </a:bodyPr>
          <a:lstStyle/>
          <a:p>
            <a:r>
              <a:rPr lang="en-GB" sz="1600" dirty="0"/>
              <a:t>Economic growth based on IMF projections, fossil fuel intensity based on 10-year </a:t>
            </a:r>
            <a:r>
              <a:rPr lang="en-GB" sz="1600" dirty="0" smtClean="0"/>
              <a:t>trend</a:t>
            </a:r>
            <a:br>
              <a:rPr lang="en-GB" sz="1600" dirty="0" smtClean="0"/>
            </a:br>
            <a:r>
              <a:rPr lang="en-GB" sz="1400" dirty="0" smtClean="0"/>
              <a:t>Source: </a:t>
            </a:r>
            <a:r>
              <a:rPr lang="en-AU" altLang="en-US" sz="1400" dirty="0">
                <a:solidFill>
                  <a:srgbClr val="FF0000"/>
                </a:solidFill>
                <a:latin typeface="Arial Narrow" pitchFamily="34" charset="0"/>
                <a:ea typeface="ＭＳ Ｐゴシック" pitchFamily="34" charset="-128"/>
                <a:hlinkClick r:id="rId2"/>
              </a:rPr>
              <a:t>CDIAC</a:t>
            </a:r>
            <a:r>
              <a:rPr lang="en-AU" altLang="en-US" sz="1400" dirty="0">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3"/>
              </a:rPr>
              <a:t>Friedlingstein et al 2014</a:t>
            </a:r>
            <a:endParaRPr lang="en-GB" sz="1400" dirty="0"/>
          </a:p>
        </p:txBody>
      </p:sp>
      <p:pic>
        <p:nvPicPr>
          <p:cNvPr id="6" name="Picture Placeholder 5"/>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370805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dirty="0" smtClean="0"/>
              <a:t>Remaining emissions budget</a:t>
            </a:r>
            <a:endParaRPr lang="en-NZ" dirty="0"/>
          </a:p>
        </p:txBody>
      </p:sp>
      <p:sp>
        <p:nvSpPr>
          <p:cNvPr id="4" name="Text Placeholder 3"/>
          <p:cNvSpPr>
            <a:spLocks noGrp="1"/>
          </p:cNvSpPr>
          <p:nvPr>
            <p:ph type="body" sz="quarter" idx="10"/>
          </p:nvPr>
        </p:nvSpPr>
        <p:spPr/>
        <p:txBody>
          <a:bodyPr>
            <a:normAutofit fontScale="92500"/>
          </a:bodyPr>
          <a:lstStyle/>
          <a:p>
            <a:r>
              <a:rPr lang="en-NZ" dirty="0" smtClean="0"/>
              <a:t>Cumulative CO</a:t>
            </a:r>
            <a:r>
              <a:rPr lang="en-NZ" baseline="-25000" dirty="0" smtClean="0"/>
              <a:t>2</a:t>
            </a:r>
            <a:r>
              <a:rPr lang="en-NZ" dirty="0" smtClean="0"/>
              <a:t> emissions should remain below about 3200 Gt for a 66% chance of staying below 2°C</a:t>
            </a:r>
            <a:br>
              <a:rPr lang="en-NZ" dirty="0" smtClean="0"/>
            </a:br>
            <a:r>
              <a:rPr lang="en-NZ" dirty="0" smtClean="0"/>
              <a:t>At present emissions rates the remaining budget would be used up in about 30 years</a:t>
            </a:r>
            <a:endParaRPr lang="en-NZ" dirty="0"/>
          </a:p>
        </p:txBody>
      </p:sp>
      <p:sp>
        <p:nvSpPr>
          <p:cNvPr id="5" name="Text Placeholder 4"/>
          <p:cNvSpPr>
            <a:spLocks noGrp="1"/>
          </p:cNvSpPr>
          <p:nvPr>
            <p:ph type="body" sz="quarter" idx="12"/>
          </p:nvPr>
        </p:nvSpPr>
        <p:spPr/>
        <p:txBody>
          <a:bodyPr>
            <a:normAutofit/>
          </a:bodyPr>
          <a:lstStyle/>
          <a:p>
            <a:r>
              <a:rPr lang="en-GB" altLang="en-US" sz="1600" dirty="0" smtClean="0">
                <a:solidFill>
                  <a:srgbClr val="000000"/>
                </a:solidFill>
                <a:ea typeface="ＭＳ Ｐゴシック" pitchFamily="34" charset="-128"/>
              </a:rPr>
              <a:t>If emissions continue to grow as projected to 2019 and then continue at the 2019 rate,</a:t>
            </a:r>
            <a:br>
              <a:rPr lang="en-GB" altLang="en-US" sz="1600" dirty="0" smtClean="0">
                <a:solidFill>
                  <a:srgbClr val="000000"/>
                </a:solidFill>
                <a:ea typeface="ＭＳ Ｐゴシック" pitchFamily="34" charset="-128"/>
              </a:rPr>
            </a:br>
            <a:r>
              <a:rPr lang="en-GB" altLang="en-US" sz="1600" dirty="0" smtClean="0">
                <a:solidFill>
                  <a:srgbClr val="000000"/>
                </a:solidFill>
                <a:ea typeface="ＭＳ Ｐゴシック" pitchFamily="34" charset="-128"/>
              </a:rPr>
              <a:t>the remaining budget would be used up about 22 years from 2019</a:t>
            </a:r>
            <a:br>
              <a:rPr lang="en-GB" altLang="en-US" sz="1600" dirty="0" smtClean="0">
                <a:solidFill>
                  <a:srgbClr val="000000"/>
                </a:solidFill>
                <a:ea typeface="ＭＳ Ｐゴシック" pitchFamily="34" charset="-128"/>
              </a:rPr>
            </a:br>
            <a:r>
              <a:rPr lang="en-GB" altLang="en-US" sz="1400" dirty="0" smtClean="0">
                <a:solidFill>
                  <a:srgbClr val="000000"/>
                </a:solidFill>
                <a:ea typeface="ＭＳ Ｐゴシック" pitchFamily="34" charset="-128"/>
              </a:rPr>
              <a:t>Source: </a:t>
            </a:r>
            <a:r>
              <a:rPr lang="en-AU" altLang="en-US" sz="1400" dirty="0" err="1" smtClean="0">
                <a:latin typeface="Arial Narrow" pitchFamily="34" charset="0"/>
                <a:ea typeface="ＭＳ Ｐゴシック" pitchFamily="34" charset="-128"/>
                <a:hlinkClick r:id="rId2"/>
              </a:rPr>
              <a:t>Friedlingstein</a:t>
            </a:r>
            <a:r>
              <a:rPr lang="en-AU" altLang="en-US" sz="1400" dirty="0" smtClean="0">
                <a:latin typeface="Arial Narrow" pitchFamily="34" charset="0"/>
                <a:ea typeface="ＭＳ Ｐゴシック" pitchFamily="34" charset="-128"/>
                <a:hlinkClick r:id="rId2"/>
              </a:rPr>
              <a:t> </a:t>
            </a:r>
            <a:r>
              <a:rPr lang="en-AU" altLang="en-US" sz="1400" dirty="0">
                <a:latin typeface="Arial Narrow" pitchFamily="34" charset="0"/>
                <a:ea typeface="ＭＳ Ｐゴシック" pitchFamily="34" charset="-128"/>
                <a:hlinkClick r:id="rId2"/>
              </a:rPr>
              <a:t>et al 2014</a:t>
            </a:r>
            <a:endParaRPr lang="en-GB" sz="1400" dirty="0"/>
          </a:p>
        </p:txBody>
      </p:sp>
      <p:sp>
        <p:nvSpPr>
          <p:cNvPr id="2" name="TextBox 1"/>
          <p:cNvSpPr txBox="1"/>
          <p:nvPr/>
        </p:nvSpPr>
        <p:spPr>
          <a:xfrm>
            <a:off x="6632916" y="2370406"/>
            <a:ext cx="1371601" cy="430887"/>
          </a:xfrm>
          <a:prstGeom prst="rect">
            <a:avLst/>
          </a:prstGeom>
          <a:noFill/>
        </p:spPr>
        <p:txBody>
          <a:bodyPr wrap="square" rtlCol="0">
            <a:spAutoFit/>
          </a:bodyPr>
          <a:lstStyle/>
          <a:p>
            <a:r>
              <a:rPr lang="en-GB" altLang="en-US" sz="1100" dirty="0" smtClean="0">
                <a:solidFill>
                  <a:srgbClr val="000000"/>
                </a:solidFill>
                <a:ea typeface="ＭＳ Ｐゴシック" pitchFamily="34" charset="-128"/>
              </a:rPr>
              <a:t>(Uncertainty </a:t>
            </a:r>
            <a:r>
              <a:rPr lang="en-NZ" sz="1100" dirty="0" smtClean="0"/>
              <a:t>is </a:t>
            </a:r>
            <a:r>
              <a:rPr lang="en-NZ" sz="1100" dirty="0"/>
              <a:t>about </a:t>
            </a:r>
            <a:r>
              <a:rPr lang="en-NZ" sz="1100" dirty="0" smtClean="0">
                <a:latin typeface="Arial Narrow"/>
              </a:rPr>
              <a:t>±</a:t>
            </a:r>
            <a:r>
              <a:rPr lang="en-NZ" sz="1100" dirty="0" smtClean="0"/>
              <a:t>300 GtCO</a:t>
            </a:r>
            <a:r>
              <a:rPr lang="en-NZ" sz="1100" baseline="-25000" dirty="0" smtClean="0"/>
              <a:t>2</a:t>
            </a:r>
            <a:r>
              <a:rPr lang="en-NZ" sz="1100" dirty="0" smtClean="0"/>
              <a:t>)</a:t>
            </a:r>
            <a:endParaRPr lang="en-GB" altLang="en-US" sz="1100" dirty="0">
              <a:solidFill>
                <a:srgbClr val="000000"/>
              </a:solidFill>
              <a:ea typeface="ＭＳ Ｐゴシック" pitchFamily="34" charset="-128"/>
            </a:endParaRPr>
          </a:p>
        </p:txBody>
      </p:sp>
      <p:pic>
        <p:nvPicPr>
          <p:cNvPr id="7" name="Picture Placeholder 6"/>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3497405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dirty="0">
              <a:latin typeface="Arial Narrow"/>
              <a:ea typeface="ＭＳ Ｐゴシック" pitchFamily="34" charset="-128"/>
              <a:cs typeface="Arial Narrow"/>
            </a:endParaRPr>
          </a:p>
        </p:txBody>
      </p:sp>
      <p:sp>
        <p:nvSpPr>
          <p:cNvPr id="4" name="Title 3"/>
          <p:cNvSpPr>
            <a:spLocks noGrp="1"/>
          </p:cNvSpPr>
          <p:nvPr>
            <p:ph type="title"/>
          </p:nvPr>
        </p:nvSpPr>
        <p:spPr>
          <a:xfrm>
            <a:off x="457200" y="1879304"/>
            <a:ext cx="8229600" cy="1143000"/>
          </a:xfrm>
        </p:spPr>
        <p:txBody>
          <a:bodyPr>
            <a:normAutofit/>
          </a:bodyPr>
          <a:lstStyle/>
          <a:p>
            <a:r>
              <a:rPr lang="en-GB" altLang="en-US" dirty="0" smtClean="0">
                <a:ea typeface="ＭＳ Ｐゴシック" pitchFamily="34" charset="-128"/>
              </a:rPr>
              <a:t>Sharing the CO</a:t>
            </a:r>
            <a:r>
              <a:rPr lang="en-GB" altLang="en-US" baseline="-25000" dirty="0" smtClean="0">
                <a:ea typeface="ＭＳ Ｐゴシック" pitchFamily="34" charset="-128"/>
              </a:rPr>
              <a:t>2</a:t>
            </a:r>
            <a:r>
              <a:rPr lang="en-GB" altLang="en-US" dirty="0" smtClean="0">
                <a:ea typeface="ＭＳ Ｐゴシック" pitchFamily="34" charset="-128"/>
              </a:rPr>
              <a:t> emission quota</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00" y="4038298"/>
            <a:ext cx="7200000" cy="208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2448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Sharing the CO</a:t>
            </a:r>
            <a:r>
              <a:rPr lang="en-GB" baseline="-25000" dirty="0" smtClean="0"/>
              <a:t>2</a:t>
            </a:r>
            <a:r>
              <a:rPr lang="en-GB" dirty="0" smtClean="0"/>
              <a:t> emission quota</a:t>
            </a:r>
            <a:endParaRPr lang="en-GB" dirty="0"/>
          </a:p>
        </p:txBody>
      </p:sp>
      <p:sp>
        <p:nvSpPr>
          <p:cNvPr id="4" name="Text Placeholder 3"/>
          <p:cNvSpPr>
            <a:spLocks noGrp="1"/>
          </p:cNvSpPr>
          <p:nvPr>
            <p:ph type="body" sz="quarter" idx="10"/>
          </p:nvPr>
        </p:nvSpPr>
        <p:spPr/>
        <p:txBody>
          <a:bodyPr>
            <a:normAutofit/>
          </a:bodyPr>
          <a:lstStyle/>
          <a:p>
            <a:r>
              <a:rPr lang="en-GB" dirty="0"/>
              <a:t>The share of an available </a:t>
            </a:r>
            <a:r>
              <a:rPr lang="en-GB" dirty="0" smtClean="0"/>
              <a:t>CO</a:t>
            </a:r>
            <a:r>
              <a:rPr lang="en-GB" baseline="-25000" dirty="0" smtClean="0"/>
              <a:t>2</a:t>
            </a:r>
            <a:r>
              <a:rPr lang="en-GB" dirty="0" smtClean="0"/>
              <a:t> emission </a:t>
            </a:r>
            <a:r>
              <a:rPr lang="en-GB" dirty="0"/>
              <a:t>quota allocated to </a:t>
            </a:r>
            <a:r>
              <a:rPr lang="en-GB" dirty="0" smtClean="0"/>
              <a:t>countries</a:t>
            </a:r>
            <a:br>
              <a:rPr lang="en-GB" dirty="0" smtClean="0"/>
            </a:br>
            <a:r>
              <a:rPr lang="en-GB" dirty="0" smtClean="0"/>
              <a:t>A ‘blended’ option gives more feasible mitigation rates, without penalising developing regions</a:t>
            </a:r>
            <a:endParaRPr lang="en-GB" dirty="0"/>
          </a:p>
        </p:txBody>
      </p:sp>
      <p:sp>
        <p:nvSpPr>
          <p:cNvPr id="5" name="Text Placeholder 4"/>
          <p:cNvSpPr>
            <a:spLocks noGrp="1"/>
          </p:cNvSpPr>
          <p:nvPr>
            <p:ph type="body" sz="quarter" idx="12"/>
          </p:nvPr>
        </p:nvSpPr>
        <p:spPr/>
        <p:txBody>
          <a:bodyPr/>
          <a:lstStyle/>
          <a:p>
            <a:r>
              <a:rPr lang="en-GB" dirty="0" smtClean="0"/>
              <a:t>Inertia (current emissions), equity (population), blended (50-50 split)</a:t>
            </a:r>
            <a:br>
              <a:rPr lang="en-GB" dirty="0" smtClean="0"/>
            </a:br>
            <a:r>
              <a:rPr lang="en-GB" dirty="0" smtClean="0"/>
              <a:t>Emissions </a:t>
            </a:r>
            <a:r>
              <a:rPr lang="en-GB" dirty="0"/>
              <a:t>trading would allow additional sharing of the quota, together with financial </a:t>
            </a:r>
            <a:r>
              <a:rPr lang="en-GB" dirty="0" smtClean="0"/>
              <a:t>transfers</a:t>
            </a:r>
            <a:br>
              <a:rPr lang="en-GB" dirty="0" smtClean="0"/>
            </a:br>
            <a:r>
              <a:rPr lang="en-GB" sz="1400" dirty="0" smtClean="0"/>
              <a:t>Source: </a:t>
            </a:r>
            <a:r>
              <a:rPr lang="en-GB" sz="1400" dirty="0" err="1" smtClean="0">
                <a:hlinkClick r:id="rId2"/>
              </a:rPr>
              <a:t>Raupach</a:t>
            </a:r>
            <a:r>
              <a:rPr lang="en-GB" sz="1400" dirty="0" smtClean="0">
                <a:hlinkClick r:id="rId2"/>
              </a:rPr>
              <a:t> et al 2014</a:t>
            </a:r>
            <a:endParaRPr lang="en-GB" sz="1400" dirty="0"/>
          </a:p>
        </p:txBody>
      </p:sp>
      <p:pic>
        <p:nvPicPr>
          <p:cNvPr id="6" name="Picture Placeholder 5"/>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4073856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Mitigation rates become infeasible under some schemes</a:t>
            </a:r>
            <a:endParaRPr lang="en-GB" dirty="0"/>
          </a:p>
        </p:txBody>
      </p:sp>
      <p:sp>
        <p:nvSpPr>
          <p:cNvPr id="4" name="Text Placeholder 3"/>
          <p:cNvSpPr>
            <a:spLocks noGrp="1"/>
          </p:cNvSpPr>
          <p:nvPr>
            <p:ph type="body" sz="quarter" idx="10"/>
          </p:nvPr>
        </p:nvSpPr>
        <p:spPr/>
        <p:txBody>
          <a:bodyPr>
            <a:normAutofit/>
          </a:bodyPr>
          <a:lstStyle/>
          <a:p>
            <a:r>
              <a:rPr lang="en-GB" dirty="0" smtClean="0"/>
              <a:t>The necessary mitigation rates can change significantly for some countries</a:t>
            </a:r>
            <a:br>
              <a:rPr lang="en-GB" dirty="0" smtClean="0"/>
            </a:br>
            <a:r>
              <a:rPr lang="en-GB" dirty="0" smtClean="0"/>
              <a:t>‘Blended’ effort sharing can strike a balance between fairness and feasibility</a:t>
            </a:r>
            <a:endParaRPr lang="en-GB" dirty="0"/>
          </a:p>
        </p:txBody>
      </p:sp>
      <p:sp>
        <p:nvSpPr>
          <p:cNvPr id="5" name="Text Placeholder 4"/>
          <p:cNvSpPr>
            <a:spLocks noGrp="1"/>
          </p:cNvSpPr>
          <p:nvPr>
            <p:ph type="body" sz="quarter" idx="12"/>
          </p:nvPr>
        </p:nvSpPr>
        <p:spPr/>
        <p:txBody>
          <a:bodyPr/>
          <a:lstStyle/>
          <a:p>
            <a:r>
              <a:rPr lang="en-GB" dirty="0" smtClean="0"/>
              <a:t>For comparison, the nuclear transitions in some European countries</a:t>
            </a:r>
            <a:br>
              <a:rPr lang="en-GB" dirty="0" smtClean="0"/>
            </a:br>
            <a:r>
              <a:rPr lang="en-GB" dirty="0" smtClean="0"/>
              <a:t>led to </a:t>
            </a:r>
            <a:r>
              <a:rPr lang="nb-NO" dirty="0" smtClean="0"/>
              <a:t>~</a:t>
            </a:r>
            <a:r>
              <a:rPr lang="en-GB" dirty="0" smtClean="0"/>
              <a:t>4%/</a:t>
            </a:r>
            <a:r>
              <a:rPr lang="en-GB" dirty="0" err="1" smtClean="0"/>
              <a:t>yr</a:t>
            </a:r>
            <a:r>
              <a:rPr lang="en-GB" dirty="0" smtClean="0"/>
              <a:t> reductions for 10-year periods</a:t>
            </a:r>
            <a:br>
              <a:rPr lang="en-GB" dirty="0" smtClean="0"/>
            </a:br>
            <a:r>
              <a:rPr lang="en-GB" sz="1400" dirty="0" smtClean="0"/>
              <a:t>Source</a:t>
            </a:r>
            <a:r>
              <a:rPr lang="en-GB" sz="1400" dirty="0"/>
              <a:t>: </a:t>
            </a:r>
            <a:r>
              <a:rPr lang="en-GB" sz="1400" dirty="0">
                <a:hlinkClick r:id="rId2"/>
              </a:rPr>
              <a:t>Raupach et al 2014</a:t>
            </a:r>
            <a:r>
              <a:rPr lang="en-GB" sz="1400" dirty="0" smtClean="0"/>
              <a:t> </a:t>
            </a:r>
            <a:endParaRPr lang="en-GB" sz="1400" dirty="0"/>
          </a:p>
        </p:txBody>
      </p:sp>
      <p:pic>
        <p:nvPicPr>
          <p:cNvPr id="7" name="Picture Placeholder 6"/>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196404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Global Quotas</a:t>
            </a:r>
            <a:r>
              <a:rPr lang="en-GB" dirty="0"/>
              <a:t>, </a:t>
            </a:r>
            <a:r>
              <a:rPr lang="en-GB" dirty="0" smtClean="0"/>
              <a:t>Committed Emissions, Fossil-Fuel Reserves</a:t>
            </a:r>
            <a:endParaRPr lang="en-GB" dirty="0"/>
          </a:p>
        </p:txBody>
      </p:sp>
      <p:sp>
        <p:nvSpPr>
          <p:cNvPr id="5" name="Text Placeholder 4"/>
          <p:cNvSpPr>
            <a:spLocks noGrp="1"/>
          </p:cNvSpPr>
          <p:nvPr>
            <p:ph type="body" sz="quarter" idx="10"/>
          </p:nvPr>
        </p:nvSpPr>
        <p:spPr/>
        <p:txBody>
          <a:bodyPr>
            <a:normAutofit/>
          </a:bodyPr>
          <a:lstStyle/>
          <a:p>
            <a:r>
              <a:rPr lang="en-GB" dirty="0" smtClean="0"/>
              <a:t>To keep temperatures below 2°C requires two-thirds of fossil fuels to remain in the ground*</a:t>
            </a:r>
            <a:br>
              <a:rPr lang="en-GB" dirty="0" smtClean="0"/>
            </a:br>
            <a:r>
              <a:rPr lang="en-GB" dirty="0" smtClean="0"/>
              <a:t>Committed emissions in existing infrastructure represents 50% of the remaining quota*</a:t>
            </a:r>
            <a:endParaRPr lang="en-GB" dirty="0"/>
          </a:p>
        </p:txBody>
      </p:sp>
      <p:sp>
        <p:nvSpPr>
          <p:cNvPr id="7" name="Text Placeholder 6"/>
          <p:cNvSpPr>
            <a:spLocks noGrp="1"/>
          </p:cNvSpPr>
          <p:nvPr>
            <p:ph type="body" sz="quarter" idx="12"/>
          </p:nvPr>
        </p:nvSpPr>
        <p:spPr/>
        <p:txBody>
          <a:bodyPr/>
          <a:lstStyle/>
          <a:p>
            <a:r>
              <a:rPr lang="en-GB" dirty="0" smtClean="0"/>
              <a:t>*Assuming a 50% chance to stay below 2°C and no carbon-capture and storage</a:t>
            </a:r>
            <a:br>
              <a:rPr lang="en-GB" dirty="0" smtClean="0"/>
            </a:br>
            <a:r>
              <a:rPr lang="en-GB" sz="1400" dirty="0" smtClean="0"/>
              <a:t>Source</a:t>
            </a:r>
            <a:r>
              <a:rPr lang="en-GB" sz="1400" dirty="0"/>
              <a:t>: </a:t>
            </a:r>
            <a:r>
              <a:rPr lang="en-GB" sz="1400" dirty="0">
                <a:hlinkClick r:id="rId2"/>
              </a:rPr>
              <a:t>Raupach et al 2014</a:t>
            </a:r>
            <a:endParaRPr lang="en-GB" sz="1400" dirty="0"/>
          </a:p>
        </p:txBody>
      </p:sp>
      <p:pic>
        <p:nvPicPr>
          <p:cNvPr id="6" name="Picture Placeholder 5"/>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3161113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Regional Quotas</a:t>
            </a:r>
            <a:r>
              <a:rPr lang="en-GB" dirty="0"/>
              <a:t>, Committed Emissions, Fossil-Fuel Reserves</a:t>
            </a:r>
          </a:p>
        </p:txBody>
      </p:sp>
      <p:sp>
        <p:nvSpPr>
          <p:cNvPr id="4" name="Text Placeholder 3"/>
          <p:cNvSpPr>
            <a:spLocks noGrp="1"/>
          </p:cNvSpPr>
          <p:nvPr>
            <p:ph type="body" sz="quarter" idx="10"/>
          </p:nvPr>
        </p:nvSpPr>
        <p:spPr/>
        <p:txBody>
          <a:bodyPr>
            <a:normAutofit/>
          </a:bodyPr>
          <a:lstStyle/>
          <a:p>
            <a:r>
              <a:rPr lang="en-GB" dirty="0" smtClean="0"/>
              <a:t>With population-based (equity) sharing &amp; committed emissions,</a:t>
            </a:r>
            <a:br>
              <a:rPr lang="en-GB" dirty="0" smtClean="0"/>
            </a:br>
            <a:r>
              <a:rPr lang="en-GB" dirty="0" smtClean="0"/>
              <a:t>the USA and China have already exceeded their 2°C quotas</a:t>
            </a:r>
          </a:p>
        </p:txBody>
      </p:sp>
      <p:sp>
        <p:nvSpPr>
          <p:cNvPr id="5" name="Text Placeholder 4"/>
          <p:cNvSpPr>
            <a:spLocks noGrp="1"/>
          </p:cNvSpPr>
          <p:nvPr>
            <p:ph type="body" sz="quarter" idx="12"/>
          </p:nvPr>
        </p:nvSpPr>
        <p:spPr/>
        <p:txBody>
          <a:bodyPr/>
          <a:lstStyle/>
          <a:p>
            <a:r>
              <a:rPr lang="en-GB" dirty="0" smtClean="0"/>
              <a:t>Trade in fossil fuels redistributes the emissions from fossil-fuel reserves amongst nations</a:t>
            </a:r>
            <a:br>
              <a:rPr lang="en-GB" dirty="0" smtClean="0"/>
            </a:br>
            <a:r>
              <a:rPr lang="en-GB" sz="1400" dirty="0" smtClean="0"/>
              <a:t>Source</a:t>
            </a:r>
            <a:r>
              <a:rPr lang="en-GB" sz="1400" dirty="0"/>
              <a:t>: </a:t>
            </a:r>
            <a:r>
              <a:rPr lang="en-GB" sz="1400" dirty="0">
                <a:hlinkClick r:id="rId2"/>
              </a:rPr>
              <a:t>Raupach et al </a:t>
            </a:r>
            <a:r>
              <a:rPr lang="en-GB" sz="1400" dirty="0" smtClean="0">
                <a:hlinkClick r:id="rId2"/>
              </a:rPr>
              <a:t>2014</a:t>
            </a:r>
            <a:endParaRPr lang="en-GB" sz="1400" dirty="0"/>
          </a:p>
        </p:txBody>
      </p:sp>
      <p:pic>
        <p:nvPicPr>
          <p:cNvPr id="7" name="Picture Placeholder 6"/>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65672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dirty="0">
              <a:latin typeface="Arial Narrow"/>
              <a:ea typeface="ＭＳ Ｐゴシック" pitchFamily="34" charset="-128"/>
              <a:cs typeface="Arial Narrow"/>
            </a:endParaRPr>
          </a:p>
        </p:txBody>
      </p:sp>
      <p:sp>
        <p:nvSpPr>
          <p:cNvPr id="4" name="Title 3"/>
          <p:cNvSpPr>
            <a:spLocks noGrp="1"/>
          </p:cNvSpPr>
          <p:nvPr>
            <p:ph type="title"/>
          </p:nvPr>
        </p:nvSpPr>
        <p:spPr>
          <a:xfrm>
            <a:off x="457200" y="1879304"/>
            <a:ext cx="8229600" cy="1143000"/>
          </a:xfrm>
        </p:spPr>
        <p:txBody>
          <a:bodyPr>
            <a:normAutofit/>
          </a:bodyPr>
          <a:lstStyle/>
          <a:p>
            <a:r>
              <a:rPr lang="en-GB" altLang="en-US" dirty="0" smtClean="0">
                <a:ea typeface="ＭＳ Ｐゴシック" pitchFamily="34" charset="-128"/>
              </a:rPr>
              <a:t>Betting on Negative Emissions</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00" y="3920983"/>
            <a:ext cx="7200000" cy="227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656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BECCS is necessary, but not sufficient for </a:t>
            </a:r>
            <a:r>
              <a:rPr lang="en-GB" dirty="0"/>
              <a:t>2</a:t>
            </a:r>
            <a:r>
              <a:rPr lang="en-GB" altLang="en-US" dirty="0">
                <a:solidFill>
                  <a:srgbClr val="000000"/>
                </a:solidFill>
                <a:latin typeface="Arial Narrow" pitchFamily="34" charset="0"/>
                <a:ea typeface="ＭＳ Ｐゴシック" pitchFamily="34" charset="-128"/>
              </a:rPr>
              <a:t>ºC</a:t>
            </a:r>
            <a:endParaRPr lang="en-GB" dirty="0"/>
          </a:p>
        </p:txBody>
      </p:sp>
      <p:sp>
        <p:nvSpPr>
          <p:cNvPr id="4" name="Text Placeholder 3"/>
          <p:cNvSpPr>
            <a:spLocks noGrp="1"/>
          </p:cNvSpPr>
          <p:nvPr>
            <p:ph type="body" sz="quarter" idx="10"/>
          </p:nvPr>
        </p:nvSpPr>
        <p:spPr/>
        <p:txBody>
          <a:bodyPr>
            <a:normAutofit/>
          </a:bodyPr>
          <a:lstStyle/>
          <a:p>
            <a:r>
              <a:rPr lang="en-GB" dirty="0" smtClean="0"/>
              <a:t>BECCS is used in over half of scenarios, but ~40% have net </a:t>
            </a:r>
            <a:r>
              <a:rPr lang="en-GB" dirty="0"/>
              <a:t>positive </a:t>
            </a:r>
            <a:r>
              <a:rPr lang="en-GB" dirty="0" smtClean="0"/>
              <a:t>emissions in 2100</a:t>
            </a:r>
            <a:br>
              <a:rPr lang="en-GB" dirty="0" smtClean="0"/>
            </a:br>
            <a:r>
              <a:rPr lang="en-GB" dirty="0" smtClean="0"/>
              <a:t>~90% of 2</a:t>
            </a:r>
            <a:r>
              <a:rPr lang="en-GB" altLang="en-US" dirty="0" smtClean="0">
                <a:solidFill>
                  <a:srgbClr val="000000"/>
                </a:solidFill>
                <a:latin typeface="Arial Narrow" pitchFamily="34" charset="0"/>
                <a:ea typeface="ＭＳ Ｐゴシック" pitchFamily="34" charset="-128"/>
              </a:rPr>
              <a:t>ºC and ~35% of other mitigation scenarios have net negative emissions in 2100</a:t>
            </a:r>
            <a:endParaRPr lang="en-GB" dirty="0"/>
          </a:p>
        </p:txBody>
      </p:sp>
      <p:sp>
        <p:nvSpPr>
          <p:cNvPr id="5" name="Text Placeholder 4"/>
          <p:cNvSpPr>
            <a:spLocks noGrp="1"/>
          </p:cNvSpPr>
          <p:nvPr>
            <p:ph type="body" sz="quarter" idx="12"/>
          </p:nvPr>
        </p:nvSpPr>
        <p:spPr/>
        <p:txBody>
          <a:bodyPr/>
          <a:lstStyle/>
          <a:p>
            <a:r>
              <a:rPr lang="en-GB" sz="1600" dirty="0" smtClean="0"/>
              <a:t>BECCS = Bioenergy with Carbon Capture and Storage; Scenarios from IPCC Fifth Assessment Report</a:t>
            </a:r>
            <a:br>
              <a:rPr lang="en-GB" sz="1600" dirty="0" smtClean="0"/>
            </a:br>
            <a:r>
              <a:rPr lang="en-GB" altLang="en-US" sz="1400" dirty="0" smtClean="0">
                <a:solidFill>
                  <a:srgbClr val="000000"/>
                </a:solidFill>
                <a:latin typeface="Arial Narrow" pitchFamily="34" charset="0"/>
                <a:ea typeface="ＭＳ Ｐゴシック" pitchFamily="34" charset="-128"/>
              </a:rPr>
              <a:t>Source</a:t>
            </a:r>
            <a:r>
              <a:rPr lang="en-GB" altLang="en-US" sz="1400" dirty="0">
                <a:solidFill>
                  <a:srgbClr val="000000"/>
                </a:solidFill>
                <a:latin typeface="Arial Narrow" pitchFamily="34" charset="0"/>
                <a:ea typeface="ＭＳ Ｐゴシック" pitchFamily="34" charset="-128"/>
              </a:rPr>
              <a:t>: </a:t>
            </a:r>
            <a:r>
              <a:rPr lang="en-GB" altLang="en-US" sz="1400" dirty="0">
                <a:solidFill>
                  <a:srgbClr val="000000"/>
                </a:solidFill>
                <a:latin typeface="Arial Narrow" pitchFamily="34" charset="0"/>
                <a:ea typeface="ＭＳ Ｐゴシック" pitchFamily="34" charset="-128"/>
                <a:hlinkClick r:id="rId2"/>
              </a:rPr>
              <a:t>Fuss et al 2014</a:t>
            </a:r>
            <a:endParaRPr lang="en-GB" sz="1400" dirty="0"/>
          </a:p>
        </p:txBody>
      </p:sp>
      <p:pic>
        <p:nvPicPr>
          <p:cNvPr id="9" name="Picture Placeholder 8"/>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5687" r="-15687"/>
          <a:stretch/>
        </p:blipFill>
        <p:spPr>
          <a:xfrm>
            <a:off x="555240" y="1645741"/>
            <a:ext cx="7648270" cy="4429789"/>
          </a:xfrm>
        </p:spPr>
      </p:pic>
      <p:sp>
        <p:nvSpPr>
          <p:cNvPr id="6" name="TextBox 5"/>
          <p:cNvSpPr txBox="1"/>
          <p:nvPr/>
        </p:nvSpPr>
        <p:spPr>
          <a:xfrm>
            <a:off x="2053882" y="1550329"/>
            <a:ext cx="4916658" cy="261610"/>
          </a:xfrm>
          <a:prstGeom prst="rect">
            <a:avLst/>
          </a:prstGeom>
          <a:noFill/>
        </p:spPr>
        <p:txBody>
          <a:bodyPr wrap="square" rtlCol="0">
            <a:spAutoFit/>
          </a:bodyPr>
          <a:lstStyle/>
          <a:p>
            <a:r>
              <a:rPr lang="en-NZ" sz="1050" dirty="0" smtClean="0">
                <a:solidFill>
                  <a:srgbClr val="808080"/>
                </a:solidFill>
                <a:latin typeface="Helvetica" pitchFamily="50" charset="0"/>
              </a:rPr>
              <a:t>Data</a:t>
            </a:r>
            <a:r>
              <a:rPr lang="en-NZ" sz="1050" dirty="0">
                <a:solidFill>
                  <a:srgbClr val="808080"/>
                </a:solidFill>
                <a:latin typeface="Helvetica" pitchFamily="50" charset="0"/>
              </a:rPr>
              <a:t>: </a:t>
            </a:r>
            <a:r>
              <a:rPr lang="en-NZ" sz="1050" dirty="0" smtClean="0">
                <a:solidFill>
                  <a:srgbClr val="808080"/>
                </a:solidFill>
                <a:latin typeface="Helvetica" pitchFamily="50" charset="0"/>
              </a:rPr>
              <a:t>Fuss et al 2014/IPCC</a:t>
            </a:r>
            <a:endParaRPr lang="en-NZ" sz="1050" dirty="0">
              <a:solidFill>
                <a:srgbClr val="808080"/>
              </a:solidFill>
              <a:latin typeface="Helvetica" pitchFamily="50" charset="0"/>
            </a:endParaRPr>
          </a:p>
        </p:txBody>
      </p:sp>
    </p:spTree>
    <p:extLst>
      <p:ext uri="{BB962C8B-B14F-4D97-AF65-F5344CB8AC3E}">
        <p14:creationId xmlns:p14="http://schemas.microsoft.com/office/powerpoint/2010/main" val="1637797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bwMode="auto">
          <a:xfrm>
            <a:off x="105479" y="4708675"/>
            <a:ext cx="4484857" cy="9988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800" dirty="0" smtClean="0">
                <a:solidFill>
                  <a:srgbClr val="000000"/>
                </a:solidFill>
                <a:latin typeface="Arial Narrow"/>
                <a:ea typeface="ＭＳ Ｐゴシック" charset="0"/>
                <a:cs typeface="Arial Narrow"/>
              </a:rPr>
              <a:t>More information, data sources and data files: </a:t>
            </a:r>
          </a:p>
          <a:p>
            <a:pPr algn="ctr"/>
            <a:r>
              <a:rPr lang="en-AU" sz="1800" dirty="0" smtClean="0">
                <a:solidFill>
                  <a:srgbClr val="000000"/>
                </a:solidFill>
                <a:latin typeface="Arial Narrow"/>
                <a:ea typeface="ＭＳ Ｐゴシック" charset="0"/>
                <a:cs typeface="Arial Narrow"/>
                <a:hlinkClick r:id="rId3"/>
              </a:rPr>
              <a:t>www.globalcarbonproject.org</a:t>
            </a:r>
            <a:endParaRPr lang="en-AU" sz="1800" dirty="0">
              <a:solidFill>
                <a:srgbClr val="000000"/>
              </a:solidFill>
              <a:latin typeface="Arial Narrow"/>
              <a:ea typeface="ＭＳ Ｐゴシック" charset="0"/>
              <a:cs typeface="Arial Narrow"/>
            </a:endParaRPr>
          </a:p>
          <a:p>
            <a:pPr algn="ctr"/>
            <a:r>
              <a:rPr lang="en-AU" sz="1800" dirty="0" smtClean="0">
                <a:solidFill>
                  <a:srgbClr val="000000"/>
                </a:solidFill>
                <a:latin typeface="Arial Narrow"/>
                <a:ea typeface="ＭＳ Ｐゴシック" charset="0"/>
                <a:cs typeface="Arial Narrow"/>
              </a:rPr>
              <a:t>Contact: </a:t>
            </a:r>
            <a:r>
              <a:rPr lang="en-GB" sz="1800" dirty="0">
                <a:solidFill>
                  <a:srgbClr val="FF0000"/>
                </a:solidFill>
                <a:latin typeface="Arial Narrow"/>
                <a:ea typeface="ＭＳ Ｐゴシック" charset="0"/>
                <a:cs typeface="Arial Narrow"/>
                <a:hlinkClick r:id="rId4"/>
              </a:rPr>
              <a:t>c.lequere@uea.ac.uk</a:t>
            </a:r>
            <a:r>
              <a:rPr lang="en-GB" sz="1800" dirty="0">
                <a:solidFill>
                  <a:srgbClr val="FF0000"/>
                </a:solidFill>
                <a:latin typeface="Arial Narrow"/>
                <a:ea typeface="ＭＳ Ｐゴシック" charset="0"/>
                <a:cs typeface="Arial Narrow"/>
              </a:rPr>
              <a:t> </a:t>
            </a:r>
          </a:p>
        </p:txBody>
      </p:sp>
      <p:sp>
        <p:nvSpPr>
          <p:cNvPr id="15" name="Text Placeholder 2"/>
          <p:cNvSpPr txBox="1">
            <a:spLocks/>
          </p:cNvSpPr>
          <p:nvPr/>
        </p:nvSpPr>
        <p:spPr bwMode="auto">
          <a:xfrm>
            <a:off x="4499491" y="4719949"/>
            <a:ext cx="4484857" cy="10345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AU" sz="1800" dirty="0" smtClean="0">
                <a:solidFill>
                  <a:srgbClr val="000000"/>
                </a:solidFill>
                <a:latin typeface="Arial Narrow"/>
                <a:ea typeface="ＭＳ Ｐゴシック" charset="0"/>
                <a:cs typeface="Arial Narrow"/>
              </a:rPr>
              <a:t>More information, data sources and data files: </a:t>
            </a:r>
          </a:p>
          <a:p>
            <a:pPr algn="ctr"/>
            <a:r>
              <a:rPr lang="en-AU" sz="1800" dirty="0" smtClean="0">
                <a:solidFill>
                  <a:srgbClr val="000000"/>
                </a:solidFill>
                <a:latin typeface="Arial Narrow"/>
                <a:ea typeface="ＭＳ Ｐゴシック" charset="0"/>
                <a:cs typeface="Arial Narrow"/>
                <a:hlinkClick r:id="rId5"/>
              </a:rPr>
              <a:t>www.globalcarbonatlas.org</a:t>
            </a:r>
            <a:endParaRPr lang="en-AU" sz="1800" dirty="0" smtClean="0">
              <a:solidFill>
                <a:srgbClr val="000000"/>
              </a:solidFill>
              <a:latin typeface="Arial Narrow"/>
              <a:ea typeface="ＭＳ Ｐゴシック" charset="0"/>
              <a:cs typeface="Arial Narrow"/>
            </a:endParaRPr>
          </a:p>
          <a:p>
            <a:pPr algn="ctr"/>
            <a:r>
              <a:rPr lang="en-AU" sz="1800" dirty="0" smtClean="0">
                <a:solidFill>
                  <a:srgbClr val="000000"/>
                </a:solidFill>
                <a:latin typeface="Arial Narrow"/>
                <a:ea typeface="ＭＳ Ｐゴシック" charset="0"/>
                <a:cs typeface="Arial Narrow"/>
              </a:rPr>
              <a:t>Contact: </a:t>
            </a:r>
            <a:r>
              <a:rPr lang="en-AU" sz="1800" dirty="0" smtClean="0">
                <a:solidFill>
                  <a:srgbClr val="000000"/>
                </a:solidFill>
                <a:latin typeface="Arial Narrow"/>
                <a:ea typeface="ＭＳ Ｐゴシック" charset="0"/>
                <a:cs typeface="Arial Narrow"/>
                <a:hlinkClick r:id="rId6"/>
              </a:rPr>
              <a:t>philippe.ciais@lsce.ipsl.fr</a:t>
            </a:r>
            <a:r>
              <a:rPr lang="en-AU" sz="1800" dirty="0" smtClean="0">
                <a:solidFill>
                  <a:srgbClr val="000000"/>
                </a:solidFill>
                <a:latin typeface="Arial Narrow"/>
                <a:ea typeface="ＭＳ Ｐゴシック" charset="0"/>
                <a:cs typeface="Arial Narrow"/>
              </a:rPr>
              <a:t> </a:t>
            </a:r>
            <a:endParaRPr lang="en-GB" sz="1800" dirty="0">
              <a:solidFill>
                <a:srgbClr val="000000"/>
              </a:solidFill>
              <a:latin typeface="Arial Narrow"/>
              <a:ea typeface="ＭＳ Ｐゴシック" charset="0"/>
              <a:cs typeface="Arial Narrow"/>
            </a:endParaRPr>
          </a:p>
        </p:txBody>
      </p:sp>
      <p:sp>
        <p:nvSpPr>
          <p:cNvPr id="10" name="Title 9"/>
          <p:cNvSpPr>
            <a:spLocks noGrp="1"/>
          </p:cNvSpPr>
          <p:nvPr>
            <p:ph type="title"/>
          </p:nvPr>
        </p:nvSpPr>
        <p:spPr/>
        <p:txBody>
          <a:bodyPr/>
          <a:lstStyle/>
          <a:p>
            <a:r>
              <a:rPr lang="en-US" dirty="0" smtClean="0">
                <a:latin typeface="Arial Narrow Bold"/>
                <a:cs typeface="Arial Narrow Bold"/>
              </a:rPr>
              <a:t>Data Access</a:t>
            </a:r>
            <a:endParaRPr lang="en-US" dirty="0">
              <a:latin typeface="Arial Narrow Bold"/>
              <a:cs typeface="Arial Narrow Bold"/>
            </a:endParaRPr>
          </a:p>
        </p:txBody>
      </p:sp>
      <p:pic>
        <p:nvPicPr>
          <p:cNvPr id="4" name="Picture 3" descr="CLQ.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79" y="1377774"/>
            <a:ext cx="4261127" cy="3102273"/>
          </a:xfrm>
          <a:prstGeom prst="rect">
            <a:avLst/>
          </a:prstGeom>
          <a:ln>
            <a:solidFill>
              <a:schemeClr val="tx1"/>
            </a:solidFill>
          </a:ln>
        </p:spPr>
      </p:pic>
      <p:pic>
        <p:nvPicPr>
          <p:cNvPr id="11" name="Picture 10" descr="Screen Shot 2014-09-14 at 1.51.0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9491" y="1377774"/>
            <a:ext cx="4529213" cy="3102273"/>
          </a:xfrm>
          <a:prstGeom prst="rect">
            <a:avLst/>
          </a:prstGeom>
          <a:ln>
            <a:solidFill>
              <a:schemeClr val="tx1"/>
            </a:solidFill>
          </a:ln>
        </p:spPr>
      </p:pic>
    </p:spTree>
    <p:extLst>
      <p:ext uri="{BB962C8B-B14F-4D97-AF65-F5344CB8AC3E}">
        <p14:creationId xmlns:p14="http://schemas.microsoft.com/office/powerpoint/2010/main" val="3774876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Four </a:t>
            </a:r>
            <a:r>
              <a:rPr lang="en-GB" dirty="0"/>
              <a:t>components of consistent negative emissions narratives</a:t>
            </a:r>
          </a:p>
        </p:txBody>
      </p:sp>
      <p:sp>
        <p:nvSpPr>
          <p:cNvPr id="4" name="Text Placeholder 3"/>
          <p:cNvSpPr>
            <a:spLocks noGrp="1"/>
          </p:cNvSpPr>
          <p:nvPr>
            <p:ph type="body" sz="quarter" idx="10"/>
          </p:nvPr>
        </p:nvSpPr>
        <p:spPr/>
        <p:txBody>
          <a:bodyPr/>
          <a:lstStyle/>
          <a:p>
            <a:r>
              <a:rPr lang="en-GB" dirty="0"/>
              <a:t>The </a:t>
            </a:r>
            <a:r>
              <a:rPr lang="en-GB" dirty="0" smtClean="0"/>
              <a:t>viability of </a:t>
            </a:r>
            <a:r>
              <a:rPr lang="en-GB" dirty="0"/>
              <a:t>BECCS as a climate change mitigation option is unproven and its widespread </a:t>
            </a:r>
            <a:r>
              <a:rPr lang="en-GB" dirty="0" smtClean="0"/>
              <a:t>use in </a:t>
            </a:r>
            <a:r>
              <a:rPr lang="en-GB" dirty="0"/>
              <a:t>climate stabilization scenarios might become a dangerous distraction </a:t>
            </a:r>
          </a:p>
        </p:txBody>
      </p:sp>
      <p:sp>
        <p:nvSpPr>
          <p:cNvPr id="5" name="Text Placeholder 4"/>
          <p:cNvSpPr>
            <a:spLocks noGrp="1"/>
          </p:cNvSpPr>
          <p:nvPr>
            <p:ph type="body" sz="quarter" idx="12"/>
          </p:nvPr>
        </p:nvSpPr>
        <p:spPr/>
        <p:txBody>
          <a:bodyPr>
            <a:normAutofit/>
          </a:bodyPr>
          <a:lstStyle/>
          <a:p>
            <a:r>
              <a:rPr lang="en-GB" altLang="en-US" sz="1400" dirty="0">
                <a:solidFill>
                  <a:srgbClr val="000000"/>
                </a:solidFill>
                <a:latin typeface="Arial Narrow" pitchFamily="34" charset="0"/>
                <a:ea typeface="ＭＳ Ｐゴシック" pitchFamily="34" charset="-128"/>
              </a:rPr>
              <a:t>Source: </a:t>
            </a:r>
            <a:r>
              <a:rPr lang="en-GB" altLang="en-US" sz="1400" dirty="0">
                <a:solidFill>
                  <a:srgbClr val="000000"/>
                </a:solidFill>
                <a:latin typeface="Arial Narrow" pitchFamily="34" charset="0"/>
                <a:ea typeface="ＭＳ Ｐゴシック" pitchFamily="34" charset="-128"/>
                <a:hlinkClick r:id="rId2"/>
              </a:rPr>
              <a:t>Fuss et al 2014</a:t>
            </a:r>
            <a:endParaRPr lang="en-GB" sz="1400" dirty="0"/>
          </a:p>
        </p:txBody>
      </p:sp>
      <p:pic>
        <p:nvPicPr>
          <p:cNvPr id="7" name="Picture 2"/>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13597" r="-13597"/>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797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dirty="0">
              <a:latin typeface="Arial Narrow"/>
              <a:ea typeface="ＭＳ Ｐゴシック" pitchFamily="34" charset="-128"/>
              <a:cs typeface="Arial Narrow"/>
            </a:endParaRPr>
          </a:p>
        </p:txBody>
      </p:sp>
      <p:sp>
        <p:nvSpPr>
          <p:cNvPr id="4" name="Title 3"/>
          <p:cNvSpPr>
            <a:spLocks noGrp="1"/>
          </p:cNvSpPr>
          <p:nvPr>
            <p:ph type="title"/>
          </p:nvPr>
        </p:nvSpPr>
        <p:spPr/>
        <p:txBody>
          <a:bodyPr>
            <a:normAutofit/>
          </a:bodyPr>
          <a:lstStyle/>
          <a:p>
            <a:r>
              <a:rPr lang="en-GB" altLang="en-US" dirty="0" smtClean="0">
                <a:ea typeface="ＭＳ Ｐゴシック" pitchFamily="34" charset="-128"/>
              </a:rPr>
              <a:t>Supplementary Budget Slides</a:t>
            </a:r>
            <a:endParaRPr lang="en-US" dirty="0"/>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25648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dirty="0">
              <a:latin typeface="Arial Narrow"/>
              <a:ea typeface="ＭＳ Ｐゴシック" pitchFamily="34" charset="-128"/>
              <a:cs typeface="Arial Narrow"/>
            </a:endParaRPr>
          </a:p>
        </p:txBody>
      </p:sp>
      <p:sp>
        <p:nvSpPr>
          <p:cNvPr id="4" name="Title 3"/>
          <p:cNvSpPr>
            <a:spLocks noGrp="1"/>
          </p:cNvSpPr>
          <p:nvPr>
            <p:ph type="title"/>
          </p:nvPr>
        </p:nvSpPr>
        <p:spPr/>
        <p:txBody>
          <a:bodyPr>
            <a:normAutofit/>
          </a:bodyPr>
          <a:lstStyle/>
          <a:p>
            <a:r>
              <a:rPr lang="en-GB" altLang="en-US" dirty="0">
                <a:ea typeface="ＭＳ Ｐゴシック" pitchFamily="34" charset="-128"/>
              </a:rPr>
              <a:t>Fossil Fuel and Cement </a:t>
            </a:r>
            <a:r>
              <a:rPr lang="en-GB" altLang="en-US" dirty="0" smtClean="0">
                <a:ea typeface="ＭＳ Ｐゴシック" pitchFamily="34" charset="-128"/>
              </a:rPr>
              <a:t>Emissions</a:t>
            </a:r>
            <a:endParaRPr lang="en-US" dirty="0"/>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17591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solidFill>
                  <a:srgbClr val="000000"/>
                </a:solidFill>
                <a:ea typeface="ＭＳ Ｐゴシック" pitchFamily="34" charset="-128"/>
              </a:rPr>
              <a:t>Emissions from Coal, Oil, Gas, Cement</a:t>
            </a:r>
            <a:endParaRPr lang="en-US" dirty="0">
              <a:solidFill>
                <a:srgbClr val="000000"/>
              </a:solidFill>
            </a:endParaRPr>
          </a:p>
        </p:txBody>
      </p:sp>
      <p:sp>
        <p:nvSpPr>
          <p:cNvPr id="3" name="Text Placeholder 2"/>
          <p:cNvSpPr>
            <a:spLocks noGrp="1"/>
          </p:cNvSpPr>
          <p:nvPr>
            <p:ph type="body" sz="quarter" idx="10"/>
          </p:nvPr>
        </p:nvSpPr>
        <p:spPr/>
        <p:txBody>
          <a:bodyPr>
            <a:normAutofit/>
          </a:bodyPr>
          <a:lstStyle/>
          <a:p>
            <a:r>
              <a:rPr lang="en-GB" altLang="en-US" dirty="0">
                <a:solidFill>
                  <a:srgbClr val="000000"/>
                </a:solidFill>
                <a:ea typeface="ＭＳ Ｐゴシック" pitchFamily="34" charset="-128"/>
              </a:rPr>
              <a:t>Share of global emissions in</a:t>
            </a:r>
            <a:r>
              <a:rPr lang="en-GB" altLang="en-US" dirty="0">
                <a:ea typeface="ＭＳ Ｐゴシック" pitchFamily="34" charset="-128"/>
              </a:rPr>
              <a:t> </a:t>
            </a:r>
            <a:r>
              <a:rPr lang="en-GB" altLang="en-US" dirty="0" smtClean="0">
                <a:ea typeface="ＭＳ Ｐゴシック" pitchFamily="34" charset="-128"/>
              </a:rPr>
              <a:t>2013:</a:t>
            </a:r>
            <a:br>
              <a:rPr lang="en-GB" altLang="en-US" dirty="0" smtClean="0">
                <a:ea typeface="ＭＳ Ｐゴシック" pitchFamily="34" charset="-128"/>
              </a:rPr>
            </a:br>
            <a:r>
              <a:rPr lang="en-GB" altLang="en-US" dirty="0" smtClean="0">
                <a:ea typeface="ＭＳ Ｐゴシック" pitchFamily="34" charset="-128"/>
              </a:rPr>
              <a:t>coal </a:t>
            </a:r>
            <a:r>
              <a:rPr lang="en-GB" altLang="en-US" dirty="0">
                <a:ea typeface="ＭＳ Ｐゴシック" pitchFamily="34" charset="-128"/>
              </a:rPr>
              <a:t>(43%), oil (33%), gas (18%), cement </a:t>
            </a:r>
            <a:r>
              <a:rPr lang="en-GB" altLang="en-US" dirty="0" smtClean="0">
                <a:ea typeface="ＭＳ Ｐゴシック" pitchFamily="34" charset="-128"/>
              </a:rPr>
              <a:t>(6%), </a:t>
            </a:r>
            <a:r>
              <a:rPr lang="en-GB" altLang="en-US" dirty="0">
                <a:ea typeface="ＭＳ Ｐゴシック" pitchFamily="34" charset="-128"/>
              </a:rPr>
              <a:t>flaring (1%, not shown</a:t>
            </a:r>
            <a:r>
              <a:rPr lang="en-GB" altLang="en-US" dirty="0" smtClean="0">
                <a:ea typeface="ＭＳ Ｐゴシック" pitchFamily="34" charset="-128"/>
              </a:rPr>
              <a:t>)</a:t>
            </a:r>
            <a:endParaRPr lang="en-GB" altLang="en-US" dirty="0">
              <a:ea typeface="ＭＳ Ｐゴシック" pitchFamily="34" charset="-128"/>
            </a:endParaRPr>
          </a:p>
        </p:txBody>
      </p:sp>
      <p:sp>
        <p:nvSpPr>
          <p:cNvPr id="5" name="Text Placeholder 4"/>
          <p:cNvSpPr>
            <a:spLocks noGrp="1"/>
          </p:cNvSpPr>
          <p:nvPr>
            <p:ph type="body" sz="quarter" idx="12"/>
          </p:nvPr>
        </p:nvSpPr>
        <p:spPr/>
        <p:txBody>
          <a:bodyPr/>
          <a:lstStyle/>
          <a:p>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a:ea typeface="ＭＳ Ｐゴシック" pitchFamily="34" charset="-128"/>
            </a:endParaRPr>
          </a:p>
        </p:txBody>
      </p:sp>
      <p:pic>
        <p:nvPicPr>
          <p:cNvPr id="7" name="Picture Placeholder 6"/>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7231929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0000"/>
                </a:solidFill>
                <a:ea typeface="ＭＳ Ｐゴシック" pitchFamily="34" charset="-128"/>
              </a:rPr>
              <a:t>Fossil Fuel and Cement Emissions </a:t>
            </a:r>
            <a:r>
              <a:rPr lang="en-GB" altLang="en-US" dirty="0" smtClean="0">
                <a:solidFill>
                  <a:srgbClr val="000000"/>
                </a:solidFill>
                <a:ea typeface="ＭＳ Ｐゴシック" pitchFamily="34" charset="-128"/>
              </a:rPr>
              <a:t>Growth</a:t>
            </a:r>
            <a:endParaRPr lang="en-US" dirty="0"/>
          </a:p>
        </p:txBody>
      </p:sp>
      <p:sp>
        <p:nvSpPr>
          <p:cNvPr id="3" name="Text Placeholder 2"/>
          <p:cNvSpPr>
            <a:spLocks noGrp="1"/>
          </p:cNvSpPr>
          <p:nvPr>
            <p:ph type="body" sz="quarter" idx="10"/>
          </p:nvPr>
        </p:nvSpPr>
        <p:spPr/>
        <p:txBody>
          <a:bodyPr>
            <a:noAutofit/>
          </a:bodyPr>
          <a:lstStyle/>
          <a:p>
            <a:r>
              <a:rPr lang="en-GB" altLang="en-US" dirty="0" smtClean="0"/>
              <a:t>Coal accounted for 59% of the growth in global emissions in 2013,</a:t>
            </a:r>
            <a:br>
              <a:rPr lang="en-GB" altLang="en-US" dirty="0" smtClean="0"/>
            </a:br>
            <a:r>
              <a:rPr lang="en-GB" altLang="en-US" dirty="0" smtClean="0"/>
              <a:t>oil 18%, gas 10%, and cement 12%.</a:t>
            </a:r>
          </a:p>
        </p:txBody>
      </p:sp>
      <p:sp>
        <p:nvSpPr>
          <p:cNvPr id="5" name="Text Placeholder 4"/>
          <p:cNvSpPr>
            <a:spLocks noGrp="1"/>
          </p:cNvSpPr>
          <p:nvPr>
            <p:ph type="body" sz="quarter" idx="12"/>
          </p:nvPr>
        </p:nvSpPr>
        <p:spPr/>
        <p:txBody>
          <a:bodyPr/>
          <a:lstStyle/>
          <a:p>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3505646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0000"/>
                </a:solidFill>
                <a:ea typeface="ＭＳ Ｐゴシック" pitchFamily="34" charset="-128"/>
              </a:rPr>
              <a:t>Fossil Fuel and Cement Emissions </a:t>
            </a:r>
            <a:r>
              <a:rPr lang="en-GB" altLang="en-US" dirty="0" smtClean="0">
                <a:solidFill>
                  <a:srgbClr val="000000"/>
                </a:solidFill>
                <a:ea typeface="ＭＳ Ｐゴシック" pitchFamily="34" charset="-128"/>
              </a:rPr>
              <a:t>Growth</a:t>
            </a:r>
            <a:endParaRPr lang="en-US" dirty="0"/>
          </a:p>
        </p:txBody>
      </p:sp>
      <p:sp>
        <p:nvSpPr>
          <p:cNvPr id="3" name="Text Placeholder 2"/>
          <p:cNvSpPr>
            <a:spLocks noGrp="1"/>
          </p:cNvSpPr>
          <p:nvPr>
            <p:ph type="body" sz="quarter" idx="10"/>
          </p:nvPr>
        </p:nvSpPr>
        <p:spPr/>
        <p:txBody>
          <a:bodyPr>
            <a:noAutofit/>
          </a:bodyPr>
          <a:lstStyle/>
          <a:p>
            <a:r>
              <a:rPr lang="en-GB" altLang="en-US" dirty="0" smtClean="0"/>
              <a:t>Much of the growth in emissions in 2013 was in China, the USA, and India, </a:t>
            </a:r>
            <a:br>
              <a:rPr lang="en-GB" altLang="en-US" dirty="0" smtClean="0"/>
            </a:br>
            <a:r>
              <a:rPr lang="en-GB" altLang="en-US" dirty="0" smtClean="0"/>
              <a:t>while Europe’s emissions declined</a:t>
            </a:r>
          </a:p>
        </p:txBody>
      </p:sp>
      <p:sp>
        <p:nvSpPr>
          <p:cNvPr id="5" name="Text Placeholder 4"/>
          <p:cNvSpPr>
            <a:spLocks noGrp="1"/>
          </p:cNvSpPr>
          <p:nvPr>
            <p:ph type="body" sz="quarter" idx="12"/>
          </p:nvPr>
        </p:nvSpPr>
        <p:spPr/>
        <p:txBody>
          <a:bodyPr/>
          <a:lstStyle/>
          <a:p>
            <a:r>
              <a:rPr lang="en-GB" altLang="en-US" sz="1600" dirty="0">
                <a:solidFill>
                  <a:srgbClr val="000000"/>
                </a:solidFill>
                <a:ea typeface="ＭＳ Ｐゴシック" pitchFamily="34" charset="-128"/>
              </a:rPr>
              <a:t>Figure shows the top four countries contributing to emissions changes in </a:t>
            </a:r>
            <a:r>
              <a:rPr lang="en-GB" altLang="en-US" sz="1600" dirty="0" smtClean="0">
                <a:solidFill>
                  <a:srgbClr val="000000"/>
                </a:solidFill>
                <a:ea typeface="ＭＳ Ｐゴシック" pitchFamily="34" charset="-128"/>
              </a:rPr>
              <a:t>2013</a:t>
            </a:r>
            <a:br>
              <a:rPr lang="en-GB" altLang="en-US" sz="1600" dirty="0" smtClean="0">
                <a:solidFill>
                  <a:srgbClr val="000000"/>
                </a:solidFill>
                <a:ea typeface="ＭＳ Ｐゴシック" pitchFamily="34" charset="-128"/>
              </a:rPr>
            </a:br>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670552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Breakdown of Global Emissions by </a:t>
            </a:r>
            <a:r>
              <a:rPr lang="en-GB" dirty="0" smtClean="0"/>
              <a:t>Country</a:t>
            </a:r>
            <a:endParaRPr lang="en-US" dirty="0"/>
          </a:p>
        </p:txBody>
      </p:sp>
      <p:sp>
        <p:nvSpPr>
          <p:cNvPr id="3" name="Text Placeholder 2"/>
          <p:cNvSpPr>
            <a:spLocks noGrp="1"/>
          </p:cNvSpPr>
          <p:nvPr>
            <p:ph type="body" sz="quarter" idx="10"/>
          </p:nvPr>
        </p:nvSpPr>
        <p:spPr/>
        <p:txBody>
          <a:bodyPr>
            <a:normAutofit/>
          </a:bodyPr>
          <a:lstStyle/>
          <a:p>
            <a:r>
              <a:rPr lang="en-GB" dirty="0">
                <a:solidFill>
                  <a:srgbClr val="000000"/>
                </a:solidFill>
              </a:rPr>
              <a:t>Emissions from </a:t>
            </a:r>
            <a:r>
              <a:rPr lang="en-GB" dirty="0" smtClean="0">
                <a:solidFill>
                  <a:srgbClr val="000000"/>
                </a:solidFill>
              </a:rPr>
              <a:t>Annex B countries </a:t>
            </a:r>
            <a:r>
              <a:rPr lang="en-GB" dirty="0">
                <a:solidFill>
                  <a:srgbClr val="000000"/>
                </a:solidFill>
              </a:rPr>
              <a:t>have </a:t>
            </a:r>
            <a:r>
              <a:rPr lang="en-GB" dirty="0" smtClean="0">
                <a:solidFill>
                  <a:srgbClr val="000000"/>
                </a:solidFill>
              </a:rPr>
              <a:t>slightly declined since 1990</a:t>
            </a:r>
            <a:br>
              <a:rPr lang="en-GB" dirty="0" smtClean="0">
                <a:solidFill>
                  <a:srgbClr val="000000"/>
                </a:solidFill>
              </a:rPr>
            </a:br>
            <a:r>
              <a:rPr lang="en-GB" dirty="0" smtClean="0">
                <a:solidFill>
                  <a:srgbClr val="000000"/>
                </a:solidFill>
              </a:rPr>
              <a:t>Emissions from non-Annex B countries have increased rapidly in the last decade</a:t>
            </a:r>
            <a:endParaRPr lang="en-GB" dirty="0">
              <a:solidFill>
                <a:srgbClr val="000000"/>
              </a:solidFill>
            </a:endParaRPr>
          </a:p>
        </p:txBody>
      </p:sp>
      <p:sp>
        <p:nvSpPr>
          <p:cNvPr id="5" name="Text Placeholder 4"/>
          <p:cNvSpPr>
            <a:spLocks noGrp="1"/>
          </p:cNvSpPr>
          <p:nvPr>
            <p:ph type="body" sz="quarter" idx="12"/>
          </p:nvPr>
        </p:nvSpPr>
        <p:spPr/>
        <p:txBody>
          <a:bodyPr/>
          <a:lstStyle/>
          <a:p>
            <a:r>
              <a:rPr lang="en-GB" altLang="en-US" sz="1600" dirty="0" smtClean="0">
                <a:solidFill>
                  <a:srgbClr val="000000"/>
                </a:solidFill>
                <a:ea typeface="ＭＳ Ｐゴシック" pitchFamily="34" charset="-128"/>
              </a:rPr>
              <a:t>Annex B countries have emission commitments in the Kyoto Protocol (excluding Canada and USA)</a:t>
            </a:r>
            <a:br>
              <a:rPr lang="en-GB" altLang="en-US" sz="1600" dirty="0" smtClean="0">
                <a:solidFill>
                  <a:srgbClr val="000000"/>
                </a:solidFill>
                <a:ea typeface="ＭＳ Ｐゴシック" pitchFamily="34" charset="-128"/>
              </a:rPr>
            </a:br>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4630031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Bold"/>
                <a:cs typeface="Arial Narrow Bold"/>
              </a:rPr>
              <a:t>Historical Cumulative Emissions by </a:t>
            </a:r>
            <a:r>
              <a:rPr lang="en-US" dirty="0" smtClean="0">
                <a:latin typeface="Arial Narrow Bold"/>
                <a:cs typeface="Arial Narrow Bold"/>
              </a:rPr>
              <a:t>Country</a:t>
            </a:r>
            <a:endParaRPr lang="en-US" dirty="0"/>
          </a:p>
        </p:txBody>
      </p:sp>
      <p:sp>
        <p:nvSpPr>
          <p:cNvPr id="3" name="Text Placeholder 2"/>
          <p:cNvSpPr>
            <a:spLocks noGrp="1"/>
          </p:cNvSpPr>
          <p:nvPr>
            <p:ph type="body" sz="quarter" idx="10"/>
          </p:nvPr>
        </p:nvSpPr>
        <p:spPr/>
        <p:txBody>
          <a:bodyPr>
            <a:normAutofit/>
          </a:bodyPr>
          <a:lstStyle/>
          <a:p>
            <a:r>
              <a:rPr lang="en-GB" dirty="0">
                <a:solidFill>
                  <a:srgbClr val="000000"/>
                </a:solidFill>
              </a:rPr>
              <a:t>Cumulative </a:t>
            </a:r>
            <a:r>
              <a:rPr lang="en-GB" dirty="0" smtClean="0">
                <a:solidFill>
                  <a:srgbClr val="000000"/>
                </a:solidFill>
              </a:rPr>
              <a:t>emissions from fossil-fuel and cement were </a:t>
            </a:r>
            <a:r>
              <a:rPr lang="en-GB" dirty="0">
                <a:solidFill>
                  <a:srgbClr val="000000"/>
                </a:solidFill>
              </a:rPr>
              <a:t>distribute</a:t>
            </a:r>
            <a:r>
              <a:rPr lang="en-GB" dirty="0"/>
              <a:t>d </a:t>
            </a:r>
            <a:r>
              <a:rPr lang="en-GB" dirty="0" smtClean="0"/>
              <a:t>(1870</a:t>
            </a:r>
            <a:r>
              <a:rPr lang="en-GB" altLang="en-US" dirty="0" smtClean="0">
                <a:ea typeface="ＭＳ Ｐゴシック" pitchFamily="34" charset="-128"/>
              </a:rPr>
              <a:t>–</a:t>
            </a:r>
            <a:r>
              <a:rPr lang="en-GB" dirty="0" smtClean="0"/>
              <a:t>2013):</a:t>
            </a:r>
            <a:br>
              <a:rPr lang="en-GB" dirty="0" smtClean="0"/>
            </a:br>
            <a:r>
              <a:rPr lang="en-GB" dirty="0" smtClean="0"/>
              <a:t>USA </a:t>
            </a:r>
            <a:r>
              <a:rPr lang="en-GB" dirty="0"/>
              <a:t>(26%), EU28 (</a:t>
            </a:r>
            <a:r>
              <a:rPr lang="en-GB" dirty="0" smtClean="0"/>
              <a:t>23%), </a:t>
            </a:r>
            <a:r>
              <a:rPr lang="en-GB" dirty="0"/>
              <a:t>China (11%), </a:t>
            </a:r>
            <a:r>
              <a:rPr lang="en-GB" dirty="0" smtClean="0"/>
              <a:t>and India (3%) covering 63% of the total share</a:t>
            </a:r>
            <a:endParaRPr lang="en-GB" dirty="0"/>
          </a:p>
        </p:txBody>
      </p:sp>
      <p:sp>
        <p:nvSpPr>
          <p:cNvPr id="5" name="Text Placeholder 4"/>
          <p:cNvSpPr>
            <a:spLocks noGrp="1"/>
          </p:cNvSpPr>
          <p:nvPr>
            <p:ph type="body" sz="quarter" idx="12"/>
          </p:nvPr>
        </p:nvSpPr>
        <p:spPr/>
        <p:txBody>
          <a:bodyPr/>
          <a:lstStyle/>
          <a:p>
            <a:r>
              <a:rPr lang="en-GB" sz="1600" dirty="0"/>
              <a:t>Cumulative emissions (</a:t>
            </a:r>
            <a:r>
              <a:rPr lang="en-GB" sz="1600" dirty="0" smtClean="0"/>
              <a:t>1990</a:t>
            </a:r>
            <a:r>
              <a:rPr lang="en-GB" altLang="en-US" sz="1600" dirty="0" smtClean="0">
                <a:ea typeface="ＭＳ Ｐゴシック" pitchFamily="34" charset="-128"/>
              </a:rPr>
              <a:t>–</a:t>
            </a:r>
            <a:r>
              <a:rPr lang="en-GB" sz="1600" dirty="0" smtClean="0"/>
              <a:t>2013) </a:t>
            </a:r>
            <a:r>
              <a:rPr lang="en-GB" sz="1600" dirty="0"/>
              <a:t>were distributed USA (20%), China (20%), EU28 (</a:t>
            </a:r>
            <a:r>
              <a:rPr lang="en-GB" sz="1600" dirty="0" smtClean="0"/>
              <a:t>14%), India </a:t>
            </a:r>
            <a:r>
              <a:rPr lang="en-GB" sz="1600" dirty="0"/>
              <a:t>(5</a:t>
            </a:r>
            <a:r>
              <a:rPr lang="en-GB" sz="1600" dirty="0" smtClean="0"/>
              <a:t>%)</a:t>
            </a:r>
            <a:br>
              <a:rPr lang="en-GB" sz="1600" dirty="0" smtClean="0"/>
            </a:br>
            <a:r>
              <a:rPr lang="en-GB" sz="1600" dirty="0" smtClean="0"/>
              <a:t>‘Other’ includes all other countries along with bunker fuels and statistical differences</a:t>
            </a:r>
            <a:br>
              <a:rPr lang="en-GB" sz="1600" dirty="0" smtClean="0"/>
            </a:br>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1916998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Bold"/>
                <a:cs typeface="Arial Narrow Bold"/>
              </a:rPr>
              <a:t>Historical Cumulative Emissions by </a:t>
            </a:r>
            <a:r>
              <a:rPr lang="en-US" dirty="0" smtClean="0">
                <a:latin typeface="Arial Narrow Bold"/>
                <a:cs typeface="Arial Narrow Bold"/>
              </a:rPr>
              <a:t>Region</a:t>
            </a:r>
            <a:endParaRPr lang="en-US" dirty="0"/>
          </a:p>
        </p:txBody>
      </p:sp>
      <p:sp>
        <p:nvSpPr>
          <p:cNvPr id="3" name="Text Placeholder 2"/>
          <p:cNvSpPr>
            <a:spLocks noGrp="1"/>
          </p:cNvSpPr>
          <p:nvPr>
            <p:ph type="body" sz="quarter" idx="10"/>
          </p:nvPr>
        </p:nvSpPr>
        <p:spPr/>
        <p:txBody>
          <a:bodyPr>
            <a:normAutofit/>
          </a:bodyPr>
          <a:lstStyle/>
          <a:p>
            <a:r>
              <a:rPr lang="en-GB" dirty="0">
                <a:solidFill>
                  <a:srgbClr val="000000"/>
                </a:solidFill>
              </a:rPr>
              <a:t>Cumulative emissions from fossil-fuel and cement </a:t>
            </a:r>
            <a:r>
              <a:rPr lang="en-GB" dirty="0" smtClean="0">
                <a:solidFill>
                  <a:srgbClr val="000000"/>
                </a:solidFill>
              </a:rPr>
              <a:t>(1870</a:t>
            </a:r>
            <a:r>
              <a:rPr lang="en-GB" altLang="en-US" dirty="0" smtClean="0">
                <a:solidFill>
                  <a:srgbClr val="000000"/>
                </a:solidFill>
                <a:ea typeface="ＭＳ Ｐゴシック" pitchFamily="34" charset="-128"/>
              </a:rPr>
              <a:t>–</a:t>
            </a:r>
            <a:r>
              <a:rPr lang="en-GB" dirty="0" smtClean="0">
                <a:solidFill>
                  <a:srgbClr val="000000"/>
                </a:solidFill>
              </a:rPr>
              <a:t>2013)</a:t>
            </a:r>
            <a:br>
              <a:rPr lang="en-GB" dirty="0" smtClean="0">
                <a:solidFill>
                  <a:srgbClr val="000000"/>
                </a:solidFill>
              </a:rPr>
            </a:br>
            <a:r>
              <a:rPr lang="en-GB" dirty="0" smtClean="0">
                <a:solidFill>
                  <a:srgbClr val="000000"/>
                </a:solidFill>
              </a:rPr>
              <a:t>North America and Europe responsible for most cumulative emissions, but Asia growing fast</a:t>
            </a:r>
            <a:endParaRPr lang="en-GB" dirty="0">
              <a:solidFill>
                <a:srgbClr val="000000"/>
              </a:solidFill>
            </a:endParaRPr>
          </a:p>
        </p:txBody>
      </p:sp>
      <p:sp>
        <p:nvSpPr>
          <p:cNvPr id="5" name="Text Placeholder 4"/>
          <p:cNvSpPr>
            <a:spLocks noGrp="1"/>
          </p:cNvSpPr>
          <p:nvPr>
            <p:ph type="body" sz="quarter" idx="12"/>
          </p:nvPr>
        </p:nvSpPr>
        <p:spPr/>
        <p:txBody>
          <a:bodyPr/>
          <a:lstStyle/>
          <a:p>
            <a:r>
              <a:rPr lang="en-GB" altLang="en-US" sz="1600" dirty="0" smtClean="0">
                <a:solidFill>
                  <a:srgbClr val="000000"/>
                </a:solidFill>
                <a:ea typeface="ＭＳ Ｐゴシック" pitchFamily="34" charset="-128"/>
              </a:rPr>
              <a:t>The figure excludes bunker fuels and statistical differences</a:t>
            </a:r>
            <a:br>
              <a:rPr lang="en-GB" altLang="en-US" sz="1600" dirty="0" smtClean="0">
                <a:solidFill>
                  <a:srgbClr val="000000"/>
                </a:solidFill>
                <a:ea typeface="ＭＳ Ｐゴシック" pitchFamily="34" charset="-128"/>
              </a:rPr>
            </a:br>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a:ea typeface="ＭＳ Ｐゴシック" pitchFamily="34" charset="-128"/>
            </a:endParaRPr>
          </a:p>
        </p:txBody>
      </p:sp>
      <p:pic>
        <p:nvPicPr>
          <p:cNvPr id="7" name="Picture Placeholder 6"/>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5113154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0000"/>
                </a:solidFill>
                <a:ea typeface="ＭＳ Ｐゴシック" pitchFamily="34" charset="-128"/>
              </a:rPr>
              <a:t>Carbon Intensity of Economic </a:t>
            </a:r>
            <a:r>
              <a:rPr lang="en-GB" altLang="en-US" dirty="0" smtClean="0">
                <a:solidFill>
                  <a:srgbClr val="000000"/>
                </a:solidFill>
                <a:ea typeface="ＭＳ Ｐゴシック" pitchFamily="34" charset="-128"/>
              </a:rPr>
              <a:t>Activity – Global </a:t>
            </a:r>
            <a:endParaRPr lang="en-US" dirty="0"/>
          </a:p>
        </p:txBody>
      </p:sp>
      <p:sp>
        <p:nvSpPr>
          <p:cNvPr id="3" name="Text Placeholder 2"/>
          <p:cNvSpPr>
            <a:spLocks noGrp="1"/>
          </p:cNvSpPr>
          <p:nvPr>
            <p:ph type="body" sz="quarter" idx="10"/>
          </p:nvPr>
        </p:nvSpPr>
        <p:spPr/>
        <p:txBody>
          <a:bodyPr>
            <a:normAutofit/>
          </a:bodyPr>
          <a:lstStyle/>
          <a:p>
            <a:r>
              <a:rPr lang="en-GB" altLang="en-US" dirty="0" smtClean="0">
                <a:solidFill>
                  <a:srgbClr val="000000"/>
                </a:solidFill>
                <a:ea typeface="ＭＳ Ｐゴシック" pitchFamily="34" charset="-128"/>
              </a:rPr>
              <a:t>Financial crises have little lasting </a:t>
            </a:r>
            <a:r>
              <a:rPr lang="en-GB" altLang="en-US" dirty="0">
                <a:solidFill>
                  <a:srgbClr val="000000"/>
                </a:solidFill>
                <a:ea typeface="ＭＳ Ｐゴシック" pitchFamily="34" charset="-128"/>
              </a:rPr>
              <a:t>effect on </a:t>
            </a:r>
            <a:r>
              <a:rPr lang="en-GB" altLang="en-US" dirty="0" smtClean="0">
                <a:solidFill>
                  <a:srgbClr val="000000"/>
                </a:solidFill>
                <a:ea typeface="ＭＳ Ｐゴシック" pitchFamily="34" charset="-128"/>
              </a:rPr>
              <a:t>emissions</a:t>
            </a:r>
            <a:br>
              <a:rPr lang="en-GB" altLang="en-US" dirty="0" smtClean="0">
                <a:solidFill>
                  <a:srgbClr val="000000"/>
                </a:solidFill>
                <a:ea typeface="ＭＳ Ｐゴシック" pitchFamily="34" charset="-128"/>
              </a:rPr>
            </a:br>
            <a:r>
              <a:rPr lang="en-GB" altLang="en-US" dirty="0" smtClean="0">
                <a:solidFill>
                  <a:srgbClr val="000000"/>
                </a:solidFill>
                <a:ea typeface="ＭＳ Ｐゴシック" pitchFamily="34" charset="-128"/>
              </a:rPr>
              <a:t>Carbon </a:t>
            </a:r>
            <a:r>
              <a:rPr lang="en-GB" altLang="en-US" dirty="0">
                <a:solidFill>
                  <a:srgbClr val="000000"/>
                </a:solidFill>
                <a:ea typeface="ＭＳ Ｐゴシック" pitchFamily="34" charset="-128"/>
              </a:rPr>
              <a:t>intensity has </a:t>
            </a:r>
            <a:r>
              <a:rPr lang="en-GB" altLang="en-US" dirty="0" smtClean="0">
                <a:solidFill>
                  <a:srgbClr val="000000"/>
                </a:solidFill>
                <a:ea typeface="ＭＳ Ｐゴシック" pitchFamily="34" charset="-128"/>
              </a:rPr>
              <a:t>had minimal improvements since 2000</a:t>
            </a:r>
            <a:endParaRPr lang="en-GB" altLang="en-US" dirty="0">
              <a:solidFill>
                <a:srgbClr val="000000"/>
              </a:solidFill>
              <a:ea typeface="ＭＳ Ｐゴシック" pitchFamily="34" charset="-128"/>
            </a:endParaRPr>
          </a:p>
        </p:txBody>
      </p:sp>
      <p:sp>
        <p:nvSpPr>
          <p:cNvPr id="5" name="Text Placeholder 4"/>
          <p:cNvSpPr>
            <a:spLocks noGrp="1"/>
          </p:cNvSpPr>
          <p:nvPr>
            <p:ph type="body" sz="quarter" idx="12"/>
          </p:nvPr>
        </p:nvSpPr>
        <p:spPr/>
        <p:txBody>
          <a:bodyPr>
            <a:normAutofit/>
          </a:bodyPr>
          <a:lstStyle/>
          <a:p>
            <a:r>
              <a:rPr lang="en-GB" altLang="en-US" sz="1400" dirty="0">
                <a:solidFill>
                  <a:srgbClr val="000000"/>
                </a:solidFill>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smtClean="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a:ea typeface="ＭＳ Ｐゴシック" pitchFamily="34" charset="-128"/>
            </a:endParaRPr>
          </a:p>
        </p:txBody>
      </p:sp>
      <p:pic>
        <p:nvPicPr>
          <p:cNvPr id="7" name="Picture Placeholder 6"/>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652792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endParaRPr lang="en-US" dirty="0"/>
          </a:p>
        </p:txBody>
      </p:sp>
      <p:sp>
        <p:nvSpPr>
          <p:cNvPr id="5" name="Text Placeholder 2"/>
          <p:cNvSpPr txBox="1">
            <a:spLocks/>
          </p:cNvSpPr>
          <p:nvPr/>
        </p:nvSpPr>
        <p:spPr bwMode="auto">
          <a:xfrm>
            <a:off x="74428" y="1142722"/>
            <a:ext cx="8973879" cy="57152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800" b="1" dirty="0" smtClean="0">
                <a:solidFill>
                  <a:schemeClr val="tx1"/>
                </a:solidFill>
                <a:latin typeface="Arial Narrow"/>
                <a:ea typeface="ＭＳ Ｐゴシック" charset="0"/>
                <a:cs typeface="Arial Narrow"/>
              </a:rPr>
              <a:t>All the data is shown in billion tonnes CO</a:t>
            </a:r>
            <a:r>
              <a:rPr lang="en-GB" sz="2800" b="1" baseline="-25000" dirty="0">
                <a:solidFill>
                  <a:schemeClr val="tx1"/>
                </a:solidFill>
                <a:latin typeface="Arial Narrow"/>
                <a:ea typeface="ＭＳ Ｐゴシック" charset="0"/>
                <a:cs typeface="Arial Narrow"/>
              </a:rPr>
              <a:t>2</a:t>
            </a:r>
            <a:r>
              <a:rPr lang="en-GB" sz="2800" b="1" dirty="0" smtClean="0">
                <a:solidFill>
                  <a:schemeClr val="tx1"/>
                </a:solidFill>
                <a:latin typeface="Arial Narrow"/>
                <a:ea typeface="ＭＳ Ｐゴシック" charset="0"/>
                <a:cs typeface="Arial Narrow"/>
              </a:rPr>
              <a:t> (GtCO</a:t>
            </a:r>
            <a:r>
              <a:rPr lang="en-GB" sz="2800" b="1" baseline="-25000" dirty="0" smtClean="0">
                <a:solidFill>
                  <a:schemeClr val="tx1"/>
                </a:solidFill>
                <a:latin typeface="Arial Narrow"/>
                <a:ea typeface="ＭＳ Ｐゴシック" charset="0"/>
                <a:cs typeface="Arial Narrow"/>
              </a:rPr>
              <a:t>2</a:t>
            </a:r>
            <a:r>
              <a:rPr lang="en-GB" sz="2800" b="1" dirty="0">
                <a:solidFill>
                  <a:schemeClr val="tx1"/>
                </a:solidFill>
                <a:latin typeface="Arial Narrow"/>
                <a:ea typeface="ＭＳ Ｐゴシック" charset="0"/>
                <a:cs typeface="Arial Narrow"/>
              </a:rPr>
              <a:t>)</a:t>
            </a:r>
            <a:endParaRPr lang="en-GB" sz="2800" b="1" dirty="0" smtClean="0">
              <a:solidFill>
                <a:schemeClr val="tx1"/>
              </a:solidFill>
              <a:latin typeface="Arial Narrow"/>
              <a:ea typeface="ＭＳ Ｐゴシック" charset="0"/>
              <a:cs typeface="Arial Narrow"/>
            </a:endParaRPr>
          </a:p>
          <a:p>
            <a:pPr algn="ctr"/>
            <a:endParaRPr lang="en-GB" sz="2800" dirty="0" smtClean="0">
              <a:solidFill>
                <a:schemeClr val="tx1"/>
              </a:solidFill>
              <a:latin typeface="Arial Narrow"/>
              <a:ea typeface="ＭＳ Ｐゴシック" charset="0"/>
              <a:cs typeface="Arial Narrow"/>
            </a:endParaRPr>
          </a:p>
          <a:p>
            <a:pPr algn="ctr"/>
            <a:r>
              <a:rPr lang="en-GB" sz="2200" dirty="0" smtClean="0">
                <a:solidFill>
                  <a:schemeClr val="tx1"/>
                </a:solidFill>
                <a:latin typeface="Arial Narrow"/>
                <a:ea typeface="ＭＳ Ｐゴシック" charset="0"/>
                <a:cs typeface="Arial Narrow"/>
              </a:rPr>
              <a:t>1 </a:t>
            </a:r>
            <a:r>
              <a:rPr lang="en-GB" sz="2200" dirty="0" err="1" smtClean="0">
                <a:solidFill>
                  <a:schemeClr val="tx1"/>
                </a:solidFill>
                <a:latin typeface="Arial Narrow"/>
                <a:ea typeface="ＭＳ Ｐゴシック" charset="0"/>
                <a:cs typeface="Arial Narrow"/>
              </a:rPr>
              <a:t>Gigatonne</a:t>
            </a:r>
            <a:r>
              <a:rPr lang="en-GB" sz="2200" dirty="0" smtClean="0">
                <a:solidFill>
                  <a:schemeClr val="tx1"/>
                </a:solidFill>
                <a:latin typeface="Arial Narrow"/>
                <a:ea typeface="ＭＳ Ｐゴシック" charset="0"/>
                <a:cs typeface="Arial Narrow"/>
              </a:rPr>
              <a:t> (</a:t>
            </a:r>
            <a:r>
              <a:rPr lang="en-GB" sz="2200" dirty="0" err="1" smtClean="0">
                <a:solidFill>
                  <a:schemeClr val="tx1"/>
                </a:solidFill>
                <a:latin typeface="Arial Narrow"/>
                <a:ea typeface="ＭＳ Ｐゴシック" charset="0"/>
                <a:cs typeface="Arial Narrow"/>
              </a:rPr>
              <a:t>Gt</a:t>
            </a:r>
            <a:r>
              <a:rPr lang="en-GB" sz="2200" dirty="0" smtClean="0">
                <a:solidFill>
                  <a:schemeClr val="tx1"/>
                </a:solidFill>
                <a:latin typeface="Arial Narrow"/>
                <a:ea typeface="ＭＳ Ｐゴシック" charset="0"/>
                <a:cs typeface="Arial Narrow"/>
              </a:rPr>
              <a:t>) = 1 billion tonnes = 1×10</a:t>
            </a:r>
            <a:r>
              <a:rPr lang="en-GB" sz="2200" baseline="30000" dirty="0" smtClean="0">
                <a:solidFill>
                  <a:schemeClr val="tx1"/>
                </a:solidFill>
                <a:latin typeface="Arial Narrow"/>
                <a:ea typeface="ＭＳ Ｐゴシック" charset="0"/>
                <a:cs typeface="Arial Narrow"/>
              </a:rPr>
              <a:t>15</a:t>
            </a:r>
            <a:r>
              <a:rPr lang="en-GB" sz="2200" dirty="0" smtClean="0">
                <a:solidFill>
                  <a:schemeClr val="tx1"/>
                </a:solidFill>
                <a:latin typeface="Arial Narrow"/>
                <a:ea typeface="ＭＳ Ｐゴシック" charset="0"/>
                <a:cs typeface="Arial Narrow"/>
              </a:rPr>
              <a:t>g = 1 </a:t>
            </a:r>
            <a:r>
              <a:rPr lang="en-GB" sz="2200" dirty="0" err="1" smtClean="0">
                <a:solidFill>
                  <a:schemeClr val="tx1"/>
                </a:solidFill>
                <a:latin typeface="Arial Narrow"/>
                <a:ea typeface="ＭＳ Ｐゴシック" charset="0"/>
                <a:cs typeface="Arial Narrow"/>
              </a:rPr>
              <a:t>Petagram</a:t>
            </a:r>
            <a:r>
              <a:rPr lang="en-GB" sz="2200" dirty="0" smtClean="0">
                <a:solidFill>
                  <a:schemeClr val="tx1"/>
                </a:solidFill>
                <a:latin typeface="Arial Narrow"/>
                <a:ea typeface="ＭＳ Ｐゴシック" charset="0"/>
                <a:cs typeface="Arial Narrow"/>
              </a:rPr>
              <a:t> (</a:t>
            </a:r>
            <a:r>
              <a:rPr lang="en-GB" sz="2200" dirty="0" err="1" smtClean="0">
                <a:solidFill>
                  <a:schemeClr val="tx1"/>
                </a:solidFill>
                <a:latin typeface="Arial Narrow"/>
                <a:ea typeface="ＭＳ Ｐゴシック" charset="0"/>
                <a:cs typeface="Arial Narrow"/>
              </a:rPr>
              <a:t>Pg</a:t>
            </a:r>
            <a:r>
              <a:rPr lang="en-GB" sz="2200" dirty="0" smtClean="0">
                <a:solidFill>
                  <a:schemeClr val="tx1"/>
                </a:solidFill>
                <a:latin typeface="Arial Narrow"/>
                <a:ea typeface="ＭＳ Ｐゴシック" charset="0"/>
                <a:cs typeface="Arial Narrow"/>
              </a:rPr>
              <a:t>)</a:t>
            </a:r>
          </a:p>
          <a:p>
            <a:pPr algn="ctr"/>
            <a:endParaRPr lang="en-GB" sz="2200" dirty="0" smtClean="0">
              <a:solidFill>
                <a:schemeClr val="tx1"/>
              </a:solidFill>
              <a:latin typeface="Arial Narrow"/>
              <a:ea typeface="ＭＳ Ｐゴシック" charset="0"/>
              <a:cs typeface="Arial Narrow"/>
            </a:endParaRPr>
          </a:p>
          <a:p>
            <a:pPr algn="ctr"/>
            <a:r>
              <a:rPr lang="en-GB" sz="2200" dirty="0" smtClean="0">
                <a:solidFill>
                  <a:schemeClr val="tx1"/>
                </a:solidFill>
                <a:latin typeface="Arial Narrow"/>
                <a:ea typeface="ＭＳ Ｐゴシック" charset="0"/>
                <a:cs typeface="Arial Narrow"/>
              </a:rPr>
              <a:t>1 kg carbon (C) = 3.664 kg carbon dioxide (CO</a:t>
            </a:r>
            <a:r>
              <a:rPr lang="en-GB" sz="2200" baseline="-25000" dirty="0" smtClean="0">
                <a:solidFill>
                  <a:schemeClr val="tx1"/>
                </a:solidFill>
                <a:latin typeface="Arial Narrow"/>
                <a:ea typeface="ＭＳ Ｐゴシック" charset="0"/>
                <a:cs typeface="Arial Narrow"/>
              </a:rPr>
              <a:t>2</a:t>
            </a:r>
            <a:r>
              <a:rPr lang="en-GB" sz="2200" dirty="0" smtClean="0">
                <a:solidFill>
                  <a:schemeClr val="tx1"/>
                </a:solidFill>
                <a:latin typeface="Arial Narrow"/>
                <a:ea typeface="ＭＳ Ｐゴシック" charset="0"/>
                <a:cs typeface="Arial Narrow"/>
              </a:rPr>
              <a:t>)</a:t>
            </a:r>
          </a:p>
          <a:p>
            <a:pPr algn="ctr"/>
            <a:endParaRPr lang="en-GB" sz="2200" dirty="0" smtClean="0">
              <a:solidFill>
                <a:schemeClr val="tx1"/>
              </a:solidFill>
              <a:latin typeface="Arial Narrow"/>
              <a:ea typeface="ＭＳ Ｐゴシック" charset="0"/>
              <a:cs typeface="Arial Narrow"/>
            </a:endParaRPr>
          </a:p>
          <a:p>
            <a:pPr algn="ctr"/>
            <a:r>
              <a:rPr lang="en-GB" sz="2200" dirty="0" smtClean="0">
                <a:solidFill>
                  <a:schemeClr val="tx1"/>
                </a:solidFill>
                <a:latin typeface="Arial Narrow"/>
                <a:ea typeface="ＭＳ Ｐゴシック" charset="0"/>
                <a:cs typeface="Arial Narrow"/>
              </a:rPr>
              <a:t>1 </a:t>
            </a:r>
            <a:r>
              <a:rPr lang="en-GB" sz="2200" dirty="0" err="1" smtClean="0">
                <a:solidFill>
                  <a:schemeClr val="tx1"/>
                </a:solidFill>
                <a:latin typeface="Arial Narrow"/>
                <a:ea typeface="ＭＳ Ｐゴシック" charset="0"/>
                <a:cs typeface="Arial Narrow"/>
              </a:rPr>
              <a:t>GtC</a:t>
            </a:r>
            <a:r>
              <a:rPr lang="en-GB" sz="2200" dirty="0" smtClean="0">
                <a:solidFill>
                  <a:schemeClr val="tx1"/>
                </a:solidFill>
                <a:latin typeface="Arial Narrow"/>
                <a:ea typeface="ＭＳ Ｐゴシック" charset="0"/>
                <a:cs typeface="Arial Narrow"/>
              </a:rPr>
              <a:t> = 3.664 billion tonnes CO</a:t>
            </a:r>
            <a:r>
              <a:rPr lang="en-GB" sz="2200" baseline="-25000" dirty="0" smtClean="0">
                <a:solidFill>
                  <a:schemeClr val="tx1"/>
                </a:solidFill>
                <a:latin typeface="Arial Narrow"/>
                <a:ea typeface="ＭＳ Ｐゴシック" charset="0"/>
                <a:cs typeface="Arial Narrow"/>
              </a:rPr>
              <a:t>2 </a:t>
            </a:r>
            <a:r>
              <a:rPr lang="en-GB" sz="2200" dirty="0" smtClean="0">
                <a:solidFill>
                  <a:schemeClr val="tx1"/>
                </a:solidFill>
                <a:latin typeface="Arial Narrow"/>
                <a:ea typeface="ＭＳ Ｐゴシック" charset="0"/>
                <a:cs typeface="Arial Narrow"/>
              </a:rPr>
              <a:t>= 3.664 GtCO</a:t>
            </a:r>
            <a:r>
              <a:rPr lang="en-GB" sz="2200" baseline="-25000" dirty="0" smtClean="0">
                <a:solidFill>
                  <a:schemeClr val="tx1"/>
                </a:solidFill>
                <a:latin typeface="Arial Narrow"/>
                <a:ea typeface="ＭＳ Ｐゴシック" charset="0"/>
                <a:cs typeface="Arial Narrow"/>
              </a:rPr>
              <a:t>2</a:t>
            </a:r>
            <a:endParaRPr lang="en-GB" sz="2200" dirty="0">
              <a:solidFill>
                <a:schemeClr val="tx1"/>
              </a:solidFill>
              <a:latin typeface="Arial Narrow"/>
              <a:ea typeface="ＭＳ Ｐゴシック" charset="0"/>
              <a:cs typeface="Arial Narrow"/>
            </a:endParaRPr>
          </a:p>
          <a:p>
            <a:pPr algn="ctr"/>
            <a:endParaRPr lang="en-GB" sz="2800" b="1" dirty="0" smtClean="0">
              <a:solidFill>
                <a:schemeClr val="tx1"/>
              </a:solidFill>
              <a:latin typeface="Arial Narrow"/>
              <a:ea typeface="ＭＳ Ｐゴシック" charset="0"/>
              <a:cs typeface="Arial Narrow"/>
            </a:endParaRPr>
          </a:p>
          <a:p>
            <a:pPr algn="ctr"/>
            <a:endParaRPr lang="en-GB" sz="2800" b="1" dirty="0" smtClean="0">
              <a:solidFill>
                <a:schemeClr val="tx1"/>
              </a:solidFill>
              <a:latin typeface="Arial Narrow"/>
              <a:ea typeface="ＭＳ Ｐゴシック" charset="0"/>
              <a:cs typeface="Arial Narrow"/>
            </a:endParaRPr>
          </a:p>
          <a:p>
            <a:pPr algn="ctr"/>
            <a:r>
              <a:rPr lang="en-GB" sz="2800" b="1" dirty="0" smtClean="0">
                <a:solidFill>
                  <a:schemeClr val="tx1"/>
                </a:solidFill>
                <a:latin typeface="Arial Narrow"/>
                <a:ea typeface="ＭＳ Ｐゴシック" charset="0"/>
                <a:cs typeface="Arial Narrow"/>
              </a:rPr>
              <a:t>Disclaimer</a:t>
            </a:r>
          </a:p>
          <a:p>
            <a:pPr algn="ctr"/>
            <a:r>
              <a:rPr lang="en-GB" sz="1600" dirty="0">
                <a:solidFill>
                  <a:schemeClr val="tx1"/>
                </a:solidFill>
                <a:latin typeface="Arial Narrow"/>
                <a:ea typeface="ＭＳ Ｐゴシック" charset="0"/>
                <a:cs typeface="Arial Narrow"/>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endParaRPr lang="nb-NO" sz="1600" dirty="0" smtClean="0">
              <a:solidFill>
                <a:schemeClr val="tx1"/>
              </a:solidFill>
              <a:latin typeface="Arial Narrow"/>
              <a:ea typeface="ＭＳ Ｐゴシック" charset="0"/>
              <a:cs typeface="Arial Narrow"/>
            </a:endParaRPr>
          </a:p>
        </p:txBody>
      </p:sp>
    </p:spTree>
    <p:extLst>
      <p:ext uri="{BB962C8B-B14F-4D97-AF65-F5344CB8AC3E}">
        <p14:creationId xmlns:p14="http://schemas.microsoft.com/office/powerpoint/2010/main" val="34053529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dirty="0">
                <a:solidFill>
                  <a:srgbClr val="000000"/>
                </a:solidFill>
                <a:ea typeface="ＭＳ Ｐゴシック" pitchFamily="34" charset="-128"/>
              </a:rPr>
              <a:t>Annex B versus non-Annex B </a:t>
            </a:r>
            <a:r>
              <a:rPr lang="en-GB" altLang="en-US" dirty="0" smtClean="0">
                <a:solidFill>
                  <a:srgbClr val="000000"/>
                </a:solidFill>
                <a:ea typeface="ＭＳ Ｐゴシック" pitchFamily="34" charset="-128"/>
              </a:rPr>
              <a:t>Countries</a:t>
            </a:r>
            <a:endParaRPr lang="en-US" dirty="0"/>
          </a:p>
        </p:txBody>
      </p:sp>
      <p:sp>
        <p:nvSpPr>
          <p:cNvPr id="3" name="Text Placeholder 2"/>
          <p:cNvSpPr>
            <a:spLocks noGrp="1"/>
          </p:cNvSpPr>
          <p:nvPr>
            <p:ph type="body" sz="quarter" idx="10"/>
          </p:nvPr>
        </p:nvSpPr>
        <p:spPr/>
        <p:txBody>
          <a:bodyPr>
            <a:normAutofit/>
          </a:bodyPr>
          <a:lstStyle/>
          <a:p>
            <a:r>
              <a:rPr lang="en-GB" altLang="en-US" dirty="0" smtClean="0">
                <a:solidFill>
                  <a:srgbClr val="000000"/>
                </a:solidFill>
                <a:ea typeface="ＭＳ Ｐゴシック" pitchFamily="34" charset="-128"/>
              </a:rPr>
              <a:t>There is not a clear distinction between Annex B and non-Annex B countries</a:t>
            </a:r>
            <a:br>
              <a:rPr lang="en-GB" altLang="en-US" dirty="0" smtClean="0">
                <a:solidFill>
                  <a:srgbClr val="000000"/>
                </a:solidFill>
                <a:ea typeface="ＭＳ Ｐゴシック" pitchFamily="34" charset="-128"/>
              </a:rPr>
            </a:br>
            <a:r>
              <a:rPr lang="en-GB" altLang="en-US" dirty="0" smtClean="0">
                <a:solidFill>
                  <a:srgbClr val="000000"/>
                </a:solidFill>
                <a:ea typeface="ＭＳ Ｐゴシック" pitchFamily="34" charset="-128"/>
              </a:rPr>
              <a:t>based on economic activity per capita or emissions per capita</a:t>
            </a:r>
            <a:endParaRPr lang="en-GB" altLang="en-US" dirty="0">
              <a:solidFill>
                <a:srgbClr val="000000"/>
              </a:solidFill>
              <a:ea typeface="ＭＳ Ｐゴシック" pitchFamily="34" charset="-128"/>
            </a:endParaRPr>
          </a:p>
        </p:txBody>
      </p:sp>
      <p:sp>
        <p:nvSpPr>
          <p:cNvPr id="5" name="Text Placeholder 4"/>
          <p:cNvSpPr>
            <a:spLocks noGrp="1"/>
          </p:cNvSpPr>
          <p:nvPr>
            <p:ph type="body" sz="quarter" idx="12"/>
          </p:nvPr>
        </p:nvSpPr>
        <p:spPr/>
        <p:txBody>
          <a:bodyPr/>
          <a:lstStyle/>
          <a:p>
            <a:pPr>
              <a:spcBef>
                <a:spcPts val="1200"/>
              </a:spcBef>
            </a:pPr>
            <a:r>
              <a:rPr lang="en-GB" altLang="en-US" sz="1600" dirty="0">
                <a:solidFill>
                  <a:srgbClr val="000000"/>
                </a:solidFill>
                <a:ea typeface="ＭＳ Ｐゴシック" pitchFamily="34" charset="-128"/>
              </a:rPr>
              <a:t>GDP is measured in Market Exchange </a:t>
            </a:r>
            <a:r>
              <a:rPr lang="en-GB" altLang="en-US" sz="1600" dirty="0" smtClean="0">
                <a:solidFill>
                  <a:srgbClr val="000000"/>
                </a:solidFill>
                <a:ea typeface="ＭＳ Ｐゴシック" pitchFamily="34" charset="-128"/>
              </a:rPr>
              <a:t>Rates</a:t>
            </a:r>
            <a:br>
              <a:rPr lang="en-GB" altLang="en-US" sz="1600" dirty="0" smtClean="0">
                <a:solidFill>
                  <a:srgbClr val="000000"/>
                </a:solidFill>
                <a:ea typeface="ＭＳ Ｐゴシック" pitchFamily="34" charset="-128"/>
              </a:rPr>
            </a:br>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US" altLang="en-US" sz="1400" dirty="0" smtClean="0">
                <a:solidFill>
                  <a:srgbClr val="000090"/>
                </a:solidFill>
                <a:ea typeface="ＭＳ Ｐゴシック" pitchFamily="34" charset="-128"/>
                <a:hlinkClick r:id="rId3"/>
              </a:rPr>
              <a:t>United Nations</a:t>
            </a:r>
            <a:r>
              <a:rPr lang="en-US" altLang="en-US" sz="1400" dirty="0" smtClean="0">
                <a:solidFill>
                  <a:srgbClr val="000090"/>
                </a:solidFill>
                <a:ea typeface="ＭＳ Ｐゴシック" pitchFamily="34" charset="-128"/>
              </a:rPr>
              <a:t>;</a:t>
            </a:r>
            <a:r>
              <a:rPr lang="en-GB" altLang="en-US" sz="1400" dirty="0" smtClean="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4"/>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Le </a:t>
            </a:r>
            <a:r>
              <a:rPr lang="en-AU" altLang="en-US" sz="1400" dirty="0" err="1">
                <a:latin typeface="Arial Narrow" pitchFamily="34" charset="0"/>
                <a:ea typeface="ＭＳ Ｐゴシック" pitchFamily="34" charset="-128"/>
                <a:hlinkClick r:id="rId5"/>
              </a:rPr>
              <a:t>Quéré</a:t>
            </a:r>
            <a:r>
              <a:rPr lang="en-AU" altLang="en-US" sz="1400" dirty="0">
                <a:latin typeface="Arial Narrow" pitchFamily="34" charset="0"/>
                <a:ea typeface="ＭＳ Ｐゴシック" pitchFamily="34" charset="-128"/>
                <a:hlinkClick r:id="rId5"/>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6"/>
              </a:rPr>
              <a:t>Global Carbon Budget 2014</a:t>
            </a:r>
            <a:endParaRPr lang="en-AU" altLang="en-US" sz="1400" dirty="0">
              <a:ea typeface="ＭＳ Ｐゴシック" pitchFamily="34" charset="-128"/>
            </a:endParaRPr>
          </a:p>
        </p:txBody>
      </p:sp>
      <p:pic>
        <p:nvPicPr>
          <p:cNvPr id="7" name="Picture Placeholder 6"/>
          <p:cNvPicPr>
            <a:picLocks noGrp="1" noChangeAspect="1"/>
          </p:cNvPicPr>
          <p:nvPr>
            <p:ph type="pic" sz="quarter" idx="11"/>
          </p:nvPr>
        </p:nvPicPr>
        <p:blipFill rotWithShape="1">
          <a:blip r:embed="rId7">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1635222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782389134"/>
              </p:ext>
            </p:extLst>
          </p:nvPr>
        </p:nvGraphicFramePr>
        <p:xfrm>
          <a:off x="442550" y="822326"/>
          <a:ext cx="8258901" cy="5131340"/>
        </p:xfrm>
        <a:graphic>
          <a:graphicData uri="http://schemas.openxmlformats.org/drawingml/2006/table">
            <a:tbl>
              <a:tblPr/>
              <a:tblGrid>
                <a:gridCol w="2591208"/>
                <a:gridCol w="1737837"/>
                <a:gridCol w="982464"/>
                <a:gridCol w="982464"/>
                <a:gridCol w="982464"/>
                <a:gridCol w="982464"/>
              </a:tblGrid>
              <a:tr h="226298">
                <a:tc>
                  <a:txBody>
                    <a:bodyPr/>
                    <a:lstStyle/>
                    <a:p>
                      <a:pPr algn="l" fontAlgn="b"/>
                      <a:r>
                        <a:rPr lang="en-US" sz="1600" b="0" i="0" u="none" strike="noStrike" dirty="0">
                          <a:solidFill>
                            <a:srgbClr val="000000"/>
                          </a:solidFill>
                          <a:effectLst/>
                          <a:latin typeface="Arial"/>
                          <a:cs typeface="Arial"/>
                        </a:rPr>
                        <a:t> </a:t>
                      </a: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FFFFFF"/>
                    </a:solidFill>
                  </a:tcPr>
                </a:tc>
                <a:tc gridSpan="5">
                  <a:txBody>
                    <a:bodyPr/>
                    <a:lstStyle/>
                    <a:p>
                      <a:pPr algn="ctr" fontAlgn="ctr"/>
                      <a:r>
                        <a:rPr lang="en-US" sz="1800" b="1" i="0" u="none" strike="noStrike" dirty="0">
                          <a:solidFill>
                            <a:srgbClr val="000000"/>
                          </a:solidFill>
                          <a:effectLst/>
                          <a:latin typeface="Arial"/>
                          <a:cs typeface="Arial"/>
                        </a:rPr>
                        <a:t>Emissions </a:t>
                      </a:r>
                      <a:r>
                        <a:rPr lang="en-US" sz="1800" b="1" i="0" u="none" strike="noStrike" dirty="0" smtClean="0">
                          <a:solidFill>
                            <a:srgbClr val="000000"/>
                          </a:solidFill>
                          <a:effectLst/>
                          <a:latin typeface="Arial"/>
                          <a:cs typeface="Arial"/>
                        </a:rPr>
                        <a:t>2013</a:t>
                      </a:r>
                      <a:endParaRPr lang="en-US" sz="1800" b="1" i="0" u="none" strike="noStrike" dirty="0">
                        <a:solidFill>
                          <a:srgbClr val="000000"/>
                        </a:solidFill>
                        <a:effectLst/>
                        <a:latin typeface="Arial"/>
                        <a:cs typeface="Arial"/>
                      </a:endParaRP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6298">
                <a:tc rowSpan="2">
                  <a:txBody>
                    <a:bodyPr/>
                    <a:lstStyle/>
                    <a:p>
                      <a:pPr algn="ctr" fontAlgn="ctr"/>
                      <a:r>
                        <a:rPr lang="en-US" sz="1600" b="0" i="0" u="none" strike="noStrike" dirty="0">
                          <a:solidFill>
                            <a:srgbClr val="000000"/>
                          </a:solidFill>
                          <a:effectLst/>
                          <a:latin typeface="Arial"/>
                          <a:cs typeface="Arial"/>
                        </a:rPr>
                        <a:t>Region/Country</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ctr"/>
                      <a:r>
                        <a:rPr lang="en-US" sz="1600" b="0" i="0" u="none" strike="noStrike" dirty="0">
                          <a:solidFill>
                            <a:srgbClr val="000000"/>
                          </a:solidFill>
                          <a:effectLst/>
                          <a:latin typeface="Arial"/>
                          <a:cs typeface="Arial"/>
                        </a:rPr>
                        <a:t>Per capita</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2F2F2"/>
                    </a:solidFill>
                  </a:tcPr>
                </a:tc>
                <a:tc gridSpan="2">
                  <a:txBody>
                    <a:bodyPr/>
                    <a:lstStyle/>
                    <a:p>
                      <a:pPr algn="ctr" fontAlgn="ctr"/>
                      <a:r>
                        <a:rPr lang="en-US" sz="1600" b="0" i="0" u="none" strike="noStrike" dirty="0">
                          <a:solidFill>
                            <a:srgbClr val="000000"/>
                          </a:solidFill>
                          <a:effectLst/>
                          <a:latin typeface="Arial"/>
                          <a:cs typeface="Arial"/>
                        </a:rPr>
                        <a:t>Total</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D9D9D9"/>
                    </a:solidFill>
                  </a:tcPr>
                </a:tc>
                <a:tc hMerge="1">
                  <a:txBody>
                    <a:bodyPr/>
                    <a:lstStyle/>
                    <a:p>
                      <a:endParaRPr lang="en-US"/>
                    </a:p>
                  </a:txBody>
                  <a:tcPr/>
                </a:tc>
                <a:tc gridSpan="2">
                  <a:txBody>
                    <a:bodyPr/>
                    <a:lstStyle/>
                    <a:p>
                      <a:pPr algn="ctr" fontAlgn="ctr"/>
                      <a:r>
                        <a:rPr lang="en-US" sz="1600" b="0" i="0" u="none" strike="noStrike" dirty="0">
                          <a:solidFill>
                            <a:srgbClr val="000000"/>
                          </a:solidFill>
                          <a:effectLst/>
                          <a:latin typeface="Arial"/>
                          <a:cs typeface="Arial"/>
                        </a:rPr>
                        <a:t>Growth </a:t>
                      </a:r>
                      <a:r>
                        <a:rPr lang="en-US" sz="1600" b="0" i="0" u="none" strike="noStrike" dirty="0" smtClean="0">
                          <a:solidFill>
                            <a:srgbClr val="000000"/>
                          </a:solidFill>
                          <a:effectLst/>
                          <a:latin typeface="Arial"/>
                          <a:cs typeface="Arial"/>
                        </a:rPr>
                        <a:t>2012-13</a:t>
                      </a:r>
                      <a:endParaRPr lang="en-US" sz="1600" b="0" i="0" u="none" strike="noStrike" dirty="0">
                        <a:solidFill>
                          <a:srgbClr val="000000"/>
                        </a:solidFill>
                        <a:effectLst/>
                        <a:latin typeface="Arial"/>
                        <a:cs typeface="Arial"/>
                      </a:endParaRP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BFBFBF"/>
                    </a:solidFill>
                  </a:tcPr>
                </a:tc>
                <a:tc hMerge="1">
                  <a:txBody>
                    <a:bodyPr/>
                    <a:lstStyle/>
                    <a:p>
                      <a:endParaRPr lang="en-US"/>
                    </a:p>
                  </a:txBody>
                  <a:tcPr/>
                </a:tc>
              </a:tr>
              <a:tr h="226298">
                <a:tc vMerge="1">
                  <a:txBody>
                    <a:bodyPr/>
                    <a:lstStyle/>
                    <a:p>
                      <a:endParaRPr lang="en-US"/>
                    </a:p>
                  </a:txBody>
                  <a:tcPr/>
                </a:tc>
                <a:tc>
                  <a:txBody>
                    <a:bodyPr/>
                    <a:lstStyle/>
                    <a:p>
                      <a:pPr algn="ctr" fontAlgn="ctr"/>
                      <a:r>
                        <a:rPr lang="en-US" sz="1600" b="0" i="0" u="none" strike="noStrike" dirty="0" smtClean="0">
                          <a:solidFill>
                            <a:srgbClr val="000000"/>
                          </a:solidFill>
                          <a:effectLst/>
                          <a:latin typeface="Arial"/>
                          <a:cs typeface="Arial"/>
                        </a:rPr>
                        <a:t>tCO</a:t>
                      </a:r>
                      <a:r>
                        <a:rPr lang="en-US" sz="1600" b="0" i="0" u="none" strike="noStrike" baseline="-25000" dirty="0" smtClean="0">
                          <a:solidFill>
                            <a:srgbClr val="000000"/>
                          </a:solidFill>
                          <a:effectLst/>
                          <a:latin typeface="Arial"/>
                          <a:cs typeface="Arial"/>
                        </a:rPr>
                        <a:t>2</a:t>
                      </a:r>
                      <a:r>
                        <a:rPr lang="en-US" sz="1600" b="0" i="0" u="none" strike="noStrike" dirty="0" smtClean="0">
                          <a:solidFill>
                            <a:srgbClr val="000000"/>
                          </a:solidFill>
                          <a:effectLst/>
                          <a:latin typeface="Arial"/>
                          <a:cs typeface="Arial"/>
                        </a:rPr>
                        <a:t> </a:t>
                      </a:r>
                      <a:r>
                        <a:rPr lang="en-US" sz="1600" b="0" i="0" u="none" strike="noStrike" dirty="0">
                          <a:solidFill>
                            <a:srgbClr val="000000"/>
                          </a:solidFill>
                          <a:effectLst/>
                          <a:latin typeface="Arial"/>
                          <a:cs typeface="Arial"/>
                        </a:rPr>
                        <a:t>per person</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US" sz="1600" b="0" i="0" u="none" strike="noStrike" dirty="0" smtClean="0">
                          <a:solidFill>
                            <a:srgbClr val="000000"/>
                          </a:solidFill>
                          <a:effectLst/>
                          <a:latin typeface="Arial"/>
                          <a:cs typeface="Arial"/>
                        </a:rPr>
                        <a:t>GtCO</a:t>
                      </a:r>
                      <a:r>
                        <a:rPr lang="en-US" sz="1600" b="0" i="0" u="none" strike="noStrike" baseline="-25000" dirty="0" smtClean="0">
                          <a:solidFill>
                            <a:srgbClr val="000000"/>
                          </a:solidFill>
                          <a:effectLst/>
                          <a:latin typeface="Arial"/>
                          <a:cs typeface="Arial"/>
                        </a:rPr>
                        <a:t>2</a:t>
                      </a:r>
                      <a:endParaRPr lang="en-US" sz="1600" b="0" i="0" u="none" strike="noStrike" baseline="-25000" dirty="0">
                        <a:solidFill>
                          <a:srgbClr val="000000"/>
                        </a:solidFill>
                        <a:effectLst/>
                        <a:latin typeface="Arial"/>
                        <a:cs typeface="Arial"/>
                      </a:endParaRP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1600" b="0" i="0" u="none" strike="noStrike" dirty="0">
                          <a:solidFill>
                            <a:srgbClr val="000000"/>
                          </a:solidFill>
                          <a:effectLst/>
                          <a:latin typeface="Arial"/>
                          <a:cs typeface="Arial"/>
                        </a:rPr>
                        <a:t>%</a:t>
                      </a: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1600" b="0" i="0" u="none" strike="noStrike" dirty="0" smtClean="0">
                          <a:solidFill>
                            <a:srgbClr val="000000"/>
                          </a:solidFill>
                          <a:effectLst/>
                          <a:latin typeface="Arial"/>
                          <a:cs typeface="Arial"/>
                        </a:rPr>
                        <a:t>GtCO</a:t>
                      </a:r>
                      <a:r>
                        <a:rPr lang="en-US" sz="1600" b="0" i="0" u="none" strike="noStrike" baseline="-25000" dirty="0" smtClean="0">
                          <a:solidFill>
                            <a:srgbClr val="000000"/>
                          </a:solidFill>
                          <a:effectLst/>
                          <a:latin typeface="Arial"/>
                          <a:cs typeface="Arial"/>
                        </a:rPr>
                        <a:t>2</a:t>
                      </a:r>
                      <a:endParaRPr lang="en-US" sz="1600" b="0" i="0" u="none" strike="noStrike" baseline="-25000" dirty="0">
                        <a:solidFill>
                          <a:srgbClr val="000000"/>
                        </a:solidFill>
                        <a:effectLst/>
                        <a:latin typeface="Arial"/>
                        <a:cs typeface="Arial"/>
                      </a:endParaRP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US" sz="1600" b="0" i="0" u="none" strike="noStrike" dirty="0" smtClean="0">
                          <a:solidFill>
                            <a:srgbClr val="000000"/>
                          </a:solidFill>
                          <a:effectLst/>
                          <a:latin typeface="Arial"/>
                          <a:cs typeface="Arial"/>
                        </a:rPr>
                        <a:t>%</a:t>
                      </a:r>
                      <a:endParaRPr lang="en-US" sz="1600" b="0" i="0" u="none" strike="noStrike" dirty="0">
                        <a:solidFill>
                          <a:srgbClr val="000000"/>
                        </a:solidFill>
                        <a:effectLst/>
                        <a:latin typeface="Arial"/>
                        <a:cs typeface="Arial"/>
                      </a:endParaRP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a:solidFill>
                            <a:srgbClr val="000000"/>
                          </a:solidFill>
                          <a:effectLst/>
                          <a:latin typeface="Arial"/>
                          <a:cs typeface="Arial"/>
                        </a:rPr>
                        <a:t>Global (with bunkers)</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dirty="0">
                          <a:solidFill>
                            <a:srgbClr val="000000"/>
                          </a:solidFill>
                          <a:effectLst/>
                          <a:latin typeface="Arial"/>
                        </a:rPr>
                        <a:t>5.0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36.13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100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0.706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0.0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b"/>
                      <a:r>
                        <a:rPr lang="en-US" sz="1600" b="0" i="0" u="none" strike="noStrike">
                          <a:solidFill>
                            <a:srgbClr val="000000"/>
                          </a:solidFill>
                          <a:effectLst/>
                          <a:latin typeface="Arial"/>
                          <a:cs typeface="Arial"/>
                        </a:rPr>
                        <a:t> </a:t>
                      </a:r>
                    </a:p>
                  </a:txBody>
                  <a:tcPr marL="11203" marR="11203" marT="11203" marB="0" anchor="b">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5">
                  <a:txBody>
                    <a:bodyPr/>
                    <a:lstStyle/>
                    <a:p>
                      <a:pPr algn="ctr" fontAlgn="b"/>
                      <a:r>
                        <a:rPr lang="en-NZ" sz="1600" b="1" i="0" u="none" strike="noStrike">
                          <a:solidFill>
                            <a:srgbClr val="000000"/>
                          </a:solidFill>
                          <a:effectLst/>
                          <a:latin typeface="Arial"/>
                        </a:rPr>
                        <a:t>Developed Countries (Annex B)</a:t>
                      </a: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r>
              <a:tr h="226298">
                <a:tc>
                  <a:txBody>
                    <a:bodyPr/>
                    <a:lstStyle/>
                    <a:p>
                      <a:pPr algn="l" fontAlgn="ctr"/>
                      <a:r>
                        <a:rPr lang="fr-FR" sz="1600" b="0" i="0" u="none" strike="noStrike" dirty="0">
                          <a:solidFill>
                            <a:srgbClr val="000000"/>
                          </a:solidFill>
                          <a:effectLst/>
                          <a:latin typeface="Arial"/>
                          <a:cs typeface="Arial"/>
                        </a:rPr>
                        <a:t>     </a:t>
                      </a:r>
                      <a:r>
                        <a:rPr lang="fr-FR" sz="1600" b="0" i="0" u="none" strike="noStrike" dirty="0" err="1">
                          <a:solidFill>
                            <a:srgbClr val="000000"/>
                          </a:solidFill>
                          <a:effectLst/>
                          <a:latin typeface="Arial"/>
                          <a:cs typeface="Arial"/>
                        </a:rPr>
                        <a:t>Annex</a:t>
                      </a:r>
                      <a:r>
                        <a:rPr lang="fr-FR" sz="1600" b="0" i="0" u="none" strike="noStrike" dirty="0">
                          <a:solidFill>
                            <a:srgbClr val="000000"/>
                          </a:solidFill>
                          <a:effectLst/>
                          <a:latin typeface="Arial"/>
                          <a:cs typeface="Arial"/>
                        </a:rPr>
                        <a:t> B</a:t>
                      </a:r>
                    </a:p>
                  </a:txBody>
                  <a:tcPr marL="11203" marR="11203" marT="11203"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7.5</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13.05</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36.1</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0.019</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0.4</a:t>
                      </a:r>
                    </a:p>
                  </a:txBody>
                  <a:tcPr marL="9525" marR="9525" marT="9525"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a:solidFill>
                            <a:srgbClr val="000000"/>
                          </a:solidFill>
                          <a:effectLst/>
                          <a:latin typeface="Arial"/>
                          <a:cs typeface="Arial"/>
                        </a:rPr>
                        <a:t>          USA</a:t>
                      </a:r>
                    </a:p>
                  </a:txBody>
                  <a:tcPr marL="11203" marR="11203" marT="11203" marB="0" anchor="ctr">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16.4</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5.23</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14.5</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0.134</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2.9</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dirty="0">
                          <a:solidFill>
                            <a:srgbClr val="000000"/>
                          </a:solidFill>
                          <a:effectLst/>
                          <a:latin typeface="Arial"/>
                          <a:cs typeface="Arial"/>
                        </a:rPr>
                        <a:t>          </a:t>
                      </a:r>
                      <a:r>
                        <a:rPr lang="en-US" sz="1600" b="0" i="0" u="none" strike="noStrike" dirty="0" smtClean="0">
                          <a:solidFill>
                            <a:srgbClr val="000000"/>
                          </a:solidFill>
                          <a:effectLst/>
                          <a:latin typeface="Arial"/>
                          <a:cs typeface="Arial"/>
                        </a:rPr>
                        <a:t>EU28</a:t>
                      </a:r>
                      <a:endParaRPr lang="en-US" sz="1600" b="0" i="0" u="none" strike="noStrike" dirty="0">
                        <a:solidFill>
                          <a:srgbClr val="000000"/>
                        </a:solidFill>
                        <a:effectLst/>
                        <a:latin typeface="Arial"/>
                        <a:cs typeface="Arial"/>
                      </a:endParaRP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6.8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3.48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9.6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-0.073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-1.8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dirty="0">
                          <a:solidFill>
                            <a:srgbClr val="000000"/>
                          </a:solidFill>
                          <a:effectLst/>
                          <a:latin typeface="Arial"/>
                          <a:cs typeface="Arial"/>
                        </a:rPr>
                        <a:t>          </a:t>
                      </a:r>
                      <a:r>
                        <a:rPr lang="en-US" sz="1600" b="0" i="0" u="none" strike="noStrike" dirty="0" smtClean="0">
                          <a:solidFill>
                            <a:srgbClr val="000000"/>
                          </a:solidFill>
                          <a:effectLst/>
                          <a:latin typeface="Arial"/>
                          <a:cs typeface="Arial"/>
                        </a:rPr>
                        <a:t>Russia</a:t>
                      </a:r>
                      <a:endParaRPr lang="en-US" sz="1600" b="0" i="0" u="none" strike="noStrike" dirty="0">
                        <a:solidFill>
                          <a:srgbClr val="000000"/>
                        </a:solidFill>
                        <a:effectLst/>
                        <a:latin typeface="Arial"/>
                        <a:cs typeface="Arial"/>
                      </a:endParaRP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12.7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1.81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5.0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-0.016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-0.6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dirty="0">
                          <a:solidFill>
                            <a:srgbClr val="000000"/>
                          </a:solidFill>
                          <a:effectLst/>
                          <a:latin typeface="Arial"/>
                          <a:cs typeface="Arial"/>
                        </a:rPr>
                        <a:t>          </a:t>
                      </a:r>
                      <a:r>
                        <a:rPr lang="en-US" sz="1600" b="0" i="0" u="none" strike="noStrike" dirty="0" smtClean="0">
                          <a:solidFill>
                            <a:srgbClr val="000000"/>
                          </a:solidFill>
                          <a:effectLst/>
                          <a:latin typeface="Arial"/>
                          <a:cs typeface="Arial"/>
                        </a:rPr>
                        <a:t>Japan</a:t>
                      </a:r>
                      <a:endParaRPr lang="en-US" sz="1600" b="0" i="0" u="none" strike="noStrike" dirty="0">
                        <a:solidFill>
                          <a:srgbClr val="000000"/>
                        </a:solidFill>
                        <a:effectLst/>
                        <a:latin typeface="Arial"/>
                        <a:cs typeface="Arial"/>
                      </a:endParaRP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9.8</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1.25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3.4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-0.009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-0.4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dirty="0">
                          <a:solidFill>
                            <a:srgbClr val="000000"/>
                          </a:solidFill>
                          <a:effectLst/>
                          <a:latin typeface="Arial"/>
                          <a:cs typeface="Arial"/>
                        </a:rPr>
                        <a:t>          Canada</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14.3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0.50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1.4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0.003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1.0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b"/>
                      <a:r>
                        <a:rPr lang="en-US" sz="1600" b="0" i="0" u="none" strike="noStrike" dirty="0">
                          <a:solidFill>
                            <a:srgbClr val="000000"/>
                          </a:solidFill>
                          <a:effectLst/>
                          <a:latin typeface="Arial"/>
                          <a:cs typeface="Arial"/>
                        </a:rPr>
                        <a:t> </a:t>
                      </a:r>
                    </a:p>
                  </a:txBody>
                  <a:tcPr marL="11203" marR="11203" marT="11203" marB="0" anchor="b">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5">
                  <a:txBody>
                    <a:bodyPr/>
                    <a:lstStyle/>
                    <a:p>
                      <a:pPr algn="ctr" fontAlgn="b"/>
                      <a:r>
                        <a:rPr lang="en-NZ" sz="1600" b="1" i="0" u="none" strike="noStrike">
                          <a:solidFill>
                            <a:srgbClr val="000000"/>
                          </a:solidFill>
                          <a:effectLst/>
                          <a:latin typeface="Arial"/>
                        </a:rPr>
                        <a:t>Developing Countries (Non-Annex B)</a:t>
                      </a:r>
                    </a:p>
                  </a:txBody>
                  <a:tcPr marL="9525" marR="9525" marT="9525" marB="0" anchor="b">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r>
              <a:tr h="226298">
                <a:tc>
                  <a:txBody>
                    <a:bodyPr/>
                    <a:lstStyle/>
                    <a:p>
                      <a:pPr algn="l" fontAlgn="ctr"/>
                      <a:r>
                        <a:rPr lang="en-US" sz="1600" b="0" i="0" u="none" strike="noStrike" dirty="0" smtClean="0">
                          <a:solidFill>
                            <a:srgbClr val="000000"/>
                          </a:solidFill>
                          <a:effectLst/>
                          <a:latin typeface="Arial"/>
                          <a:cs typeface="Arial"/>
                        </a:rPr>
                        <a:t>     Non-Annex B</a:t>
                      </a:r>
                      <a:endParaRPr lang="en-US" sz="1600" b="0" i="0" u="none" strike="noStrike" dirty="0">
                        <a:solidFill>
                          <a:srgbClr val="000000"/>
                        </a:solidFill>
                        <a:effectLst/>
                        <a:latin typeface="Arial"/>
                        <a:cs typeface="Arial"/>
                      </a:endParaRPr>
                    </a:p>
                  </a:txBody>
                  <a:tcPr marL="11203" marR="11203" marT="11203"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3.5</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21.04</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58.2</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0.637</a:t>
                      </a:r>
                    </a:p>
                  </a:txBody>
                  <a:tcPr marL="9525" marR="9525" marT="9525"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3.4</a:t>
                      </a:r>
                    </a:p>
                  </a:txBody>
                  <a:tcPr marL="9525" marR="9525" marT="9525" marB="0" anchor="b">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dirty="0">
                          <a:solidFill>
                            <a:srgbClr val="000000"/>
                          </a:solidFill>
                          <a:effectLst/>
                          <a:latin typeface="Arial"/>
                          <a:cs typeface="Arial"/>
                        </a:rPr>
                        <a:t>          China</a:t>
                      </a:r>
                    </a:p>
                  </a:txBody>
                  <a:tcPr marL="11203" marR="11203" marT="11203" marB="0" anchor="ctr">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7.2</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9.98</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27.6</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0.376</a:t>
                      </a:r>
                    </a:p>
                  </a:txBody>
                  <a:tcPr marL="9525" marR="9525" marT="9525" marB="0" anchor="b">
                    <a:lnL>
                      <a:noFill/>
                    </a:lnL>
                    <a:lnR>
                      <a:noFill/>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4.2</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dirty="0">
                          <a:solidFill>
                            <a:srgbClr val="000000"/>
                          </a:solidFill>
                          <a:effectLst/>
                          <a:latin typeface="Arial"/>
                          <a:cs typeface="Arial"/>
                        </a:rPr>
                        <a:t>          India</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1.9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2.41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6.7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0.111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5.1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dirty="0">
                          <a:solidFill>
                            <a:srgbClr val="000000"/>
                          </a:solidFill>
                          <a:effectLst/>
                          <a:latin typeface="Arial"/>
                          <a:cs typeface="Arial"/>
                        </a:rPr>
                        <a:t>          South Korea</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12.5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0.62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1.7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0.009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1.7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ctr"/>
                      <a:r>
                        <a:rPr lang="en-US" sz="1600" b="0" i="0" u="none" strike="noStrike" dirty="0">
                          <a:solidFill>
                            <a:srgbClr val="000000"/>
                          </a:solidFill>
                          <a:effectLst/>
                          <a:latin typeface="Arial"/>
                          <a:cs typeface="Arial"/>
                        </a:rPr>
                        <a:t>          Iran</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7.9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0.61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1.7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0.013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2.4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ctr"/>
                      <a:r>
                        <a:rPr lang="it-IT" sz="1600" b="0" i="0" u="none" strike="noStrike" dirty="0">
                          <a:solidFill>
                            <a:srgbClr val="000000"/>
                          </a:solidFill>
                          <a:effectLst/>
                          <a:latin typeface="Arial"/>
                          <a:cs typeface="Arial"/>
                        </a:rPr>
                        <a:t>          Saudi Arabia</a:t>
                      </a: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18.0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0.52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1.4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0.014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a:solidFill>
                            <a:srgbClr val="000000"/>
                          </a:solidFill>
                          <a:effectLst/>
                          <a:latin typeface="Arial"/>
                        </a:rPr>
                        <a:t>3.0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r h="226298">
                <a:tc>
                  <a:txBody>
                    <a:bodyPr/>
                    <a:lstStyle/>
                    <a:p>
                      <a:pPr algn="l" fontAlgn="b"/>
                      <a:r>
                        <a:rPr lang="en-US" sz="1600" b="0" i="0" u="none" strike="noStrike">
                          <a:solidFill>
                            <a:srgbClr val="000000"/>
                          </a:solidFill>
                          <a:effectLst/>
                          <a:latin typeface="Arial"/>
                          <a:cs typeface="Arial"/>
                        </a:rPr>
                        <a:t> </a:t>
                      </a:r>
                    </a:p>
                  </a:txBody>
                  <a:tcPr marL="11203" marR="11203" marT="11203" marB="0" anchor="b">
                    <a:lnL>
                      <a:noFill/>
                    </a:lnL>
                    <a:lnR>
                      <a:noFill/>
                    </a:lnR>
                    <a:lnT>
                      <a:noFill/>
                    </a:lnT>
                    <a:lnB>
                      <a:noFill/>
                    </a:lnB>
                    <a:lnTlToBr w="12700" cmpd="sng">
                      <a:noFill/>
                      <a:prstDash val="solid"/>
                    </a:lnTlToBr>
                    <a:lnBlToTr w="12700" cmpd="sng">
                      <a:noFill/>
                      <a:prstDash val="solid"/>
                    </a:lnBlToTr>
                    <a:solidFill>
                      <a:srgbClr val="FFFFFF"/>
                    </a:solidFill>
                  </a:tcPr>
                </a:tc>
                <a:tc gridSpan="5">
                  <a:txBody>
                    <a:bodyPr/>
                    <a:lstStyle/>
                    <a:p>
                      <a:pPr algn="ctr" fontAlgn="b"/>
                      <a:r>
                        <a:rPr lang="en-NZ" sz="1600" b="1" i="0" u="none" strike="noStrike">
                          <a:solidFill>
                            <a:srgbClr val="000000"/>
                          </a:solidFill>
                          <a:effectLst/>
                          <a:latin typeface="Arial"/>
                        </a:rPr>
                        <a:t>International Bunkers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FF"/>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r>
              <a:tr h="226298">
                <a:tc>
                  <a:txBody>
                    <a:bodyPr/>
                    <a:lstStyle/>
                    <a:p>
                      <a:pPr algn="l" fontAlgn="ctr"/>
                      <a:r>
                        <a:rPr lang="en-US" sz="1600" b="0" i="0" u="none" strike="noStrike" dirty="0">
                          <a:solidFill>
                            <a:srgbClr val="000000"/>
                          </a:solidFill>
                          <a:effectLst/>
                          <a:latin typeface="Arial"/>
                          <a:cs typeface="Arial"/>
                        </a:rPr>
                        <a:t>     </a:t>
                      </a:r>
                      <a:r>
                        <a:rPr lang="en-US" sz="1600" b="0" i="0" u="none" strike="noStrike" dirty="0" smtClean="0">
                          <a:solidFill>
                            <a:srgbClr val="000000"/>
                          </a:solidFill>
                          <a:effectLst/>
                          <a:latin typeface="Arial"/>
                          <a:cs typeface="Arial"/>
                        </a:rPr>
                        <a:t>Aviation</a:t>
                      </a:r>
                      <a:r>
                        <a:rPr lang="en-US" sz="1600" b="0" i="0" u="none" strike="noStrike" baseline="0" dirty="0" smtClean="0">
                          <a:solidFill>
                            <a:srgbClr val="000000"/>
                          </a:solidFill>
                          <a:effectLst/>
                          <a:latin typeface="Arial"/>
                          <a:cs typeface="Arial"/>
                        </a:rPr>
                        <a:t> and Shipping</a:t>
                      </a:r>
                      <a:endParaRPr lang="en-US" sz="1600" b="0" i="0" u="none" strike="noStrike" dirty="0">
                        <a:solidFill>
                          <a:srgbClr val="000000"/>
                        </a:solidFill>
                        <a:effectLst/>
                        <a:latin typeface="Arial"/>
                        <a:cs typeface="Arial"/>
                      </a:endParaRPr>
                    </a:p>
                  </a:txBody>
                  <a:tcPr marL="11203" marR="11203" marT="11203"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NZ" sz="1600" b="0" i="0" u="none" strike="noStrike">
                          <a:solidFill>
                            <a:srgbClr val="000000"/>
                          </a:solidFill>
                          <a:effectLst/>
                          <a:latin typeface="Arial"/>
                        </a:rPr>
                        <a:t>-</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NZ" sz="1600" b="0" i="0" u="none" strike="noStrike">
                          <a:solidFill>
                            <a:srgbClr val="000000"/>
                          </a:solidFill>
                          <a:effectLst/>
                          <a:latin typeface="Arial"/>
                        </a:rPr>
                        <a:t>2.04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5.6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NZ" sz="1600" b="0" i="0" u="none" strike="noStrike">
                          <a:solidFill>
                            <a:srgbClr val="000000"/>
                          </a:solidFill>
                          <a:effectLst/>
                          <a:latin typeface="Arial"/>
                        </a:rPr>
                        <a:t>0.050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c>
                  <a:txBody>
                    <a:bodyPr/>
                    <a:lstStyle/>
                    <a:p>
                      <a:pPr algn="ctr" fontAlgn="b"/>
                      <a:r>
                        <a:rPr lang="en-NZ" sz="1600" b="0" i="0" u="none" strike="noStrike" dirty="0">
                          <a:solidFill>
                            <a:srgbClr val="000000"/>
                          </a:solidFill>
                          <a:effectLst/>
                          <a:latin typeface="Arial"/>
                        </a:rPr>
                        <a:t>2.5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BFBFBF"/>
                    </a:solidFill>
                  </a:tcPr>
                </a:tc>
              </a:tr>
            </a:tbl>
          </a:graphicData>
        </a:graphic>
      </p:graphicFrame>
      <p:sp>
        <p:nvSpPr>
          <p:cNvPr id="5" name="Title 4"/>
          <p:cNvSpPr>
            <a:spLocks noGrp="1"/>
          </p:cNvSpPr>
          <p:nvPr>
            <p:ph type="title"/>
          </p:nvPr>
        </p:nvSpPr>
        <p:spPr/>
        <p:txBody>
          <a:bodyPr>
            <a:normAutofit/>
          </a:bodyPr>
          <a:lstStyle/>
          <a:p>
            <a:r>
              <a:rPr lang="en-GB" altLang="en-US" dirty="0">
                <a:ea typeface="ＭＳ Ｐゴシック" pitchFamily="34" charset="-128"/>
              </a:rPr>
              <a:t>Key </a:t>
            </a:r>
            <a:r>
              <a:rPr lang="en-GB" altLang="en-US" dirty="0" smtClean="0">
                <a:ea typeface="ＭＳ Ｐゴシック" pitchFamily="34" charset="-128"/>
              </a:rPr>
              <a:t>Statistics</a:t>
            </a:r>
            <a:endParaRPr lang="en-US" dirty="0"/>
          </a:p>
        </p:txBody>
      </p:sp>
      <p:sp>
        <p:nvSpPr>
          <p:cNvPr id="6" name="Text Placeholder 5"/>
          <p:cNvSpPr>
            <a:spLocks noGrp="1"/>
          </p:cNvSpPr>
          <p:nvPr>
            <p:ph type="body" sz="quarter" idx="12"/>
          </p:nvPr>
        </p:nvSpPr>
        <p:spPr/>
        <p:txBody>
          <a:bodyPr anchor="b" anchorCtr="0">
            <a:normAutofit/>
          </a:bodyPr>
          <a:lstStyle/>
          <a:p>
            <a:r>
              <a:rPr lang="en-GB" altLang="en-US" sz="1400" dirty="0">
                <a:solidFill>
                  <a:srgbClr val="000000"/>
                </a:solidFill>
                <a:ea typeface="ＭＳ Ｐゴシック" pitchFamily="34" charset="-128"/>
              </a:rPr>
              <a:t>Source: </a:t>
            </a:r>
            <a:r>
              <a:rPr lang="en-AU" altLang="en-US" sz="1400" dirty="0">
                <a:solidFill>
                  <a:srgbClr val="FF0000"/>
                </a:solidFill>
                <a:ea typeface="ＭＳ Ｐゴシック" pitchFamily="34" charset="-128"/>
                <a:hlinkClick r:id="rId3"/>
              </a:rPr>
              <a:t>CDIAC Data</a:t>
            </a:r>
            <a:r>
              <a:rPr lang="en-US" altLang="en-US" sz="1400" dirty="0">
                <a:solidFill>
                  <a:srgbClr val="000000"/>
                </a:solidFill>
                <a:ea typeface="ＭＳ Ｐゴシック" pitchFamily="34" charset="-128"/>
              </a:rPr>
              <a:t>;</a:t>
            </a:r>
            <a:r>
              <a:rPr lang="en-GB" altLang="en-US" sz="1400" dirty="0">
                <a:solidFill>
                  <a:srgbClr val="000000"/>
                </a:solidFill>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smtClean="0">
                <a:solidFill>
                  <a:srgbClr val="000000"/>
                </a:solidFill>
                <a:ea typeface="ＭＳ Ｐゴシック" pitchFamily="34" charset="-128"/>
              </a:rPr>
              <a:t>; </a:t>
            </a:r>
            <a:r>
              <a:rPr lang="en-AU" altLang="en-US" sz="1400" dirty="0">
                <a:ea typeface="ＭＳ Ｐゴシック" pitchFamily="34" charset="-128"/>
                <a:hlinkClick r:id="rId5"/>
              </a:rPr>
              <a:t>Global Carbon Project </a:t>
            </a:r>
            <a:r>
              <a:rPr lang="en-AU" altLang="en-US" sz="1400" dirty="0" smtClean="0">
                <a:ea typeface="ＭＳ Ｐゴシック" pitchFamily="34" charset="-128"/>
                <a:hlinkClick r:id="rId5"/>
              </a:rPr>
              <a:t>2014</a:t>
            </a:r>
            <a:endParaRPr lang="en-AU" altLang="en-US" sz="1400" dirty="0">
              <a:ea typeface="ＭＳ Ｐゴシック" pitchFamily="34" charset="-128"/>
            </a:endParaRPr>
          </a:p>
        </p:txBody>
      </p:sp>
    </p:spTree>
    <p:extLst>
      <p:ext uri="{BB962C8B-B14F-4D97-AF65-F5344CB8AC3E}">
        <p14:creationId xmlns:p14="http://schemas.microsoft.com/office/powerpoint/2010/main" val="13924331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altLang="en-US" dirty="0">
                <a:ea typeface="ＭＳ Ｐゴシック" pitchFamily="34" charset="-128"/>
              </a:rPr>
              <a:t>Consumption-based </a:t>
            </a:r>
            <a:r>
              <a:rPr lang="en-GB" altLang="en-US" dirty="0" smtClean="0">
                <a:ea typeface="ＭＳ Ｐゴシック" pitchFamily="34" charset="-128"/>
              </a:rPr>
              <a:t>Emissions</a:t>
            </a:r>
            <a:endParaRPr lang="en-US" dirty="0"/>
          </a:p>
        </p:txBody>
      </p:sp>
      <p:sp>
        <p:nvSpPr>
          <p:cNvPr id="6" name="Text Placeholder 5"/>
          <p:cNvSpPr>
            <a:spLocks noGrp="1"/>
          </p:cNvSpPr>
          <p:nvPr>
            <p:ph type="body" sz="quarter" idx="10"/>
          </p:nvPr>
        </p:nvSpPr>
        <p:spPr/>
        <p:txBody>
          <a:bodyPr>
            <a:normAutofit fontScale="70000" lnSpcReduction="20000"/>
          </a:bodyPr>
          <a:lstStyle/>
          <a:p>
            <a:r>
              <a:rPr lang="en-GB" altLang="en-US" dirty="0">
                <a:solidFill>
                  <a:srgbClr val="000000"/>
                </a:solidFill>
                <a:latin typeface="Arial Narrow"/>
                <a:ea typeface="ＭＳ Ｐゴシック" pitchFamily="34" charset="-128"/>
                <a:cs typeface="Arial Narrow"/>
              </a:rPr>
              <a:t>Consumption–based emissions allocate emissions to the location that goods and services are consumed</a:t>
            </a:r>
          </a:p>
          <a:p>
            <a:endParaRPr lang="en-GB" altLang="en-US" dirty="0">
              <a:solidFill>
                <a:srgbClr val="000000"/>
              </a:solidFill>
              <a:latin typeface="Arial Narrow"/>
              <a:ea typeface="ＭＳ Ｐゴシック" pitchFamily="34" charset="-128"/>
              <a:cs typeface="Arial Narrow"/>
            </a:endParaRPr>
          </a:p>
          <a:p>
            <a:r>
              <a:rPr lang="en-GB" altLang="en-US" dirty="0">
                <a:solidFill>
                  <a:srgbClr val="000000"/>
                </a:solidFill>
                <a:latin typeface="Arial Narrow"/>
                <a:ea typeface="ＭＳ Ｐゴシック" pitchFamily="34" charset="-128"/>
                <a:cs typeface="Arial Narrow"/>
              </a:rPr>
              <a:t> Consumption-based emissions = Production/Territorial-based emissions minus emissions embodied in exports plus the emissions embodied in imports</a:t>
            </a:r>
          </a:p>
          <a:p>
            <a:endParaRPr lang="en-US" dirty="0"/>
          </a:p>
        </p:txBody>
      </p:sp>
    </p:spTree>
    <p:extLst>
      <p:ext uri="{BB962C8B-B14F-4D97-AF65-F5344CB8AC3E}">
        <p14:creationId xmlns:p14="http://schemas.microsoft.com/office/powerpoint/2010/main" val="29772541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827" r="-11827"/>
          <a:stretch/>
        </p:blipFill>
        <p:spPr/>
      </p:pic>
      <p:sp>
        <p:nvSpPr>
          <p:cNvPr id="16386" name="Title 1"/>
          <p:cNvSpPr>
            <a:spLocks noGrp="1"/>
          </p:cNvSpPr>
          <p:nvPr>
            <p:ph type="title"/>
          </p:nvPr>
        </p:nvSpPr>
        <p:spPr>
          <a:xfrm>
            <a:off x="1855788" y="119063"/>
            <a:ext cx="7288212" cy="508000"/>
          </a:xfrm>
        </p:spPr>
        <p:txBody>
          <a:bodyPr/>
          <a:lstStyle/>
          <a:p>
            <a:pPr eaLnBrk="1" hangingPunct="1"/>
            <a:r>
              <a:rPr lang="en-US" altLang="en-US" smtClean="0">
                <a:latin typeface="Arial Narrow Bold" charset="0"/>
                <a:ea typeface="ＭＳ Ｐゴシック" pitchFamily="34" charset="-128"/>
              </a:rPr>
              <a:t>Consumption Emissions per the Kyoto Protocol </a:t>
            </a:r>
            <a:endParaRPr lang="en-US" altLang="en-US" smtClean="0">
              <a:latin typeface="Arial Narrow" pitchFamily="34" charset="0"/>
              <a:ea typeface="ＭＳ Ｐゴシック" pitchFamily="34" charset="-128"/>
            </a:endParaRPr>
          </a:p>
        </p:txBody>
      </p:sp>
      <p:sp>
        <p:nvSpPr>
          <p:cNvPr id="16387" name="Text Placeholder 2"/>
          <p:cNvSpPr>
            <a:spLocks noGrp="1"/>
          </p:cNvSpPr>
          <p:nvPr>
            <p:ph type="body" sz="quarter" idx="10"/>
          </p:nvPr>
        </p:nvSpPr>
        <p:spPr>
          <a:xfrm>
            <a:off x="431800" y="823913"/>
            <a:ext cx="8280400" cy="684212"/>
          </a:xfrm>
        </p:spPr>
        <p:txBody>
          <a:bodyPr>
            <a:normAutofit/>
          </a:bodyPr>
          <a:lstStyle/>
          <a:p>
            <a:pPr eaLnBrk="1" hangingPunct="1"/>
            <a:r>
              <a:rPr lang="en-GB" altLang="en-US" dirty="0" smtClean="0">
                <a:solidFill>
                  <a:srgbClr val="000000"/>
                </a:solidFill>
                <a:latin typeface="Arial Narrow" pitchFamily="34" charset="0"/>
                <a:ea typeface="ＭＳ Ｐゴシック" pitchFamily="34" charset="-128"/>
              </a:rPr>
              <a:t>The net emissions transfers into Annex B countries more than offsets the Annex B emission reductions achieved within the Kyoto Protocol</a:t>
            </a:r>
          </a:p>
        </p:txBody>
      </p:sp>
      <p:sp>
        <p:nvSpPr>
          <p:cNvPr id="16388" name="Text Placeholder 4"/>
          <p:cNvSpPr>
            <a:spLocks noGrp="1"/>
          </p:cNvSpPr>
          <p:nvPr>
            <p:ph type="body" sz="quarter" idx="12"/>
          </p:nvPr>
        </p:nvSpPr>
        <p:spPr>
          <a:xfrm>
            <a:off x="188913" y="5692775"/>
            <a:ext cx="8766175" cy="1077913"/>
          </a:xfrm>
        </p:spPr>
        <p:txBody>
          <a:bodyPr/>
          <a:lstStyle/>
          <a:p>
            <a:pPr eaLnBrk="1" hangingPunct="1">
              <a:spcBef>
                <a:spcPct val="0"/>
              </a:spcBef>
            </a:pPr>
            <a:r>
              <a:rPr lang="en-GB" altLang="en-US" sz="1600" dirty="0" smtClean="0">
                <a:solidFill>
                  <a:srgbClr val="000000"/>
                </a:solidFill>
                <a:latin typeface="Arial Narrow" pitchFamily="34" charset="0"/>
                <a:ea typeface="ＭＳ Ｐゴシック" pitchFamily="34" charset="-128"/>
              </a:rPr>
              <a:t>In Annex B, production-based emissions have had a slight decrease while consumption-based emissions have grown </a:t>
            </a:r>
            <a:r>
              <a:rPr lang="en-GB" altLang="en-US" sz="1600" dirty="0" smtClean="0">
                <a:latin typeface="Arial Narrow" pitchFamily="34" charset="0"/>
                <a:ea typeface="ＭＳ Ｐゴシック" pitchFamily="34" charset="-128"/>
              </a:rPr>
              <a:t>at 0.5% </a:t>
            </a:r>
            <a:r>
              <a:rPr lang="en-GB" altLang="en-US" sz="1600" dirty="0" smtClean="0">
                <a:solidFill>
                  <a:srgbClr val="000000"/>
                </a:solidFill>
                <a:latin typeface="Arial Narrow" pitchFamily="34" charset="0"/>
                <a:ea typeface="ＭＳ Ｐゴシック" pitchFamily="34" charset="-128"/>
              </a:rPr>
              <a:t>per year, and emission transfers have grown at</a:t>
            </a:r>
            <a:r>
              <a:rPr lang="en-GB" altLang="en-US" sz="1600" dirty="0" smtClean="0">
                <a:latin typeface="Arial Narrow" pitchFamily="34" charset="0"/>
                <a:ea typeface="ＭＳ Ｐゴシック" pitchFamily="34" charset="-128"/>
              </a:rPr>
              <a:t> 11% p</a:t>
            </a:r>
            <a:r>
              <a:rPr lang="en-GB" altLang="en-US" sz="1600" dirty="0" smtClean="0">
                <a:solidFill>
                  <a:srgbClr val="000000"/>
                </a:solidFill>
                <a:latin typeface="Arial Narrow" pitchFamily="34" charset="0"/>
                <a:ea typeface="ＭＳ Ｐゴシック" pitchFamily="34" charset="-128"/>
              </a:rPr>
              <a:t>er year</a:t>
            </a:r>
            <a:br>
              <a:rPr lang="en-GB" altLang="en-US" sz="1600" dirty="0" smtClean="0">
                <a:solidFill>
                  <a:srgbClr val="000000"/>
                </a:solidFill>
                <a:latin typeface="Arial Narrow" pitchFamily="34" charset="0"/>
                <a:ea typeface="ＭＳ Ｐゴシック" pitchFamily="34" charset="-128"/>
              </a:rPr>
            </a:br>
            <a:r>
              <a:rPr lang="en-GB" altLang="en-US" sz="1400" dirty="0" smtClean="0">
                <a:solidFill>
                  <a:srgbClr val="000000"/>
                </a:solidFill>
                <a:latin typeface="Arial Narrow" pitchFamily="34" charset="0"/>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4"/>
              </a:rPr>
              <a:t>CDIAC</a:t>
            </a:r>
            <a:r>
              <a:rPr lang="en-US" altLang="en-US" sz="1400" dirty="0">
                <a:solidFill>
                  <a:srgbClr val="000000"/>
                </a:solidFill>
                <a:latin typeface="Arial Narrow" pitchFamily="34" charset="0"/>
                <a:ea typeface="ＭＳ Ｐゴシック" pitchFamily="34" charset="-128"/>
              </a:rPr>
              <a:t>; </a:t>
            </a:r>
            <a:r>
              <a:rPr lang="en-GB" altLang="en-US" sz="1400" dirty="0">
                <a:latin typeface="Arial Narrow" pitchFamily="34" charset="0"/>
                <a:ea typeface="ＭＳ Ｐゴシック" pitchFamily="34" charset="-128"/>
                <a:hlinkClick r:id="rId5"/>
              </a:rPr>
              <a:t>Peters et al 2011</a:t>
            </a:r>
            <a:r>
              <a:rPr lang="en-US" altLang="en-US" sz="1400" dirty="0">
                <a:solidFill>
                  <a:srgbClr val="000000"/>
                </a:solidFill>
                <a:latin typeface="Arial Narrow" pitchFamily="34" charset="0"/>
                <a:ea typeface="ＭＳ Ｐゴシック" pitchFamily="34" charset="-128"/>
              </a:rPr>
              <a:t>; </a:t>
            </a:r>
            <a:r>
              <a:rPr lang="en-AU" altLang="en-US" sz="1400" dirty="0" smtClean="0">
                <a:latin typeface="Arial Narrow" pitchFamily="34" charset="0"/>
                <a:ea typeface="ＭＳ Ｐゴシック" pitchFamily="34" charset="-128"/>
                <a:hlinkClick r:id="rId6"/>
              </a:rPr>
              <a:t>Le </a:t>
            </a:r>
            <a:r>
              <a:rPr lang="en-AU" altLang="en-US" sz="1400" dirty="0" err="1">
                <a:latin typeface="Arial Narrow" pitchFamily="34" charset="0"/>
                <a:ea typeface="ＭＳ Ｐゴシック" pitchFamily="34" charset="-128"/>
                <a:hlinkClick r:id="rId6"/>
              </a:rPr>
              <a:t>Quéré</a:t>
            </a:r>
            <a:r>
              <a:rPr lang="en-AU" altLang="en-US" sz="1400" dirty="0">
                <a:latin typeface="Arial Narrow" pitchFamily="34" charset="0"/>
                <a:ea typeface="ＭＳ Ｐゴシック" pitchFamily="34" charset="-128"/>
                <a:hlinkClick r:id="rId6"/>
              </a:rPr>
              <a:t> et al 2014</a:t>
            </a:r>
            <a:r>
              <a:rPr lang="en-US" altLang="en-US" sz="1400" dirty="0" smtClean="0">
                <a:solidFill>
                  <a:srgbClr val="000000"/>
                </a:solidFill>
                <a:latin typeface="Arial Narrow" pitchFamily="34" charset="0"/>
                <a:ea typeface="ＭＳ Ｐゴシック" pitchFamily="34" charset="-128"/>
              </a:rPr>
              <a:t>; </a:t>
            </a:r>
            <a:r>
              <a:rPr lang="en-AU" altLang="en-US" sz="1400" dirty="0" smtClean="0">
                <a:latin typeface="Arial Narrow" pitchFamily="34" charset="0"/>
                <a:ea typeface="ＭＳ Ｐゴシック" pitchFamily="34" charset="-128"/>
                <a:hlinkClick r:id="rId7"/>
              </a:rPr>
              <a:t>Global </a:t>
            </a:r>
            <a:r>
              <a:rPr lang="en-AU" altLang="en-US" sz="1400" dirty="0">
                <a:latin typeface="Arial Narrow" pitchFamily="34" charset="0"/>
                <a:ea typeface="ＭＳ Ｐゴシック" pitchFamily="34" charset="-128"/>
                <a:hlinkClick r:id="rId7"/>
              </a:rPr>
              <a:t>Carbon Budget 2014</a:t>
            </a:r>
            <a:endParaRPr lang="en-AU" altLang="en-US" sz="1400" dirty="0" smtClean="0">
              <a:latin typeface="Arial Narrow" pitchFamily="34" charset="0"/>
              <a:ea typeface="ＭＳ Ｐゴシック" pitchFamily="34" charset="-128"/>
            </a:endParaRPr>
          </a:p>
        </p:txBody>
      </p:sp>
    </p:spTree>
    <p:extLst>
      <p:ext uri="{BB962C8B-B14F-4D97-AF65-F5344CB8AC3E}">
        <p14:creationId xmlns:p14="http://schemas.microsoft.com/office/powerpoint/2010/main" val="8074507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Bold"/>
                <a:cs typeface="Arial Narrow Bold"/>
              </a:rPr>
              <a:t>Major Flows from Production to </a:t>
            </a:r>
            <a:r>
              <a:rPr lang="en-US" dirty="0" smtClean="0">
                <a:latin typeface="Arial Narrow Bold"/>
                <a:cs typeface="Arial Narrow Bold"/>
              </a:rPr>
              <a:t>Consumption</a:t>
            </a:r>
            <a:endParaRPr lang="en-US" dirty="0"/>
          </a:p>
        </p:txBody>
      </p:sp>
      <p:sp>
        <p:nvSpPr>
          <p:cNvPr id="3" name="Text Placeholder 2"/>
          <p:cNvSpPr>
            <a:spLocks noGrp="1"/>
          </p:cNvSpPr>
          <p:nvPr>
            <p:ph type="body" sz="quarter" idx="10"/>
          </p:nvPr>
        </p:nvSpPr>
        <p:spPr/>
        <p:txBody>
          <a:bodyPr>
            <a:normAutofit/>
          </a:bodyPr>
          <a:lstStyle/>
          <a:p>
            <a:r>
              <a:rPr lang="en-GB" altLang="en-US" dirty="0">
                <a:solidFill>
                  <a:srgbClr val="000000"/>
                </a:solidFill>
                <a:ea typeface="ＭＳ Ｐゴシック" pitchFamily="34" charset="-128"/>
              </a:rPr>
              <a:t>Start of Arrow: fossil-fuel </a:t>
            </a:r>
            <a:r>
              <a:rPr lang="en-GB" altLang="en-US" dirty="0" smtClean="0">
                <a:solidFill>
                  <a:srgbClr val="000000"/>
                </a:solidFill>
                <a:ea typeface="ＭＳ Ｐゴシック" pitchFamily="34" charset="-128"/>
              </a:rPr>
              <a:t>combustion</a:t>
            </a:r>
            <a:br>
              <a:rPr lang="en-GB" altLang="en-US" dirty="0" smtClean="0">
                <a:solidFill>
                  <a:srgbClr val="000000"/>
                </a:solidFill>
                <a:ea typeface="ＭＳ Ｐゴシック" pitchFamily="34" charset="-128"/>
              </a:rPr>
            </a:br>
            <a:r>
              <a:rPr lang="en-GB" altLang="en-US" dirty="0" smtClean="0">
                <a:solidFill>
                  <a:srgbClr val="000000"/>
                </a:solidFill>
                <a:ea typeface="ＭＳ Ｐゴシック" pitchFamily="34" charset="-128"/>
              </a:rPr>
              <a:t>End </a:t>
            </a:r>
            <a:r>
              <a:rPr lang="en-GB" altLang="en-US" dirty="0">
                <a:solidFill>
                  <a:srgbClr val="000000"/>
                </a:solidFill>
                <a:ea typeface="ＭＳ Ｐゴシック" pitchFamily="34" charset="-128"/>
              </a:rPr>
              <a:t>of arrow: goods and services </a:t>
            </a:r>
            <a:r>
              <a:rPr lang="en-GB" altLang="en-US" dirty="0" smtClean="0">
                <a:solidFill>
                  <a:srgbClr val="000000"/>
                </a:solidFill>
                <a:ea typeface="ＭＳ Ｐゴシック" pitchFamily="34" charset="-128"/>
              </a:rPr>
              <a:t>consumption</a:t>
            </a:r>
            <a:endParaRPr lang="en-GB" altLang="en-US" dirty="0">
              <a:solidFill>
                <a:srgbClr val="000000"/>
              </a:solidFill>
              <a:ea typeface="ＭＳ Ｐゴシック" pitchFamily="34" charset="-128"/>
            </a:endParaRPr>
          </a:p>
        </p:txBody>
      </p:sp>
      <p:sp>
        <p:nvSpPr>
          <p:cNvPr id="5" name="Text Placeholder 4"/>
          <p:cNvSpPr>
            <a:spLocks noGrp="1"/>
          </p:cNvSpPr>
          <p:nvPr>
            <p:ph type="body" sz="quarter" idx="12"/>
          </p:nvPr>
        </p:nvSpPr>
        <p:spPr/>
        <p:txBody>
          <a:bodyPr/>
          <a:lstStyle/>
          <a:p>
            <a:pPr>
              <a:spcBef>
                <a:spcPts val="1200"/>
              </a:spcBef>
            </a:pPr>
            <a:r>
              <a:rPr lang="nb-NO" altLang="en-US" sz="1600" dirty="0">
                <a:solidFill>
                  <a:srgbClr val="000000"/>
                </a:solidFill>
                <a:ea typeface="ＭＳ Ｐゴシック" pitchFamily="34" charset="-128"/>
              </a:rPr>
              <a:t>Values for 2007. </a:t>
            </a:r>
            <a:r>
              <a:rPr lang="en-GB" altLang="en-US" sz="1600" dirty="0" smtClean="0">
                <a:solidFill>
                  <a:srgbClr val="000000"/>
                </a:solidFill>
                <a:ea typeface="ＭＳ Ｐゴシック" pitchFamily="34" charset="-128"/>
              </a:rPr>
              <a:t>EU </a:t>
            </a:r>
            <a:r>
              <a:rPr lang="en-GB" altLang="en-US" sz="1600" dirty="0">
                <a:solidFill>
                  <a:srgbClr val="000000"/>
                </a:solidFill>
                <a:ea typeface="ＭＳ Ｐゴシック" pitchFamily="34" charset="-128"/>
              </a:rPr>
              <a:t>is treated as one region. </a:t>
            </a:r>
            <a:r>
              <a:rPr lang="nb-NO" altLang="en-US" sz="1600" dirty="0">
                <a:solidFill>
                  <a:srgbClr val="000000"/>
                </a:solidFill>
                <a:ea typeface="ＭＳ Ｐゴシック" pitchFamily="34" charset="-128"/>
              </a:rPr>
              <a:t>Units: </a:t>
            </a:r>
            <a:r>
              <a:rPr lang="nb-NO" altLang="en-US" sz="1600" dirty="0" smtClean="0">
                <a:solidFill>
                  <a:srgbClr val="000000"/>
                </a:solidFill>
                <a:ea typeface="ＭＳ Ｐゴシック" pitchFamily="34" charset="-128"/>
              </a:rPr>
              <a:t>MtCO</a:t>
            </a:r>
            <a:r>
              <a:rPr lang="nb-NO" altLang="en-US" sz="1600" baseline="-25000" dirty="0" smtClean="0">
                <a:solidFill>
                  <a:srgbClr val="000000"/>
                </a:solidFill>
                <a:ea typeface="ＭＳ Ｐゴシック" pitchFamily="34" charset="-128"/>
              </a:rPr>
              <a:t>2</a:t>
            </a:r>
            <a:br>
              <a:rPr lang="nb-NO" altLang="en-US" sz="1600" baseline="-25000" dirty="0" smtClean="0">
                <a:solidFill>
                  <a:srgbClr val="000000"/>
                </a:solidFill>
                <a:ea typeface="ＭＳ Ｐゴシック" pitchFamily="34" charset="-128"/>
              </a:rPr>
            </a:br>
            <a:r>
              <a:rPr lang="nb-NO" altLang="en-US" sz="1400" dirty="0" smtClean="0">
                <a:solidFill>
                  <a:srgbClr val="000000"/>
                </a:solidFill>
                <a:ea typeface="ＭＳ Ｐゴシック" pitchFamily="34" charset="-128"/>
              </a:rPr>
              <a:t>Source</a:t>
            </a:r>
            <a:r>
              <a:rPr lang="nb-NO" altLang="en-US" sz="1400" dirty="0">
                <a:solidFill>
                  <a:srgbClr val="000000"/>
                </a:solidFill>
                <a:ea typeface="ＭＳ Ｐゴシック" pitchFamily="34" charset="-128"/>
              </a:rPr>
              <a:t>: </a:t>
            </a:r>
            <a:r>
              <a:rPr lang="nb-NO" altLang="en-US" sz="1400" dirty="0">
                <a:solidFill>
                  <a:srgbClr val="000000"/>
                </a:solidFill>
                <a:ea typeface="ＭＳ Ｐゴシック" pitchFamily="34" charset="-128"/>
                <a:hlinkClick r:id="rId3"/>
              </a:rPr>
              <a:t>Peters et al </a:t>
            </a:r>
            <a:r>
              <a:rPr lang="nb-NO" altLang="en-US" sz="1400" dirty="0" smtClean="0">
                <a:solidFill>
                  <a:srgbClr val="000000"/>
                </a:solidFill>
                <a:ea typeface="ＭＳ Ｐゴシック" pitchFamily="34" charset="-128"/>
                <a:hlinkClick r:id="rId3"/>
              </a:rPr>
              <a:t>2012</a:t>
            </a:r>
            <a:endParaRPr lang="en-GB" altLang="en-US" sz="1400" dirty="0">
              <a:solidFill>
                <a:srgbClr val="000000"/>
              </a:solidFill>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2799" b="-2799"/>
          <a:stretch/>
        </p:blipFill>
        <p:spPr/>
      </p:pic>
    </p:spTree>
    <p:extLst>
      <p:ext uri="{BB962C8B-B14F-4D97-AF65-F5344CB8AC3E}">
        <p14:creationId xmlns:p14="http://schemas.microsoft.com/office/powerpoint/2010/main" val="25401198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Bold"/>
                <a:cs typeface="Arial Narrow Bold"/>
              </a:rPr>
              <a:t>Major Flows from Extraction to </a:t>
            </a:r>
            <a:r>
              <a:rPr lang="en-US" dirty="0" smtClean="0">
                <a:latin typeface="Arial Narrow Bold"/>
                <a:cs typeface="Arial Narrow Bold"/>
              </a:rPr>
              <a:t>Consumption</a:t>
            </a:r>
            <a:endParaRPr lang="en-US" dirty="0"/>
          </a:p>
        </p:txBody>
      </p:sp>
      <p:sp>
        <p:nvSpPr>
          <p:cNvPr id="3" name="Text Placeholder 2"/>
          <p:cNvSpPr>
            <a:spLocks noGrp="1"/>
          </p:cNvSpPr>
          <p:nvPr>
            <p:ph type="body" sz="quarter" idx="10"/>
          </p:nvPr>
        </p:nvSpPr>
        <p:spPr/>
        <p:txBody>
          <a:bodyPr>
            <a:normAutofit/>
          </a:bodyPr>
          <a:lstStyle/>
          <a:p>
            <a:r>
              <a:rPr lang="en-GB" altLang="en-US" dirty="0">
                <a:solidFill>
                  <a:srgbClr val="000000"/>
                </a:solidFill>
                <a:ea typeface="ＭＳ Ｐゴシック" pitchFamily="34" charset="-128"/>
              </a:rPr>
              <a:t>Start of Arrow: fossil-fuel </a:t>
            </a:r>
            <a:r>
              <a:rPr lang="en-GB" altLang="en-US" dirty="0" smtClean="0">
                <a:solidFill>
                  <a:srgbClr val="000000"/>
                </a:solidFill>
                <a:ea typeface="ＭＳ Ｐゴシック" pitchFamily="34" charset="-128"/>
              </a:rPr>
              <a:t>extraction</a:t>
            </a:r>
            <a:br>
              <a:rPr lang="en-GB" altLang="en-US" dirty="0" smtClean="0">
                <a:solidFill>
                  <a:srgbClr val="000000"/>
                </a:solidFill>
                <a:ea typeface="ＭＳ Ｐゴシック" pitchFamily="34" charset="-128"/>
              </a:rPr>
            </a:br>
            <a:r>
              <a:rPr lang="en-GB" altLang="en-US" dirty="0" smtClean="0">
                <a:solidFill>
                  <a:srgbClr val="000000"/>
                </a:solidFill>
                <a:ea typeface="ＭＳ Ｐゴシック" pitchFamily="34" charset="-128"/>
              </a:rPr>
              <a:t>End </a:t>
            </a:r>
            <a:r>
              <a:rPr lang="en-GB" altLang="en-US" dirty="0">
                <a:solidFill>
                  <a:srgbClr val="000000"/>
                </a:solidFill>
                <a:ea typeface="ＭＳ Ｐゴシック" pitchFamily="34" charset="-128"/>
              </a:rPr>
              <a:t>of arrow: goods and services consumption</a:t>
            </a:r>
          </a:p>
        </p:txBody>
      </p:sp>
      <p:sp>
        <p:nvSpPr>
          <p:cNvPr id="5" name="Text Placeholder 4"/>
          <p:cNvSpPr>
            <a:spLocks noGrp="1"/>
          </p:cNvSpPr>
          <p:nvPr>
            <p:ph type="body" sz="quarter" idx="12"/>
          </p:nvPr>
        </p:nvSpPr>
        <p:spPr/>
        <p:txBody>
          <a:bodyPr/>
          <a:lstStyle/>
          <a:p>
            <a:pPr>
              <a:spcBef>
                <a:spcPts val="1200"/>
              </a:spcBef>
            </a:pPr>
            <a:r>
              <a:rPr lang="nb-NO" altLang="en-US" sz="1600" dirty="0">
                <a:solidFill>
                  <a:srgbClr val="000000"/>
                </a:solidFill>
                <a:ea typeface="ＭＳ Ｐゴシック" pitchFamily="34" charset="-128"/>
              </a:rPr>
              <a:t>Values for 2007. </a:t>
            </a:r>
            <a:r>
              <a:rPr lang="en-GB" altLang="en-US" sz="1600" dirty="0" smtClean="0">
                <a:solidFill>
                  <a:srgbClr val="000000"/>
                </a:solidFill>
                <a:ea typeface="ＭＳ Ｐゴシック" pitchFamily="34" charset="-128"/>
              </a:rPr>
              <a:t>EU </a:t>
            </a:r>
            <a:r>
              <a:rPr lang="en-GB" altLang="en-US" sz="1600" dirty="0">
                <a:solidFill>
                  <a:srgbClr val="000000"/>
                </a:solidFill>
                <a:ea typeface="ＭＳ Ｐゴシック" pitchFamily="34" charset="-128"/>
              </a:rPr>
              <a:t>is treated as one region. </a:t>
            </a:r>
            <a:r>
              <a:rPr lang="nb-NO" altLang="en-US" sz="1600" dirty="0">
                <a:solidFill>
                  <a:srgbClr val="000000"/>
                </a:solidFill>
                <a:ea typeface="ＭＳ Ｐゴシック" pitchFamily="34" charset="-128"/>
              </a:rPr>
              <a:t>Units: </a:t>
            </a:r>
            <a:r>
              <a:rPr lang="nb-NO" altLang="en-US" sz="1600" dirty="0" smtClean="0">
                <a:solidFill>
                  <a:srgbClr val="000000"/>
                </a:solidFill>
                <a:ea typeface="ＭＳ Ｐゴシック" pitchFamily="34" charset="-128"/>
              </a:rPr>
              <a:t>MtCO</a:t>
            </a:r>
            <a:r>
              <a:rPr lang="nb-NO" altLang="en-US" sz="1600" baseline="-25000" dirty="0" smtClean="0">
                <a:solidFill>
                  <a:srgbClr val="000000"/>
                </a:solidFill>
                <a:ea typeface="ＭＳ Ｐゴシック" pitchFamily="34" charset="-128"/>
              </a:rPr>
              <a:t>2</a:t>
            </a:r>
            <a:br>
              <a:rPr lang="nb-NO" altLang="en-US" sz="1600" baseline="-25000" dirty="0" smtClean="0">
                <a:solidFill>
                  <a:srgbClr val="000000"/>
                </a:solidFill>
                <a:ea typeface="ＭＳ Ｐゴシック" pitchFamily="34" charset="-128"/>
              </a:rPr>
            </a:br>
            <a:r>
              <a:rPr lang="nb-NO" altLang="en-US" sz="1400" dirty="0" smtClean="0">
                <a:solidFill>
                  <a:srgbClr val="000000"/>
                </a:solidFill>
                <a:ea typeface="ＭＳ Ｐゴシック" pitchFamily="34" charset="-128"/>
              </a:rPr>
              <a:t>Source: </a:t>
            </a:r>
            <a:r>
              <a:rPr lang="nb-NO" altLang="en-US" sz="1400" dirty="0" smtClean="0">
                <a:solidFill>
                  <a:srgbClr val="000000"/>
                </a:solidFill>
                <a:ea typeface="ＭＳ Ｐゴシック" pitchFamily="34" charset="-128"/>
                <a:hlinkClick r:id="rId3"/>
              </a:rPr>
              <a:t>Andrew et al 2013</a:t>
            </a:r>
            <a:endParaRPr lang="en-GB" altLang="en-US" sz="1400" dirty="0">
              <a:solidFill>
                <a:srgbClr val="000000"/>
              </a:solidFill>
              <a:ea typeface="ＭＳ Ｐゴシック" pitchFamily="34" charset="-128"/>
            </a:endParaRPr>
          </a:p>
        </p:txBody>
      </p:sp>
      <p:pic>
        <p:nvPicPr>
          <p:cNvPr id="11" name="Picture Placeholder 10"/>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2799" b="-2799"/>
          <a:stretch/>
        </p:blipFill>
        <p:spPr/>
      </p:pic>
    </p:spTree>
    <p:extLst>
      <p:ext uri="{BB962C8B-B14F-4D97-AF65-F5344CB8AC3E}">
        <p14:creationId xmlns:p14="http://schemas.microsoft.com/office/powerpoint/2010/main" val="16681947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altLang="en-US" dirty="0">
                <a:ea typeface="ＭＳ Ｐゴシック" pitchFamily="34" charset="-128"/>
              </a:rPr>
              <a:t>Land-Use Change </a:t>
            </a:r>
            <a:r>
              <a:rPr lang="en-GB" altLang="en-US" dirty="0" smtClean="0">
                <a:ea typeface="ＭＳ Ｐゴシック" pitchFamily="34" charset="-128"/>
              </a:rPr>
              <a:t>Emissions</a:t>
            </a:r>
            <a:endParaRPr lang="en-US" dirty="0"/>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920855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652" r="-11652"/>
          <a:stretch/>
        </p:blipFill>
        <p:spPr/>
      </p:pic>
      <p:sp>
        <p:nvSpPr>
          <p:cNvPr id="2" name="Title 1"/>
          <p:cNvSpPr>
            <a:spLocks noGrp="1"/>
          </p:cNvSpPr>
          <p:nvPr>
            <p:ph type="title"/>
          </p:nvPr>
        </p:nvSpPr>
        <p:spPr/>
        <p:txBody>
          <a:bodyPr>
            <a:normAutofit/>
          </a:bodyPr>
          <a:lstStyle/>
          <a:p>
            <a:r>
              <a:rPr lang="en-US" dirty="0">
                <a:latin typeface="Arial Narrow Bold"/>
                <a:cs typeface="Arial Narrow Bold"/>
              </a:rPr>
              <a:t>Land-Use Change </a:t>
            </a:r>
            <a:r>
              <a:rPr lang="en-US" dirty="0" smtClean="0">
                <a:latin typeface="Arial Narrow Bold"/>
                <a:cs typeface="Arial Narrow Bold"/>
              </a:rPr>
              <a:t>Emissions</a:t>
            </a:r>
            <a:endParaRPr lang="en-US" dirty="0"/>
          </a:p>
        </p:txBody>
      </p:sp>
      <p:sp>
        <p:nvSpPr>
          <p:cNvPr id="3" name="Text Placeholder 2"/>
          <p:cNvSpPr>
            <a:spLocks noGrp="1"/>
          </p:cNvSpPr>
          <p:nvPr>
            <p:ph type="body" sz="quarter" idx="10"/>
          </p:nvPr>
        </p:nvSpPr>
        <p:spPr/>
        <p:txBody>
          <a:bodyPr>
            <a:normAutofit/>
          </a:bodyPr>
          <a:lstStyle/>
          <a:p>
            <a:r>
              <a:rPr lang="en-GB" altLang="en-US" dirty="0">
                <a:ea typeface="ＭＳ Ｐゴシック" pitchFamily="34" charset="-128"/>
              </a:rPr>
              <a:t>Global land-use change emissions </a:t>
            </a:r>
            <a:r>
              <a:rPr lang="en-GB" altLang="en-US" dirty="0" smtClean="0">
                <a:ea typeface="ＭＳ Ｐゴシック" pitchFamily="34" charset="-128"/>
              </a:rPr>
              <a:t>are estimated 3.3 </a:t>
            </a:r>
            <a:r>
              <a:rPr lang="en-GB" altLang="en-US" dirty="0">
                <a:ea typeface="ＭＳ Ｐゴシック" pitchFamily="34" charset="-128"/>
              </a:rPr>
              <a:t>± </a:t>
            </a:r>
            <a:r>
              <a:rPr lang="en-GB" altLang="en-US" dirty="0" smtClean="0">
                <a:ea typeface="ＭＳ Ｐゴシック" pitchFamily="34" charset="-128"/>
              </a:rPr>
              <a:t>1.8 GtCO</a:t>
            </a:r>
            <a:r>
              <a:rPr lang="en-GB" altLang="en-US" baseline="-25000" dirty="0" smtClean="0">
                <a:ea typeface="ＭＳ Ｐゴシック" pitchFamily="34" charset="-128"/>
              </a:rPr>
              <a:t>2</a:t>
            </a:r>
            <a:r>
              <a:rPr lang="en-GB" altLang="en-US" dirty="0" smtClean="0">
                <a:ea typeface="ＭＳ Ｐゴシック" pitchFamily="34" charset="-128"/>
              </a:rPr>
              <a:t> during 2004–2013</a:t>
            </a:r>
            <a:br>
              <a:rPr lang="en-GB" altLang="en-US" dirty="0" smtClean="0">
                <a:ea typeface="ＭＳ Ｐゴシック" pitchFamily="34" charset="-128"/>
              </a:rPr>
            </a:br>
            <a:r>
              <a:rPr lang="en-US" altLang="en-US" dirty="0" smtClean="0">
                <a:solidFill>
                  <a:srgbClr val="000000"/>
                </a:solidFill>
                <a:ea typeface="ＭＳ Ｐゴシック" pitchFamily="34" charset="-128"/>
              </a:rPr>
              <a:t>The </a:t>
            </a:r>
            <a:r>
              <a:rPr lang="en-US" altLang="en-US" dirty="0">
                <a:solidFill>
                  <a:srgbClr val="000000"/>
                </a:solidFill>
                <a:ea typeface="ＭＳ Ｐゴシック" pitchFamily="34" charset="-128"/>
              </a:rPr>
              <a:t>data suggests a general decrease in emissions since </a:t>
            </a:r>
            <a:r>
              <a:rPr lang="en-US" altLang="en-US" dirty="0" smtClean="0">
                <a:solidFill>
                  <a:srgbClr val="000000"/>
                </a:solidFill>
                <a:ea typeface="ＭＳ Ｐゴシック" pitchFamily="34" charset="-128"/>
              </a:rPr>
              <a:t>1990</a:t>
            </a:r>
            <a:endParaRPr lang="en-US" altLang="en-US" dirty="0">
              <a:solidFill>
                <a:srgbClr val="FF0000"/>
              </a:solidFill>
              <a:ea typeface="ＭＳ Ｐゴシック" pitchFamily="34" charset="-128"/>
            </a:endParaRPr>
          </a:p>
        </p:txBody>
      </p:sp>
      <p:sp>
        <p:nvSpPr>
          <p:cNvPr id="5" name="Text Placeholder 4"/>
          <p:cNvSpPr>
            <a:spLocks noGrp="1"/>
          </p:cNvSpPr>
          <p:nvPr>
            <p:ph type="body" sz="quarter" idx="12"/>
          </p:nvPr>
        </p:nvSpPr>
        <p:spPr/>
        <p:txBody>
          <a:bodyPr/>
          <a:lstStyle/>
          <a:p>
            <a:pPr>
              <a:spcBef>
                <a:spcPts val="1200"/>
              </a:spcBef>
            </a:pPr>
            <a:r>
              <a:rPr lang="en-GB" altLang="en-US" sz="1600" dirty="0" smtClean="0">
                <a:ea typeface="ＭＳ Ｐゴシック" pitchFamily="34" charset="-128"/>
              </a:rPr>
              <a:t>Three different estimation methods have been used, indicated here by different shades of grey</a:t>
            </a:r>
            <a:br>
              <a:rPr lang="en-GB" altLang="en-US" sz="1600" dirty="0" smtClean="0">
                <a:ea typeface="ＭＳ Ｐゴシック" pitchFamily="34" charset="-128"/>
              </a:rPr>
            </a:br>
            <a:r>
              <a:rPr lang="en-GB" altLang="en-US" sz="1600" dirty="0" smtClean="0">
                <a:solidFill>
                  <a:srgbClr val="000000"/>
                </a:solidFill>
                <a:ea typeface="ＭＳ Ｐゴシック" pitchFamily="34" charset="-128"/>
              </a:rPr>
              <a:t>Land-use change also emits CH</a:t>
            </a:r>
            <a:r>
              <a:rPr lang="en-GB" altLang="en-US" sz="1600" baseline="-25000" dirty="0" smtClean="0">
                <a:solidFill>
                  <a:srgbClr val="000000"/>
                </a:solidFill>
                <a:ea typeface="ＭＳ Ｐゴシック" pitchFamily="34" charset="-128"/>
              </a:rPr>
              <a:t>4</a:t>
            </a:r>
            <a:r>
              <a:rPr lang="en-GB" altLang="en-US" sz="1600" dirty="0" smtClean="0">
                <a:solidFill>
                  <a:srgbClr val="000000"/>
                </a:solidFill>
                <a:ea typeface="ＭＳ Ｐゴシック" pitchFamily="34" charset="-128"/>
              </a:rPr>
              <a:t> and N</a:t>
            </a:r>
            <a:r>
              <a:rPr lang="en-GB" altLang="en-US" sz="1600" baseline="-25000" dirty="0" smtClean="0">
                <a:solidFill>
                  <a:srgbClr val="000000"/>
                </a:solidFill>
                <a:ea typeface="ＭＳ Ｐゴシック" pitchFamily="34" charset="-128"/>
              </a:rPr>
              <a:t>2</a:t>
            </a:r>
            <a:r>
              <a:rPr lang="en-GB" altLang="en-US" sz="1600" dirty="0" smtClean="0">
                <a:solidFill>
                  <a:srgbClr val="000000"/>
                </a:solidFill>
                <a:ea typeface="ＭＳ Ｐゴシック" pitchFamily="34" charset="-128"/>
              </a:rPr>
              <a:t>O which are not shown here</a:t>
            </a:r>
            <a:br>
              <a:rPr lang="en-GB" altLang="en-US" sz="1600" dirty="0" smtClean="0">
                <a:solidFill>
                  <a:srgbClr val="000000"/>
                </a:solidFill>
                <a:ea typeface="ＭＳ Ｐゴシック" pitchFamily="34" charset="-128"/>
              </a:rPr>
            </a:br>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GB" altLang="en-US" sz="1400" dirty="0" smtClean="0">
                <a:solidFill>
                  <a:srgbClr val="000000"/>
                </a:solidFill>
                <a:ea typeface="ＭＳ Ｐゴシック" pitchFamily="34" charset="-128"/>
                <a:hlinkClick r:id="rId4"/>
              </a:rPr>
              <a:t>Houghton et al 2012</a:t>
            </a:r>
            <a:r>
              <a:rPr lang="en-GB" altLang="en-US" sz="1400" dirty="0" smtClean="0">
                <a:solidFill>
                  <a:srgbClr val="000000"/>
                </a:solidFill>
                <a:ea typeface="ＭＳ Ｐゴシック" pitchFamily="34" charset="-128"/>
              </a:rPr>
              <a:t>; </a:t>
            </a:r>
            <a:r>
              <a:rPr lang="en-GB" altLang="en-US" sz="1400" dirty="0" smtClean="0">
                <a:solidFill>
                  <a:srgbClr val="000000"/>
                </a:solidFill>
                <a:ea typeface="ＭＳ Ｐゴシック" pitchFamily="34" charset="-128"/>
                <a:hlinkClick r:id="rId5"/>
              </a:rPr>
              <a:t>Giglio et al 2013</a:t>
            </a:r>
            <a:r>
              <a:rPr lang="en-GB" altLang="en-US" sz="1400" dirty="0" smtClean="0">
                <a:solidFill>
                  <a:srgbClr val="000000"/>
                </a:solidFill>
                <a:ea typeface="ＭＳ Ｐゴシック" pitchFamily="34" charset="-128"/>
              </a:rPr>
              <a:t>; </a:t>
            </a:r>
            <a:r>
              <a:rPr lang="en-AU" altLang="en-US" sz="1400" dirty="0" smtClean="0">
                <a:latin typeface="Arial Narrow" pitchFamily="34" charset="0"/>
                <a:ea typeface="ＭＳ Ｐゴシック" pitchFamily="34" charset="-128"/>
                <a:hlinkClick r:id="rId6"/>
              </a:rPr>
              <a:t>Le </a:t>
            </a:r>
            <a:r>
              <a:rPr lang="en-AU" altLang="en-US" sz="1400" dirty="0" err="1">
                <a:latin typeface="Arial Narrow" pitchFamily="34" charset="0"/>
                <a:ea typeface="ＭＳ Ｐゴシック" pitchFamily="34" charset="-128"/>
                <a:hlinkClick r:id="rId6"/>
              </a:rPr>
              <a:t>Quéré</a:t>
            </a:r>
            <a:r>
              <a:rPr lang="en-AU" altLang="en-US" sz="1400" dirty="0">
                <a:latin typeface="Arial Narrow" pitchFamily="34" charset="0"/>
                <a:ea typeface="ＭＳ Ｐゴシック" pitchFamily="34" charset="-128"/>
                <a:hlinkClick r:id="rId6"/>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7"/>
              </a:rPr>
              <a:t>Global Carbon Budget 2014</a:t>
            </a:r>
            <a:endParaRPr lang="en-AU" altLang="en-US" sz="1400" dirty="0">
              <a:ea typeface="ＭＳ Ｐゴシック" pitchFamily="34" charset="-128"/>
            </a:endParaRPr>
          </a:p>
        </p:txBody>
      </p:sp>
      <p:pic>
        <p:nvPicPr>
          <p:cNvPr id="7" name="Picture 2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62800" y="2889250"/>
            <a:ext cx="1663700" cy="10795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8" name="TextBox 6"/>
          <p:cNvSpPr txBox="1">
            <a:spLocks noChangeArrowheads="1"/>
          </p:cNvSpPr>
          <p:nvPr/>
        </p:nvSpPr>
        <p:spPr bwMode="auto">
          <a:xfrm>
            <a:off x="4073524" y="1986290"/>
            <a:ext cx="11579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en-US" sz="1400" dirty="0" smtClean="0"/>
              <a:t>Indonesian peat </a:t>
            </a:r>
            <a:r>
              <a:rPr lang="en-GB" altLang="en-US" sz="1400" dirty="0"/>
              <a:t>fires</a:t>
            </a:r>
          </a:p>
        </p:txBody>
      </p:sp>
      <p:cxnSp>
        <p:nvCxnSpPr>
          <p:cNvPr id="9" name="Straight Arrow Connector 8"/>
          <p:cNvCxnSpPr>
            <a:cxnSpLocks noChangeShapeType="1"/>
          </p:cNvCxnSpPr>
          <p:nvPr/>
        </p:nvCxnSpPr>
        <p:spPr bwMode="auto">
          <a:xfrm>
            <a:off x="5007934" y="2404735"/>
            <a:ext cx="223567" cy="209550"/>
          </a:xfrm>
          <a:prstGeom prst="straightConnector1">
            <a:avLst/>
          </a:prstGeom>
          <a:noFill/>
          <a:ln w="0">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606171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Bold"/>
                <a:cs typeface="Arial Narrow Bold"/>
              </a:rPr>
              <a:t>Total Global </a:t>
            </a:r>
            <a:r>
              <a:rPr lang="en-US" dirty="0" smtClean="0">
                <a:latin typeface="Arial Narrow Bold"/>
                <a:cs typeface="Arial Narrow Bold"/>
              </a:rPr>
              <a:t>Emissions</a:t>
            </a:r>
            <a:endParaRPr lang="en-US" dirty="0"/>
          </a:p>
        </p:txBody>
      </p:sp>
      <p:sp>
        <p:nvSpPr>
          <p:cNvPr id="3" name="Text Placeholder 2"/>
          <p:cNvSpPr>
            <a:spLocks noGrp="1"/>
          </p:cNvSpPr>
          <p:nvPr>
            <p:ph type="body" sz="quarter" idx="10"/>
          </p:nvPr>
        </p:nvSpPr>
        <p:spPr/>
        <p:txBody>
          <a:bodyPr>
            <a:normAutofit/>
          </a:bodyPr>
          <a:lstStyle/>
          <a:p>
            <a:r>
              <a:rPr lang="en-GB" altLang="en-US" dirty="0">
                <a:solidFill>
                  <a:srgbClr val="000000"/>
                </a:solidFill>
                <a:ea typeface="ＭＳ Ｐゴシック" pitchFamily="34" charset="-128"/>
              </a:rPr>
              <a:t>Total global emissions: </a:t>
            </a:r>
            <a:r>
              <a:rPr lang="en-GB" altLang="en-US" dirty="0" smtClean="0">
                <a:ea typeface="ＭＳ Ｐゴシック" pitchFamily="34" charset="-128"/>
              </a:rPr>
              <a:t>39.4 ± 3.4 GtCO</a:t>
            </a:r>
            <a:r>
              <a:rPr lang="en-GB" altLang="en-US" baseline="-25000" dirty="0" smtClean="0">
                <a:ea typeface="ＭＳ Ｐゴシック" pitchFamily="34" charset="-128"/>
              </a:rPr>
              <a:t>2</a:t>
            </a:r>
            <a:r>
              <a:rPr lang="en-GB" altLang="en-US" dirty="0" smtClean="0">
                <a:ea typeface="ＭＳ Ｐゴシック" pitchFamily="34" charset="-128"/>
              </a:rPr>
              <a:t> </a:t>
            </a:r>
            <a:r>
              <a:rPr lang="en-GB" altLang="en-US" dirty="0">
                <a:ea typeface="ＭＳ Ｐゴシック" pitchFamily="34" charset="-128"/>
              </a:rPr>
              <a:t>in </a:t>
            </a:r>
            <a:r>
              <a:rPr lang="en-GB" altLang="en-US" dirty="0" smtClean="0">
                <a:ea typeface="ＭＳ Ｐゴシック" pitchFamily="34" charset="-128"/>
              </a:rPr>
              <a:t>2013, 42% </a:t>
            </a:r>
            <a:r>
              <a:rPr lang="en-GB" altLang="en-US" dirty="0">
                <a:ea typeface="ＭＳ Ｐゴシック" pitchFamily="34" charset="-128"/>
              </a:rPr>
              <a:t>over </a:t>
            </a:r>
            <a:r>
              <a:rPr lang="en-GB" altLang="en-US" dirty="0" smtClean="0">
                <a:ea typeface="ＭＳ Ｐゴシック" pitchFamily="34" charset="-128"/>
              </a:rPr>
              <a:t>1990</a:t>
            </a:r>
            <a:br>
              <a:rPr lang="en-GB" altLang="en-US" dirty="0" smtClean="0">
                <a:ea typeface="ＭＳ Ｐゴシック" pitchFamily="34" charset="-128"/>
              </a:rPr>
            </a:br>
            <a:r>
              <a:rPr lang="en-GB" altLang="en-US" dirty="0" smtClean="0">
                <a:ea typeface="ＭＳ Ｐゴシック" pitchFamily="34" charset="-128"/>
              </a:rPr>
              <a:t>Percentage </a:t>
            </a:r>
            <a:r>
              <a:rPr lang="en-GB" altLang="en-US" dirty="0">
                <a:ea typeface="ＭＳ Ｐゴシック" pitchFamily="34" charset="-128"/>
              </a:rPr>
              <a:t>land-use change: </a:t>
            </a:r>
            <a:r>
              <a:rPr lang="en-GB" altLang="en-US" dirty="0" smtClean="0">
                <a:ea typeface="ＭＳ Ｐゴシック" pitchFamily="34" charset="-128"/>
              </a:rPr>
              <a:t>36% </a:t>
            </a:r>
            <a:r>
              <a:rPr lang="en-GB" altLang="en-US" dirty="0">
                <a:ea typeface="ＭＳ Ｐゴシック" pitchFamily="34" charset="-128"/>
              </a:rPr>
              <a:t>in 1960, </a:t>
            </a:r>
            <a:r>
              <a:rPr lang="en-GB" altLang="en-US" dirty="0" smtClean="0">
                <a:ea typeface="ＭＳ Ｐゴシック" pitchFamily="34" charset="-128"/>
              </a:rPr>
              <a:t>19% </a:t>
            </a:r>
            <a:r>
              <a:rPr lang="en-GB" altLang="en-US" dirty="0">
                <a:ea typeface="ＭＳ Ｐゴシック" pitchFamily="34" charset="-128"/>
              </a:rPr>
              <a:t>in 1990, 8% in </a:t>
            </a:r>
            <a:r>
              <a:rPr lang="en-GB" altLang="en-US" dirty="0" smtClean="0">
                <a:ea typeface="ＭＳ Ｐゴシック" pitchFamily="34" charset="-128"/>
              </a:rPr>
              <a:t>2013</a:t>
            </a:r>
            <a:endParaRPr lang="en-GB" altLang="en-US" dirty="0">
              <a:ea typeface="ＭＳ Ｐゴシック" pitchFamily="34" charset="-128"/>
            </a:endParaRPr>
          </a:p>
        </p:txBody>
      </p:sp>
      <p:sp>
        <p:nvSpPr>
          <p:cNvPr id="5" name="Text Placeholder 4"/>
          <p:cNvSpPr>
            <a:spLocks noGrp="1"/>
          </p:cNvSpPr>
          <p:nvPr>
            <p:ph type="body" sz="quarter" idx="12"/>
          </p:nvPr>
        </p:nvSpPr>
        <p:spPr/>
        <p:txBody>
          <a:bodyPr/>
          <a:lstStyle/>
          <a:p>
            <a:pPr>
              <a:spcBef>
                <a:spcPts val="1200"/>
              </a:spcBef>
            </a:pPr>
            <a:r>
              <a:rPr lang="en-GB" altLang="en-US" sz="1600" dirty="0">
                <a:ea typeface="ＭＳ Ｐゴシック" pitchFamily="34" charset="-128"/>
              </a:rPr>
              <a:t>Three different </a:t>
            </a:r>
            <a:r>
              <a:rPr lang="en-GB" altLang="en-US" sz="1600" dirty="0" smtClean="0">
                <a:ea typeface="ＭＳ Ｐゴシック" pitchFamily="34" charset="-128"/>
              </a:rPr>
              <a:t>methods </a:t>
            </a:r>
            <a:r>
              <a:rPr lang="en-GB" altLang="en-US" sz="1600" dirty="0">
                <a:ea typeface="ＭＳ Ｐゴシック" pitchFamily="34" charset="-128"/>
              </a:rPr>
              <a:t>have been </a:t>
            </a:r>
            <a:r>
              <a:rPr lang="en-GB" altLang="en-US" sz="1600" dirty="0" smtClean="0">
                <a:ea typeface="ＭＳ Ｐゴシック" pitchFamily="34" charset="-128"/>
              </a:rPr>
              <a:t>used to estimate land-use change emissions,</a:t>
            </a:r>
            <a:br>
              <a:rPr lang="en-GB" altLang="en-US" sz="1600" dirty="0" smtClean="0">
                <a:ea typeface="ＭＳ Ｐゴシック" pitchFamily="34" charset="-128"/>
              </a:rPr>
            </a:br>
            <a:r>
              <a:rPr lang="en-GB" altLang="en-US" sz="1600" dirty="0" smtClean="0">
                <a:ea typeface="ＭＳ Ｐゴシック" pitchFamily="34" charset="-128"/>
              </a:rPr>
              <a:t>indicated </a:t>
            </a:r>
            <a:r>
              <a:rPr lang="en-GB" altLang="en-US" sz="1600" dirty="0">
                <a:ea typeface="ＭＳ Ｐゴシック" pitchFamily="34" charset="-128"/>
              </a:rPr>
              <a:t>here by different shades of </a:t>
            </a:r>
            <a:r>
              <a:rPr lang="en-GB" altLang="en-US" sz="1600" dirty="0" smtClean="0">
                <a:ea typeface="ＭＳ Ｐゴシック" pitchFamily="34" charset="-128"/>
              </a:rPr>
              <a:t>grey</a:t>
            </a:r>
            <a:br>
              <a:rPr lang="en-GB" altLang="en-US" sz="1600" dirty="0" smtClean="0">
                <a:ea typeface="ＭＳ Ｐゴシック" pitchFamily="34" charset="-128"/>
              </a:rPr>
            </a:br>
            <a:r>
              <a:rPr lang="en-GB" altLang="en-US" sz="1400" dirty="0" smtClean="0">
                <a:solidFill>
                  <a:srgbClr val="000000"/>
                </a:solidFill>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GB" altLang="en-US" sz="1400" dirty="0" smtClean="0">
                <a:solidFill>
                  <a:srgbClr val="000000"/>
                </a:solidFill>
                <a:ea typeface="ＭＳ Ｐゴシック" pitchFamily="34" charset="-128"/>
                <a:hlinkClick r:id="rId4"/>
              </a:rPr>
              <a:t>Houghton et al 2012</a:t>
            </a:r>
            <a:r>
              <a:rPr lang="en-GB" altLang="en-US" sz="1400" dirty="0" smtClean="0">
                <a:solidFill>
                  <a:srgbClr val="000000"/>
                </a:solidFill>
                <a:ea typeface="ＭＳ Ｐゴシック" pitchFamily="34" charset="-128"/>
              </a:rPr>
              <a:t>; </a:t>
            </a:r>
            <a:r>
              <a:rPr lang="en-GB" altLang="en-US" sz="1400" dirty="0" err="1" smtClean="0">
                <a:solidFill>
                  <a:srgbClr val="000000"/>
                </a:solidFill>
                <a:ea typeface="ＭＳ Ｐゴシック" pitchFamily="34" charset="-128"/>
                <a:hlinkClick r:id="rId5"/>
              </a:rPr>
              <a:t>Giglio</a:t>
            </a:r>
            <a:r>
              <a:rPr lang="en-GB" altLang="en-US" sz="1400" dirty="0" smtClean="0">
                <a:solidFill>
                  <a:srgbClr val="000000"/>
                </a:solidFill>
                <a:ea typeface="ＭＳ Ｐゴシック" pitchFamily="34" charset="-128"/>
                <a:hlinkClick r:id="rId5"/>
              </a:rPr>
              <a:t> </a:t>
            </a:r>
            <a:r>
              <a:rPr lang="en-GB" altLang="en-US" sz="1400" dirty="0">
                <a:solidFill>
                  <a:srgbClr val="000000"/>
                </a:solidFill>
                <a:ea typeface="ＭＳ Ｐゴシック" pitchFamily="34" charset="-128"/>
                <a:hlinkClick r:id="rId5"/>
              </a:rPr>
              <a:t>et al 2013</a:t>
            </a:r>
            <a:r>
              <a:rPr lang="en-GB" altLang="en-US" sz="1400" dirty="0">
                <a:solidFill>
                  <a:srgbClr val="000000"/>
                </a:solidFill>
                <a:ea typeface="ＭＳ Ｐゴシック" pitchFamily="34" charset="-128"/>
              </a:rPr>
              <a:t>; </a:t>
            </a:r>
            <a:r>
              <a:rPr lang="en-AU" altLang="en-US" sz="1400" dirty="0">
                <a:latin typeface="Arial Narrow" pitchFamily="34" charset="0"/>
                <a:ea typeface="ＭＳ Ｐゴシック" pitchFamily="34" charset="-128"/>
                <a:hlinkClick r:id="rId6"/>
              </a:rPr>
              <a:t>Le </a:t>
            </a:r>
            <a:r>
              <a:rPr lang="en-AU" altLang="en-US" sz="1400" dirty="0" err="1">
                <a:latin typeface="Arial Narrow" pitchFamily="34" charset="0"/>
                <a:ea typeface="ＭＳ Ｐゴシック" pitchFamily="34" charset="-128"/>
                <a:hlinkClick r:id="rId6"/>
              </a:rPr>
              <a:t>Quéré</a:t>
            </a:r>
            <a:r>
              <a:rPr lang="en-AU" altLang="en-US" sz="1400" dirty="0">
                <a:latin typeface="Arial Narrow" pitchFamily="34" charset="0"/>
                <a:ea typeface="ＭＳ Ｐゴシック" pitchFamily="34" charset="-128"/>
                <a:hlinkClick r:id="rId6"/>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7"/>
              </a:rPr>
              <a:t>Global Carbon Budget 2014</a:t>
            </a:r>
            <a:endParaRPr lang="en-AU" altLang="en-US" sz="1400" dirty="0">
              <a:ea typeface="ＭＳ Ｐゴシック" pitchFamily="34" charset="-128"/>
            </a:endParaRPr>
          </a:p>
        </p:txBody>
      </p:sp>
      <p:pic>
        <p:nvPicPr>
          <p:cNvPr id="7" name="Picture 2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75513" y="2284413"/>
            <a:ext cx="1662112" cy="10810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8" name="Picture 2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73925" y="3603625"/>
            <a:ext cx="1663700" cy="10795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6" name="Picture Placeholder 5"/>
          <p:cNvPicPr>
            <a:picLocks noGrp="1" noChangeAspect="1"/>
          </p:cNvPicPr>
          <p:nvPr>
            <p:ph type="pic" sz="quarter" idx="11"/>
          </p:nvPr>
        </p:nvPicPr>
        <p:blipFill rotWithShape="1">
          <a:blip r:embed="rId10">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24928146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Total Global Emissions by Source</a:t>
            </a:r>
            <a:endParaRPr lang="en-GB" dirty="0"/>
          </a:p>
        </p:txBody>
      </p:sp>
      <p:sp>
        <p:nvSpPr>
          <p:cNvPr id="4" name="Text Placeholder 3"/>
          <p:cNvSpPr>
            <a:spLocks noGrp="1"/>
          </p:cNvSpPr>
          <p:nvPr>
            <p:ph type="body" sz="quarter" idx="10"/>
          </p:nvPr>
        </p:nvSpPr>
        <p:spPr/>
        <p:txBody>
          <a:bodyPr>
            <a:normAutofit/>
          </a:bodyPr>
          <a:lstStyle/>
          <a:p>
            <a:r>
              <a:rPr lang="en-GB" dirty="0" smtClean="0"/>
              <a:t>Land-use change was the dominant source of annual CO</a:t>
            </a:r>
            <a:r>
              <a:rPr lang="en-GB" baseline="-25000" dirty="0" smtClean="0"/>
              <a:t>2</a:t>
            </a:r>
            <a:r>
              <a:rPr lang="en-GB" dirty="0" smtClean="0"/>
              <a:t> emissions until around 1950</a:t>
            </a:r>
            <a:br>
              <a:rPr lang="en-GB" dirty="0" smtClean="0"/>
            </a:br>
            <a:r>
              <a:rPr lang="en-GB" dirty="0" smtClean="0">
                <a:solidFill>
                  <a:srgbClr val="000000"/>
                </a:solidFill>
              </a:rPr>
              <a:t>Coal consumption continues to grow strongly </a:t>
            </a:r>
            <a:endParaRPr lang="en-GB" dirty="0"/>
          </a:p>
        </p:txBody>
      </p:sp>
      <p:sp>
        <p:nvSpPr>
          <p:cNvPr id="5" name="Text Placeholder 4"/>
          <p:cNvSpPr>
            <a:spLocks noGrp="1"/>
          </p:cNvSpPr>
          <p:nvPr>
            <p:ph type="body" sz="quarter" idx="12"/>
          </p:nvPr>
        </p:nvSpPr>
        <p:spPr/>
        <p:txBody>
          <a:bodyPr/>
          <a:lstStyle/>
          <a:p>
            <a:pPr>
              <a:spcBef>
                <a:spcPct val="0"/>
              </a:spcBef>
            </a:pPr>
            <a:r>
              <a:rPr lang="en-GB" sz="1600" dirty="0">
                <a:solidFill>
                  <a:srgbClr val="000000"/>
                </a:solidFill>
              </a:rPr>
              <a:t>Others: Emissions from cement production and gas </a:t>
            </a:r>
            <a:r>
              <a:rPr lang="en-GB" sz="1600" dirty="0" smtClean="0">
                <a:solidFill>
                  <a:srgbClr val="000000"/>
                </a:solidFill>
              </a:rPr>
              <a:t>flaring</a:t>
            </a:r>
            <a:br>
              <a:rPr lang="en-GB" sz="1600" dirty="0" smtClean="0">
                <a:solidFill>
                  <a:srgbClr val="000000"/>
                </a:solidFill>
              </a:rPr>
            </a:br>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GB" altLang="en-US" sz="1400" dirty="0" smtClean="0">
                <a:solidFill>
                  <a:srgbClr val="000000"/>
                </a:solidFill>
                <a:ea typeface="ＭＳ Ｐゴシック" pitchFamily="34" charset="-128"/>
                <a:hlinkClick r:id="rId4"/>
              </a:rPr>
              <a:t>Houghton et al 2012</a:t>
            </a:r>
            <a:r>
              <a:rPr lang="en-GB" altLang="en-US" sz="1400" dirty="0" smtClean="0">
                <a:solidFill>
                  <a:srgbClr val="000000"/>
                </a:solidFill>
                <a:ea typeface="ＭＳ Ｐゴシック" pitchFamily="34" charset="-128"/>
              </a:rPr>
              <a:t>; </a:t>
            </a:r>
            <a:r>
              <a:rPr lang="en-GB" altLang="en-US" sz="1400" dirty="0" err="1" smtClean="0">
                <a:solidFill>
                  <a:srgbClr val="000000"/>
                </a:solidFill>
                <a:ea typeface="ＭＳ Ｐゴシック" pitchFamily="34" charset="-128"/>
                <a:hlinkClick r:id="rId5"/>
              </a:rPr>
              <a:t>Giglio</a:t>
            </a:r>
            <a:r>
              <a:rPr lang="en-GB" altLang="en-US" sz="1400" dirty="0" smtClean="0">
                <a:solidFill>
                  <a:srgbClr val="000000"/>
                </a:solidFill>
                <a:ea typeface="ＭＳ Ｐゴシック" pitchFamily="34" charset="-128"/>
                <a:hlinkClick r:id="rId5"/>
              </a:rPr>
              <a:t> </a:t>
            </a:r>
            <a:r>
              <a:rPr lang="en-GB" altLang="en-US" sz="1400" dirty="0">
                <a:solidFill>
                  <a:srgbClr val="000000"/>
                </a:solidFill>
                <a:ea typeface="ＭＳ Ｐゴシック" pitchFamily="34" charset="-128"/>
                <a:hlinkClick r:id="rId5"/>
              </a:rPr>
              <a:t>et al 2013</a:t>
            </a:r>
            <a:r>
              <a:rPr lang="en-GB" altLang="en-US" sz="1400" dirty="0">
                <a:solidFill>
                  <a:srgbClr val="000000"/>
                </a:solidFill>
                <a:ea typeface="ＭＳ Ｐゴシック" pitchFamily="34" charset="-128"/>
              </a:rPr>
              <a:t>; </a:t>
            </a:r>
            <a:r>
              <a:rPr lang="en-AU" altLang="en-US" sz="1400" dirty="0">
                <a:latin typeface="Arial Narrow" pitchFamily="34" charset="0"/>
                <a:ea typeface="ＭＳ Ｐゴシック" pitchFamily="34" charset="-128"/>
                <a:hlinkClick r:id="rId6"/>
              </a:rPr>
              <a:t>Le </a:t>
            </a:r>
            <a:r>
              <a:rPr lang="en-AU" altLang="en-US" sz="1400" dirty="0" err="1">
                <a:latin typeface="Arial Narrow" pitchFamily="34" charset="0"/>
                <a:ea typeface="ＭＳ Ｐゴシック" pitchFamily="34" charset="-128"/>
                <a:hlinkClick r:id="rId6"/>
              </a:rPr>
              <a:t>Quéré</a:t>
            </a:r>
            <a:r>
              <a:rPr lang="en-AU" altLang="en-US" sz="1400" dirty="0">
                <a:latin typeface="Arial Narrow" pitchFamily="34" charset="0"/>
                <a:ea typeface="ＭＳ Ｐゴシック" pitchFamily="34" charset="-128"/>
                <a:hlinkClick r:id="rId6"/>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7"/>
              </a:rPr>
              <a:t>Global Carbon Budget 2014</a:t>
            </a:r>
            <a:endParaRPr lang="en-AU" altLang="en-US" sz="14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8">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3737660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1081391"/>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altLang="en-US" b="1" dirty="0">
              <a:latin typeface="Arial Narrow"/>
              <a:ea typeface="ＭＳ Ｐゴシック" pitchFamily="34" charset="-128"/>
              <a:cs typeface="Arial Narrow"/>
            </a:endParaRPr>
          </a:p>
        </p:txBody>
      </p:sp>
      <p:sp>
        <p:nvSpPr>
          <p:cNvPr id="4" name="Title 3"/>
          <p:cNvSpPr>
            <a:spLocks noGrp="1"/>
          </p:cNvSpPr>
          <p:nvPr>
            <p:ph type="title"/>
          </p:nvPr>
        </p:nvSpPr>
        <p:spPr/>
        <p:txBody>
          <a:bodyPr>
            <a:normAutofit/>
          </a:bodyPr>
          <a:lstStyle/>
          <a:p>
            <a:r>
              <a:rPr lang="en-GB" dirty="0" smtClean="0">
                <a:ea typeface="ＭＳ Ｐゴシック" pitchFamily="34" charset="-128"/>
              </a:rPr>
              <a:t>Executive Summary</a:t>
            </a:r>
            <a:endParaRPr lang="en-US" dirty="0"/>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120248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panose="020B0606020202030204" pitchFamily="34" charset="0"/>
                <a:cs typeface="Arial Narrow Bold"/>
              </a:rPr>
              <a:t>Historical Cumulative Emissions by </a:t>
            </a:r>
            <a:r>
              <a:rPr lang="en-US" dirty="0" smtClean="0">
                <a:latin typeface="Arial Narrow" panose="020B0606020202030204" pitchFamily="34" charset="0"/>
                <a:cs typeface="Arial Narrow Bold"/>
              </a:rPr>
              <a:t>Source</a:t>
            </a:r>
            <a:endParaRPr lang="en-US" dirty="0">
              <a:latin typeface="Arial Narrow" panose="020B0606020202030204" pitchFamily="34" charset="0"/>
            </a:endParaRPr>
          </a:p>
        </p:txBody>
      </p:sp>
      <p:sp>
        <p:nvSpPr>
          <p:cNvPr id="3" name="Text Placeholder 2"/>
          <p:cNvSpPr>
            <a:spLocks noGrp="1"/>
          </p:cNvSpPr>
          <p:nvPr>
            <p:ph type="body" sz="quarter" idx="10"/>
          </p:nvPr>
        </p:nvSpPr>
        <p:spPr/>
        <p:txBody>
          <a:bodyPr>
            <a:normAutofit/>
          </a:bodyPr>
          <a:lstStyle/>
          <a:p>
            <a:r>
              <a:rPr lang="en-GB" dirty="0">
                <a:solidFill>
                  <a:srgbClr val="000000"/>
                </a:solidFill>
              </a:rPr>
              <a:t>Despite reductions in land-use change, it represents ab</a:t>
            </a:r>
            <a:r>
              <a:rPr lang="en-GB" dirty="0"/>
              <a:t>out </a:t>
            </a:r>
            <a:r>
              <a:rPr lang="en-GB" dirty="0" smtClean="0"/>
              <a:t>27% </a:t>
            </a:r>
            <a:r>
              <a:rPr lang="en-GB" dirty="0"/>
              <a:t>of cumulative emissions in </a:t>
            </a:r>
            <a:r>
              <a:rPr lang="en-GB" dirty="0" smtClean="0"/>
              <a:t>2013</a:t>
            </a:r>
            <a:br>
              <a:rPr lang="en-GB" dirty="0" smtClean="0"/>
            </a:br>
            <a:r>
              <a:rPr lang="en-GB" dirty="0" smtClean="0"/>
              <a:t>Coal </a:t>
            </a:r>
            <a:r>
              <a:rPr lang="en-GB" dirty="0"/>
              <a:t>represents about </a:t>
            </a:r>
            <a:r>
              <a:rPr lang="en-GB" dirty="0" smtClean="0"/>
              <a:t>35%, </a:t>
            </a:r>
            <a:r>
              <a:rPr lang="en-GB" dirty="0"/>
              <a:t>oil </a:t>
            </a:r>
            <a:r>
              <a:rPr lang="en-GB" dirty="0" smtClean="0"/>
              <a:t>26%, </a:t>
            </a:r>
            <a:r>
              <a:rPr lang="en-GB" dirty="0"/>
              <a:t>gas 10%, and others </a:t>
            </a:r>
            <a:r>
              <a:rPr lang="en-GB" dirty="0" smtClean="0"/>
              <a:t>3%</a:t>
            </a:r>
            <a:endParaRPr lang="en-GB" dirty="0"/>
          </a:p>
        </p:txBody>
      </p:sp>
      <p:sp>
        <p:nvSpPr>
          <p:cNvPr id="5" name="Text Placeholder 4"/>
          <p:cNvSpPr>
            <a:spLocks noGrp="1"/>
          </p:cNvSpPr>
          <p:nvPr>
            <p:ph type="body" sz="quarter" idx="12"/>
          </p:nvPr>
        </p:nvSpPr>
        <p:spPr/>
        <p:txBody>
          <a:bodyPr/>
          <a:lstStyle/>
          <a:p>
            <a:pPr>
              <a:spcBef>
                <a:spcPct val="0"/>
              </a:spcBef>
            </a:pPr>
            <a:r>
              <a:rPr lang="en-GB" sz="1600" dirty="0">
                <a:solidFill>
                  <a:srgbClr val="000000"/>
                </a:solidFill>
              </a:rPr>
              <a:t>Others: Emissions from cement production and gas </a:t>
            </a:r>
            <a:r>
              <a:rPr lang="en-GB" sz="1600" dirty="0" smtClean="0">
                <a:solidFill>
                  <a:srgbClr val="000000"/>
                </a:solidFill>
              </a:rPr>
              <a:t>flaring</a:t>
            </a:r>
            <a:br>
              <a:rPr lang="en-GB" sz="1600" dirty="0" smtClean="0">
                <a:solidFill>
                  <a:srgbClr val="000000"/>
                </a:solidFill>
              </a:rPr>
            </a:br>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GB" altLang="en-US" sz="1400" dirty="0" smtClean="0">
                <a:solidFill>
                  <a:srgbClr val="000000"/>
                </a:solidFill>
                <a:ea typeface="ＭＳ Ｐゴシック" pitchFamily="34" charset="-128"/>
                <a:hlinkClick r:id="rId4"/>
              </a:rPr>
              <a:t>Houghton et al 2012</a:t>
            </a:r>
            <a:r>
              <a:rPr lang="en-GB" altLang="en-US" sz="1400" dirty="0" smtClean="0">
                <a:solidFill>
                  <a:srgbClr val="000000"/>
                </a:solidFill>
                <a:ea typeface="ＭＳ Ｐゴシック" pitchFamily="34" charset="-128"/>
              </a:rPr>
              <a:t>; </a:t>
            </a:r>
            <a:r>
              <a:rPr lang="en-GB" altLang="en-US" sz="1400" dirty="0" err="1" smtClean="0">
                <a:solidFill>
                  <a:srgbClr val="000000"/>
                </a:solidFill>
                <a:ea typeface="ＭＳ Ｐゴシック" pitchFamily="34" charset="-128"/>
                <a:hlinkClick r:id="rId5"/>
              </a:rPr>
              <a:t>Giglio</a:t>
            </a:r>
            <a:r>
              <a:rPr lang="en-GB" altLang="en-US" sz="1400" dirty="0" smtClean="0">
                <a:solidFill>
                  <a:srgbClr val="000000"/>
                </a:solidFill>
                <a:ea typeface="ＭＳ Ｐゴシック" pitchFamily="34" charset="-128"/>
                <a:hlinkClick r:id="rId5"/>
              </a:rPr>
              <a:t> </a:t>
            </a:r>
            <a:r>
              <a:rPr lang="en-GB" altLang="en-US" sz="1400" dirty="0">
                <a:solidFill>
                  <a:srgbClr val="000000"/>
                </a:solidFill>
                <a:ea typeface="ＭＳ Ｐゴシック" pitchFamily="34" charset="-128"/>
                <a:hlinkClick r:id="rId5"/>
              </a:rPr>
              <a:t>et al 2013</a:t>
            </a:r>
            <a:r>
              <a:rPr lang="en-GB" altLang="en-US" sz="1400" dirty="0">
                <a:solidFill>
                  <a:srgbClr val="000000"/>
                </a:solidFill>
                <a:ea typeface="ＭＳ Ｐゴシック" pitchFamily="34" charset="-128"/>
              </a:rPr>
              <a:t>; </a:t>
            </a:r>
            <a:r>
              <a:rPr lang="en-AU" altLang="en-US" sz="1400" dirty="0">
                <a:latin typeface="Arial Narrow" pitchFamily="34" charset="0"/>
                <a:ea typeface="ＭＳ Ｐゴシック" pitchFamily="34" charset="-128"/>
                <a:hlinkClick r:id="rId6"/>
              </a:rPr>
              <a:t>Le </a:t>
            </a:r>
            <a:r>
              <a:rPr lang="en-AU" altLang="en-US" sz="1400" dirty="0" err="1">
                <a:latin typeface="Arial Narrow" pitchFamily="34" charset="0"/>
                <a:ea typeface="ＭＳ Ｐゴシック" pitchFamily="34" charset="-128"/>
                <a:hlinkClick r:id="rId6"/>
              </a:rPr>
              <a:t>Quéré</a:t>
            </a:r>
            <a:r>
              <a:rPr lang="en-AU" altLang="en-US" sz="1400" dirty="0">
                <a:latin typeface="Arial Narrow" pitchFamily="34" charset="0"/>
                <a:ea typeface="ＭＳ Ｐゴシック" pitchFamily="34" charset="-128"/>
                <a:hlinkClick r:id="rId6"/>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7"/>
              </a:rPr>
              <a:t>Global Carbon Budget 2014</a:t>
            </a:r>
            <a:endParaRPr lang="en-AU" altLang="en-US" sz="14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8">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16352222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altLang="en-US" dirty="0">
                <a:ea typeface="ＭＳ Ｐゴシック" pitchFamily="34" charset="-128"/>
              </a:rPr>
              <a:t>Closing the Carbon </a:t>
            </a:r>
            <a:r>
              <a:rPr lang="en-GB" altLang="en-US" dirty="0" smtClean="0">
                <a:ea typeface="ＭＳ Ｐゴシック" pitchFamily="34" charset="-128"/>
              </a:rPr>
              <a:t>Budget</a:t>
            </a:r>
            <a:endParaRPr lang="en-US" dirty="0"/>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081322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altLang="en-US" dirty="0">
                <a:ea typeface="ＭＳ Ｐゴシック" pitchFamily="34" charset="-128"/>
              </a:rPr>
              <a:t>Fate of Anthropogenic CO</a:t>
            </a:r>
            <a:r>
              <a:rPr lang="en-GB" altLang="en-US" baseline="-25000" dirty="0">
                <a:ea typeface="ＭＳ Ｐゴシック" pitchFamily="34" charset="-128"/>
              </a:rPr>
              <a:t>2</a:t>
            </a:r>
            <a:r>
              <a:rPr lang="en-GB" altLang="en-US" dirty="0">
                <a:ea typeface="ＭＳ Ｐゴシック" pitchFamily="34" charset="-128"/>
              </a:rPr>
              <a:t> Emissions (</a:t>
            </a:r>
            <a:r>
              <a:rPr lang="en-GB" altLang="en-US" dirty="0" smtClean="0">
                <a:ea typeface="ＭＳ Ｐゴシック" pitchFamily="34" charset="-128"/>
              </a:rPr>
              <a:t>2004-2013 </a:t>
            </a:r>
            <a:r>
              <a:rPr lang="en-GB" altLang="en-US" dirty="0">
                <a:ea typeface="ＭＳ Ｐゴシック" pitchFamily="34" charset="-128"/>
              </a:rPr>
              <a:t>average</a:t>
            </a:r>
            <a:r>
              <a:rPr lang="en-GB" altLang="en-US" dirty="0" smtClean="0">
                <a:ea typeface="ＭＳ Ｐゴシック" pitchFamily="34" charset="-128"/>
              </a:rPr>
              <a:t>)</a:t>
            </a:r>
            <a:endParaRPr lang="en-US" dirty="0"/>
          </a:p>
        </p:txBody>
      </p:sp>
      <p:sp>
        <p:nvSpPr>
          <p:cNvPr id="7" name="Text Placeholder 6"/>
          <p:cNvSpPr>
            <a:spLocks noGrp="1"/>
          </p:cNvSpPr>
          <p:nvPr>
            <p:ph type="body" sz="quarter" idx="12"/>
          </p:nvPr>
        </p:nvSpPr>
        <p:spPr/>
        <p:txBody>
          <a:bodyPr anchor="b" anchorCtr="0">
            <a:normAutofit/>
          </a:bodyPr>
          <a:lstStyle/>
          <a:p>
            <a:r>
              <a:rPr lang="en-GB" altLang="en-US" sz="1400" dirty="0">
                <a:solidFill>
                  <a:srgbClr val="000000"/>
                </a:solidFill>
                <a:latin typeface="Arial Narrow" pitchFamily="34" charset="0"/>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3"/>
              </a:rPr>
              <a:t>CDIAC</a:t>
            </a:r>
            <a:r>
              <a:rPr lang="en-AU" altLang="en-US" sz="1400" dirty="0">
                <a:solidFill>
                  <a:srgbClr val="800000"/>
                </a:solidFill>
                <a:latin typeface="Arial Narrow" pitchFamily="34" charset="0"/>
                <a:ea typeface="ＭＳ Ｐゴシック" pitchFamily="34" charset="-128"/>
              </a:rPr>
              <a:t>; </a:t>
            </a:r>
            <a:r>
              <a:rPr lang="en-AU" altLang="en-US" sz="1400" dirty="0" smtClean="0">
                <a:solidFill>
                  <a:srgbClr val="FF0000"/>
                </a:solidFill>
                <a:latin typeface="Arial Narrow" pitchFamily="34" charset="0"/>
                <a:ea typeface="ＭＳ Ｐゴシック" pitchFamily="34" charset="-128"/>
                <a:hlinkClick r:id="rId4"/>
              </a:rPr>
              <a:t>NOAA-ESRL</a:t>
            </a:r>
            <a:r>
              <a:rPr lang="en-US" altLang="en-US" sz="1400" dirty="0">
                <a:solidFill>
                  <a:srgbClr val="000000"/>
                </a:solidFill>
                <a:latin typeface="Arial Narrow" pitchFamily="34" charset="0"/>
                <a:ea typeface="ＭＳ Ｐゴシック" pitchFamily="34" charset="-128"/>
              </a:rPr>
              <a:t>; </a:t>
            </a:r>
            <a:r>
              <a:rPr lang="en-US" altLang="en-US" sz="1400" dirty="0" smtClean="0">
                <a:latin typeface="Arial Narrow" pitchFamily="34" charset="0"/>
                <a:ea typeface="ＭＳ Ｐゴシック" pitchFamily="34" charset="-128"/>
                <a:hlinkClick r:id="rId5"/>
              </a:rPr>
              <a:t>Houghton et al 2012</a:t>
            </a:r>
            <a:r>
              <a:rPr lang="en-US" altLang="en-US" sz="1400" dirty="0" smtClean="0">
                <a:latin typeface="Arial Narrow" pitchFamily="34" charset="0"/>
                <a:ea typeface="ＭＳ Ｐゴシック" pitchFamily="34" charset="-128"/>
              </a:rPr>
              <a:t>; </a:t>
            </a:r>
            <a:r>
              <a:rPr lang="en-GB" altLang="en-US" sz="1400" dirty="0" smtClean="0">
                <a:solidFill>
                  <a:srgbClr val="000000"/>
                </a:solidFill>
                <a:ea typeface="ＭＳ Ｐゴシック" pitchFamily="34" charset="-128"/>
                <a:hlinkClick r:id="rId6"/>
              </a:rPr>
              <a:t>Giglio </a:t>
            </a:r>
            <a:r>
              <a:rPr lang="en-GB" altLang="en-US" sz="1400" dirty="0">
                <a:solidFill>
                  <a:srgbClr val="000000"/>
                </a:solidFill>
                <a:ea typeface="ＭＳ Ｐゴシック" pitchFamily="34" charset="-128"/>
                <a:hlinkClick r:id="rId6"/>
              </a:rPr>
              <a:t>et al 2013</a:t>
            </a:r>
            <a:r>
              <a:rPr lang="en-GB" altLang="en-US" sz="1400" dirty="0">
                <a:solidFill>
                  <a:srgbClr val="000000"/>
                </a:solidFill>
                <a:ea typeface="ＭＳ Ｐゴシック" pitchFamily="34" charset="-128"/>
              </a:rPr>
              <a:t>; </a:t>
            </a:r>
            <a:r>
              <a:rPr lang="en-AU" altLang="en-US" sz="1400" dirty="0" smtClean="0">
                <a:latin typeface="Arial Narrow" pitchFamily="34" charset="0"/>
                <a:ea typeface="ＭＳ Ｐゴシック" pitchFamily="34" charset="-128"/>
                <a:hlinkClick r:id="rId7"/>
              </a:rPr>
              <a:t>Le </a:t>
            </a:r>
            <a:r>
              <a:rPr lang="en-AU" altLang="en-US" sz="1400" dirty="0" err="1">
                <a:latin typeface="Arial Narrow" pitchFamily="34" charset="0"/>
                <a:ea typeface="ＭＳ Ｐゴシック" pitchFamily="34" charset="-128"/>
                <a:hlinkClick r:id="rId7"/>
              </a:rPr>
              <a:t>Quéré</a:t>
            </a:r>
            <a:r>
              <a:rPr lang="en-AU" altLang="en-US" sz="1400" dirty="0">
                <a:latin typeface="Arial Narrow" pitchFamily="34" charset="0"/>
                <a:ea typeface="ＭＳ Ｐゴシック" pitchFamily="34" charset="-128"/>
                <a:hlinkClick r:id="rId7"/>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8"/>
              </a:rPr>
              <a:t>Global Carbon Budget 2014</a:t>
            </a:r>
            <a:endParaRPr lang="en-AU" altLang="en-US" sz="1400" dirty="0">
              <a:ea typeface="ＭＳ Ｐゴシック" pitchFamily="34" charset="-128"/>
            </a:endParaRPr>
          </a:p>
        </p:txBody>
      </p:sp>
      <p:pic>
        <p:nvPicPr>
          <p:cNvPr id="8" name="Picture 2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4175" y="4093615"/>
            <a:ext cx="2830513" cy="18383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 Box 20"/>
          <p:cNvSpPr txBox="1">
            <a:spLocks noChangeArrowheads="1"/>
          </p:cNvSpPr>
          <p:nvPr/>
        </p:nvSpPr>
        <p:spPr bwMode="auto">
          <a:xfrm>
            <a:off x="3903429" y="5363583"/>
            <a:ext cx="2289409"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2400" dirty="0" smtClean="0">
                <a:latin typeface="Arial Narrow"/>
                <a:cs typeface="Arial Narrow"/>
              </a:rPr>
              <a:t>26</a:t>
            </a:r>
            <a:r>
              <a:rPr lang="en-AU" altLang="en-US" sz="2400" dirty="0" smtClean="0">
                <a:solidFill>
                  <a:srgbClr val="000000"/>
                </a:solidFill>
                <a:latin typeface="Arial Narrow"/>
                <a:cs typeface="Arial Narrow"/>
              </a:rPr>
              <a:t>%</a:t>
            </a:r>
            <a:endParaRPr lang="en-AU" altLang="en-US" sz="2400" dirty="0">
              <a:solidFill>
                <a:srgbClr val="000000"/>
              </a:solidFill>
              <a:latin typeface="Arial Narrow"/>
              <a:cs typeface="Arial Narrow"/>
            </a:endParaRPr>
          </a:p>
          <a:p>
            <a:pPr algn="r" eaLnBrk="1" hangingPunct="1"/>
            <a:r>
              <a:rPr lang="en-AU" altLang="en-US" sz="2400" dirty="0" smtClean="0">
                <a:latin typeface="Arial Narrow"/>
                <a:cs typeface="Arial Narrow"/>
              </a:rPr>
              <a:t>9.4±1.8 </a:t>
            </a:r>
            <a:r>
              <a:rPr lang="en-AU" altLang="en-US" sz="2400" dirty="0">
                <a:latin typeface="Arial Narrow"/>
                <a:cs typeface="Arial Narrow"/>
              </a:rPr>
              <a:t>GtCO</a:t>
            </a:r>
            <a:r>
              <a:rPr lang="en-AU" altLang="en-US" sz="2400" baseline="-25000" dirty="0">
                <a:latin typeface="Arial Narrow"/>
                <a:cs typeface="Arial Narrow"/>
              </a:rPr>
              <a:t>2</a:t>
            </a:r>
            <a:r>
              <a:rPr lang="en-AU" altLang="en-US" sz="2400" dirty="0" smtClean="0">
                <a:latin typeface="Arial Narrow"/>
                <a:cs typeface="Arial Narrow"/>
              </a:rPr>
              <a:t>/</a:t>
            </a:r>
            <a:r>
              <a:rPr lang="en-AU" altLang="en-US" sz="2400" dirty="0" err="1" smtClean="0">
                <a:latin typeface="Arial Narrow"/>
                <a:cs typeface="Arial Narrow"/>
              </a:rPr>
              <a:t>yr</a:t>
            </a:r>
            <a:endParaRPr lang="en-AU" altLang="en-US" sz="2400" baseline="30000" dirty="0">
              <a:latin typeface="Arial Narrow"/>
              <a:cs typeface="Arial Narrow"/>
            </a:endParaRPr>
          </a:p>
        </p:txBody>
      </p:sp>
      <p:pic>
        <p:nvPicPr>
          <p:cNvPr id="10" name="Picture 2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4650" y="1499640"/>
            <a:ext cx="2844800" cy="18478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221413" y="2860128"/>
            <a:ext cx="2430462" cy="16668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203950" y="1085303"/>
            <a:ext cx="2447925" cy="15906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277813" y="979238"/>
            <a:ext cx="336021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2400" dirty="0" smtClean="0">
                <a:latin typeface="Arial Narrow"/>
                <a:cs typeface="Arial Narrow"/>
              </a:rPr>
              <a:t>32.4±1.6 GtCO</a:t>
            </a:r>
            <a:r>
              <a:rPr lang="en-AU" altLang="en-US" sz="2400" baseline="-25000" dirty="0" smtClean="0">
                <a:latin typeface="Arial Narrow"/>
                <a:cs typeface="Arial Narrow"/>
              </a:rPr>
              <a:t>2</a:t>
            </a:r>
            <a:r>
              <a:rPr lang="en-AU" altLang="en-US" sz="2400" dirty="0" smtClean="0">
                <a:latin typeface="Arial Narrow"/>
                <a:cs typeface="Arial Narrow"/>
              </a:rPr>
              <a:t>/</a:t>
            </a:r>
            <a:r>
              <a:rPr lang="en-AU" altLang="en-US" sz="2400" dirty="0" err="1" smtClean="0">
                <a:latin typeface="Arial Narrow"/>
                <a:cs typeface="Arial Narrow"/>
              </a:rPr>
              <a:t>yr</a:t>
            </a:r>
            <a:r>
              <a:rPr lang="en-AU" altLang="en-US" sz="2400" dirty="0" smtClean="0">
                <a:latin typeface="Arial Narrow"/>
                <a:cs typeface="Arial Narrow"/>
              </a:rPr>
              <a:t>      91</a:t>
            </a:r>
            <a:r>
              <a:rPr lang="en-AU" altLang="en-US" sz="2400" dirty="0" smtClean="0">
                <a:solidFill>
                  <a:srgbClr val="000000"/>
                </a:solidFill>
                <a:latin typeface="Arial Narrow"/>
                <a:cs typeface="Arial Narrow"/>
              </a:rPr>
              <a:t>%</a:t>
            </a:r>
            <a:endParaRPr lang="en-AU" altLang="en-US" sz="2400" dirty="0">
              <a:solidFill>
                <a:srgbClr val="000000"/>
              </a:solidFill>
              <a:latin typeface="Arial Narrow"/>
              <a:cs typeface="Arial Narrow"/>
            </a:endParaRPr>
          </a:p>
        </p:txBody>
      </p:sp>
      <p:sp>
        <p:nvSpPr>
          <p:cNvPr id="14" name="Text Box 7"/>
          <p:cNvSpPr txBox="1">
            <a:spLocks noChangeArrowheads="1"/>
          </p:cNvSpPr>
          <p:nvPr/>
        </p:nvSpPr>
        <p:spPr bwMode="auto">
          <a:xfrm>
            <a:off x="3273937" y="3144290"/>
            <a:ext cx="620683"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6600">
                <a:latin typeface="Arial Narrow"/>
                <a:cs typeface="Arial Narrow"/>
              </a:rPr>
              <a:t>+</a:t>
            </a:r>
          </a:p>
        </p:txBody>
      </p:sp>
      <p:sp>
        <p:nvSpPr>
          <p:cNvPr id="15" name="Text Box 8"/>
          <p:cNvSpPr txBox="1">
            <a:spLocks noChangeArrowheads="1"/>
          </p:cNvSpPr>
          <p:nvPr/>
        </p:nvSpPr>
        <p:spPr bwMode="auto">
          <a:xfrm>
            <a:off x="277813" y="3534815"/>
            <a:ext cx="307808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AU" altLang="en-US" sz="2400" dirty="0" smtClean="0">
                <a:latin typeface="Arial Narrow"/>
                <a:cs typeface="Arial Narrow"/>
              </a:rPr>
              <a:t>3.3±1.8 GtCO</a:t>
            </a:r>
            <a:r>
              <a:rPr lang="en-AU" altLang="en-US" sz="2400" baseline="-25000" dirty="0" smtClean="0">
                <a:latin typeface="Arial Narrow"/>
                <a:cs typeface="Arial Narrow"/>
              </a:rPr>
              <a:t>2</a:t>
            </a:r>
            <a:r>
              <a:rPr lang="en-AU" altLang="en-US" sz="2400" dirty="0" smtClean="0">
                <a:latin typeface="Arial Narrow"/>
                <a:cs typeface="Arial Narrow"/>
              </a:rPr>
              <a:t>/</a:t>
            </a:r>
            <a:r>
              <a:rPr lang="en-AU" altLang="en-US" sz="2400" dirty="0" err="1" smtClean="0">
                <a:latin typeface="Arial Narrow"/>
                <a:cs typeface="Arial Narrow"/>
              </a:rPr>
              <a:t>yr</a:t>
            </a:r>
            <a:r>
              <a:rPr lang="en-AU" altLang="en-US" sz="2400" dirty="0" smtClean="0">
                <a:latin typeface="Arial Narrow"/>
                <a:cs typeface="Arial Narrow"/>
              </a:rPr>
              <a:t>      </a:t>
            </a:r>
            <a:r>
              <a:rPr lang="en-AU" altLang="en-US" sz="2400" dirty="0">
                <a:latin typeface="Arial Narrow"/>
                <a:cs typeface="Arial Narrow"/>
              </a:rPr>
              <a:t>9</a:t>
            </a:r>
            <a:r>
              <a:rPr lang="en-AU" altLang="en-US" sz="2400" dirty="0" smtClean="0">
                <a:solidFill>
                  <a:srgbClr val="000000"/>
                </a:solidFill>
                <a:latin typeface="Arial Narrow"/>
                <a:cs typeface="Arial Narrow"/>
              </a:rPr>
              <a:t>%</a:t>
            </a:r>
            <a:endParaRPr lang="en-AU" altLang="en-US" sz="2400" baseline="30000" dirty="0">
              <a:solidFill>
                <a:srgbClr val="000000"/>
              </a:solidFill>
              <a:latin typeface="Arial Narrow"/>
              <a:cs typeface="Arial Narrow"/>
            </a:endParaRPr>
          </a:p>
        </p:txBody>
      </p:sp>
      <p:sp>
        <p:nvSpPr>
          <p:cNvPr id="16" name="Text Box 12"/>
          <p:cNvSpPr txBox="1">
            <a:spLocks noChangeArrowheads="1"/>
          </p:cNvSpPr>
          <p:nvPr/>
        </p:nvSpPr>
        <p:spPr bwMode="auto">
          <a:xfrm>
            <a:off x="3760776" y="3060153"/>
            <a:ext cx="2430474" cy="11387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2400" dirty="0" smtClean="0">
                <a:latin typeface="Arial Narrow"/>
                <a:cs typeface="Arial Narrow"/>
              </a:rPr>
              <a:t>10.6±2.9 </a:t>
            </a:r>
            <a:r>
              <a:rPr lang="en-AU" altLang="en-US" sz="2400" dirty="0">
                <a:latin typeface="Arial Narrow"/>
                <a:cs typeface="Arial Narrow"/>
              </a:rPr>
              <a:t>GtCO</a:t>
            </a:r>
            <a:r>
              <a:rPr lang="en-AU" altLang="en-US" sz="2400" baseline="-25000" dirty="0">
                <a:latin typeface="Arial Narrow"/>
                <a:cs typeface="Arial Narrow"/>
              </a:rPr>
              <a:t>2</a:t>
            </a:r>
            <a:r>
              <a:rPr lang="en-AU" altLang="en-US" sz="2400" dirty="0" smtClean="0">
                <a:latin typeface="Arial Narrow"/>
                <a:cs typeface="Arial Narrow"/>
              </a:rPr>
              <a:t>/</a:t>
            </a:r>
            <a:r>
              <a:rPr lang="en-AU" altLang="en-US" sz="2400" dirty="0" err="1" smtClean="0">
                <a:latin typeface="Arial Narrow"/>
                <a:cs typeface="Arial Narrow"/>
              </a:rPr>
              <a:t>yr</a:t>
            </a:r>
            <a:endParaRPr lang="en-AU" altLang="en-US" sz="2400" baseline="30000" dirty="0">
              <a:latin typeface="Arial Narrow"/>
              <a:cs typeface="Arial Narrow"/>
            </a:endParaRPr>
          </a:p>
          <a:p>
            <a:pPr algn="r" eaLnBrk="1" hangingPunct="1"/>
            <a:r>
              <a:rPr lang="en-AU" altLang="en-US" sz="2400" dirty="0" smtClean="0">
                <a:latin typeface="Arial Narrow"/>
                <a:cs typeface="Arial Narrow"/>
              </a:rPr>
              <a:t>29</a:t>
            </a:r>
            <a:r>
              <a:rPr lang="en-AU" altLang="en-US" sz="2400" dirty="0" smtClean="0">
                <a:solidFill>
                  <a:srgbClr val="000000"/>
                </a:solidFill>
                <a:latin typeface="Arial Narrow"/>
                <a:cs typeface="Arial Narrow"/>
              </a:rPr>
              <a:t>%</a:t>
            </a:r>
            <a:endParaRPr lang="en-AU" altLang="en-US" sz="2400" dirty="0">
              <a:solidFill>
                <a:srgbClr val="000000"/>
              </a:solidFill>
              <a:latin typeface="Arial Narrow"/>
              <a:cs typeface="Arial Narrow"/>
            </a:endParaRPr>
          </a:p>
          <a:p>
            <a:pPr algn="r" eaLnBrk="1" hangingPunct="1"/>
            <a:r>
              <a:rPr lang="en-US" altLang="en-US" sz="1000" dirty="0">
                <a:latin typeface="Arial Narrow"/>
                <a:cs typeface="Arial Narrow"/>
              </a:rPr>
              <a:t>Calculated as the residual</a:t>
            </a:r>
          </a:p>
          <a:p>
            <a:pPr algn="r" eaLnBrk="1" hangingPunct="1"/>
            <a:r>
              <a:rPr lang="en-US" altLang="en-US" sz="1000" dirty="0">
                <a:latin typeface="Arial Narrow"/>
                <a:cs typeface="Arial Narrow"/>
              </a:rPr>
              <a:t>of all other flux components</a:t>
            </a:r>
            <a:endParaRPr lang="en-AU" altLang="en-US" sz="1000" dirty="0">
              <a:latin typeface="Arial Narrow"/>
              <a:cs typeface="Arial Narrow"/>
            </a:endParaRPr>
          </a:p>
        </p:txBody>
      </p:sp>
      <p:sp>
        <p:nvSpPr>
          <p:cNvPr id="17" name="Line 13"/>
          <p:cNvSpPr>
            <a:spLocks noChangeShapeType="1"/>
          </p:cNvSpPr>
          <p:nvPr/>
        </p:nvSpPr>
        <p:spPr bwMode="auto">
          <a:xfrm flipV="1">
            <a:off x="3859725" y="3714203"/>
            <a:ext cx="1038225" cy="14287"/>
          </a:xfrm>
          <a:prstGeom prst="line">
            <a:avLst/>
          </a:prstGeom>
          <a:noFill/>
          <a:ln w="57150">
            <a:solidFill>
              <a:schemeClr val="tx1"/>
            </a:solidFill>
            <a:round/>
            <a:headEnd/>
            <a:tailEnd type="stealth" w="lg" len="med"/>
          </a:ln>
          <a:effectLst/>
          <a:extLst>
            <a:ext uri="{909E8E84-426E-40DD-AFC4-6F175D3DCCD1}">
              <a14:hiddenFill xmlns:a14="http://schemas.microsoft.com/office/drawing/2010/main">
                <a:noFill/>
              </a14:hiddenFill>
            </a:ext>
          </a:extLst>
        </p:spPr>
        <p:txBody>
          <a:bodyPr/>
          <a:lstStyle/>
          <a:p>
            <a:endParaRPr lang="en-GB">
              <a:latin typeface="Arial Narrow"/>
              <a:cs typeface="Arial Narrow"/>
            </a:endParaRPr>
          </a:p>
        </p:txBody>
      </p:sp>
      <p:sp>
        <p:nvSpPr>
          <p:cNvPr id="18" name="Text Box 16"/>
          <p:cNvSpPr txBox="1">
            <a:spLocks noChangeArrowheads="1"/>
          </p:cNvSpPr>
          <p:nvPr/>
        </p:nvSpPr>
        <p:spPr bwMode="auto">
          <a:xfrm>
            <a:off x="3752839" y="1083715"/>
            <a:ext cx="2430474"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AU" altLang="en-US" sz="2400" dirty="0" smtClean="0">
                <a:latin typeface="Arial Narrow"/>
                <a:cs typeface="Arial Narrow"/>
              </a:rPr>
              <a:t>15.8±0.4 </a:t>
            </a:r>
            <a:r>
              <a:rPr lang="en-AU" altLang="en-US" sz="2400" dirty="0">
                <a:latin typeface="Arial Narrow"/>
                <a:cs typeface="Arial Narrow"/>
              </a:rPr>
              <a:t>GtCO</a:t>
            </a:r>
            <a:r>
              <a:rPr lang="en-AU" altLang="en-US" sz="2400" baseline="-25000" dirty="0">
                <a:latin typeface="Arial Narrow"/>
                <a:cs typeface="Arial Narrow"/>
              </a:rPr>
              <a:t>2</a:t>
            </a:r>
            <a:r>
              <a:rPr lang="en-AU" altLang="en-US" sz="2400" dirty="0" smtClean="0">
                <a:latin typeface="Arial Narrow"/>
                <a:cs typeface="Arial Narrow"/>
              </a:rPr>
              <a:t>/</a:t>
            </a:r>
            <a:r>
              <a:rPr lang="en-AU" altLang="en-US" sz="2400" dirty="0" err="1" smtClean="0">
                <a:latin typeface="Arial Narrow"/>
                <a:cs typeface="Arial Narrow"/>
              </a:rPr>
              <a:t>yr</a:t>
            </a:r>
            <a:endParaRPr lang="en-AU" altLang="en-US" sz="2400" baseline="30000" dirty="0">
              <a:latin typeface="Arial Narrow"/>
              <a:cs typeface="Arial Narrow"/>
            </a:endParaRPr>
          </a:p>
          <a:p>
            <a:pPr algn="r" eaLnBrk="1" hangingPunct="1"/>
            <a:r>
              <a:rPr lang="en-AU" altLang="en-US" sz="2400" dirty="0" smtClean="0">
                <a:latin typeface="Arial Narrow"/>
                <a:cs typeface="Arial Narrow"/>
              </a:rPr>
              <a:t>44</a:t>
            </a:r>
            <a:r>
              <a:rPr lang="en-AU" altLang="en-US" sz="2400" dirty="0" smtClean="0">
                <a:solidFill>
                  <a:srgbClr val="000000"/>
                </a:solidFill>
                <a:latin typeface="Arial Narrow"/>
                <a:cs typeface="Arial Narrow"/>
              </a:rPr>
              <a:t>%</a:t>
            </a:r>
            <a:endParaRPr lang="en-AU" altLang="en-US" sz="2400" dirty="0">
              <a:solidFill>
                <a:srgbClr val="000000"/>
              </a:solidFill>
              <a:latin typeface="Arial Narrow"/>
              <a:cs typeface="Arial Narrow"/>
            </a:endParaRPr>
          </a:p>
        </p:txBody>
      </p:sp>
      <p:sp>
        <p:nvSpPr>
          <p:cNvPr id="19" name="Line 17"/>
          <p:cNvSpPr>
            <a:spLocks noChangeShapeType="1"/>
          </p:cNvSpPr>
          <p:nvPr/>
        </p:nvSpPr>
        <p:spPr bwMode="auto">
          <a:xfrm flipV="1">
            <a:off x="3752839" y="1656803"/>
            <a:ext cx="1038225" cy="1690687"/>
          </a:xfrm>
          <a:prstGeom prst="line">
            <a:avLst/>
          </a:prstGeom>
          <a:noFill/>
          <a:ln w="57150">
            <a:solidFill>
              <a:schemeClr val="tx1"/>
            </a:solidFill>
            <a:round/>
            <a:headEnd/>
            <a:tailEnd type="stealth" w="lg" len="med"/>
          </a:ln>
          <a:effectLst/>
          <a:extLst>
            <a:ext uri="{909E8E84-426E-40DD-AFC4-6F175D3DCCD1}">
              <a14:hiddenFill xmlns:a14="http://schemas.microsoft.com/office/drawing/2010/main">
                <a:noFill/>
              </a14:hiddenFill>
            </a:ext>
          </a:extLst>
        </p:spPr>
        <p:txBody>
          <a:bodyPr/>
          <a:lstStyle/>
          <a:p>
            <a:endParaRPr lang="en-GB">
              <a:latin typeface="Arial Narrow"/>
              <a:cs typeface="Arial Narrow"/>
            </a:endParaRPr>
          </a:p>
        </p:txBody>
      </p:sp>
      <p:sp>
        <p:nvSpPr>
          <p:cNvPr id="20" name="Line 21"/>
          <p:cNvSpPr>
            <a:spLocks noChangeShapeType="1"/>
          </p:cNvSpPr>
          <p:nvPr/>
        </p:nvSpPr>
        <p:spPr bwMode="auto">
          <a:xfrm>
            <a:off x="3752838" y="3996480"/>
            <a:ext cx="1038225" cy="1766887"/>
          </a:xfrm>
          <a:prstGeom prst="line">
            <a:avLst/>
          </a:prstGeom>
          <a:noFill/>
          <a:ln w="57150">
            <a:solidFill>
              <a:schemeClr val="tx1"/>
            </a:solidFill>
            <a:round/>
            <a:headEnd/>
            <a:tailEnd type="stealth" w="lg" len="med"/>
          </a:ln>
          <a:effectLst/>
          <a:extLst>
            <a:ext uri="{909E8E84-426E-40DD-AFC4-6F175D3DCCD1}">
              <a14:hiddenFill xmlns:a14="http://schemas.microsoft.com/office/drawing/2010/main">
                <a:noFill/>
              </a14:hiddenFill>
            </a:ext>
          </a:extLst>
        </p:spPr>
        <p:txBody>
          <a:bodyPr/>
          <a:lstStyle/>
          <a:p>
            <a:endParaRPr lang="en-GB">
              <a:latin typeface="Arial Narrow"/>
              <a:cs typeface="Arial Narrow"/>
            </a:endParaRPr>
          </a:p>
        </p:txBody>
      </p:sp>
      <p:pic>
        <p:nvPicPr>
          <p:cNvPr id="21" name="Picture 2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213475" y="4698453"/>
            <a:ext cx="2473325" cy="16113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154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Bold"/>
                <a:cs typeface="Arial Narrow Bold"/>
              </a:rPr>
              <a:t>Changes in the Budget over </a:t>
            </a:r>
            <a:r>
              <a:rPr lang="en-US" dirty="0" smtClean="0">
                <a:latin typeface="Arial Narrow Bold"/>
                <a:cs typeface="Arial Narrow Bold"/>
              </a:rPr>
              <a:t>Time</a:t>
            </a:r>
            <a:endParaRPr lang="en-US" dirty="0"/>
          </a:p>
        </p:txBody>
      </p:sp>
      <p:sp>
        <p:nvSpPr>
          <p:cNvPr id="3" name="Text Placeholder 2"/>
          <p:cNvSpPr>
            <a:spLocks noGrp="1"/>
          </p:cNvSpPr>
          <p:nvPr>
            <p:ph type="body" sz="quarter" idx="10"/>
          </p:nvPr>
        </p:nvSpPr>
        <p:spPr/>
        <p:txBody>
          <a:bodyPr>
            <a:normAutofit/>
          </a:bodyPr>
          <a:lstStyle/>
          <a:p>
            <a:r>
              <a:rPr lang="en-GB" altLang="en-US" dirty="0">
                <a:solidFill>
                  <a:srgbClr val="000000"/>
                </a:solidFill>
                <a:ea typeface="ＭＳ Ｐゴシック" pitchFamily="34" charset="-128"/>
              </a:rPr>
              <a:t>The sinks have continued to grow with increasing </a:t>
            </a:r>
            <a:r>
              <a:rPr lang="en-GB" altLang="en-US" dirty="0" smtClean="0">
                <a:solidFill>
                  <a:srgbClr val="000000"/>
                </a:solidFill>
                <a:ea typeface="ＭＳ Ｐゴシック" pitchFamily="34" charset="-128"/>
              </a:rPr>
              <a:t>emissions, but climate </a:t>
            </a:r>
            <a:r>
              <a:rPr lang="en-GB" altLang="en-US" dirty="0">
                <a:solidFill>
                  <a:srgbClr val="000000"/>
                </a:solidFill>
                <a:ea typeface="ＭＳ Ｐゴシック" pitchFamily="34" charset="-128"/>
              </a:rPr>
              <a:t>change will affect carbon cycle processes in a way that will exacerbate the increase of CO</a:t>
            </a:r>
            <a:r>
              <a:rPr lang="en-GB" altLang="en-US" baseline="-25000" dirty="0">
                <a:solidFill>
                  <a:srgbClr val="000000"/>
                </a:solidFill>
                <a:ea typeface="ＭＳ Ｐゴシック" pitchFamily="34" charset="-128"/>
              </a:rPr>
              <a:t>2</a:t>
            </a:r>
            <a:r>
              <a:rPr lang="en-GB" altLang="en-US" dirty="0">
                <a:solidFill>
                  <a:srgbClr val="000000"/>
                </a:solidFill>
                <a:ea typeface="ＭＳ Ｐゴシック" pitchFamily="34" charset="-128"/>
              </a:rPr>
              <a:t> in the atmosphere</a:t>
            </a:r>
            <a:endParaRPr lang="en-US" altLang="en-US" dirty="0">
              <a:solidFill>
                <a:srgbClr val="000000"/>
              </a:solidFill>
              <a:ea typeface="ＭＳ Ｐゴシック" pitchFamily="34" charset="-128"/>
            </a:endParaRPr>
          </a:p>
        </p:txBody>
      </p:sp>
      <p:sp>
        <p:nvSpPr>
          <p:cNvPr id="5" name="Text Placeholder 4"/>
          <p:cNvSpPr>
            <a:spLocks noGrp="1"/>
          </p:cNvSpPr>
          <p:nvPr>
            <p:ph type="body" sz="quarter" idx="12"/>
          </p:nvPr>
        </p:nvSpPr>
        <p:spPr/>
        <p:txBody>
          <a:bodyPr>
            <a:normAutofit/>
          </a:bodyPr>
          <a:lstStyle/>
          <a:p>
            <a:r>
              <a:rPr lang="en-GB" altLang="en-US" sz="1400" dirty="0">
                <a:solidFill>
                  <a:srgbClr val="000000"/>
                </a:solidFill>
                <a:latin typeface="Arial Narrow" pitchFamily="34" charset="0"/>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3"/>
              </a:rPr>
              <a:t>CDIAC</a:t>
            </a:r>
            <a:r>
              <a:rPr lang="en-AU" altLang="en-US" sz="1400" dirty="0">
                <a:solidFill>
                  <a:srgbClr val="800000"/>
                </a:solidFill>
                <a:latin typeface="Arial Narrow" pitchFamily="34" charset="0"/>
                <a:ea typeface="ＭＳ Ｐゴシック" pitchFamily="34" charset="-128"/>
              </a:rPr>
              <a:t>; </a:t>
            </a:r>
            <a:r>
              <a:rPr lang="en-AU" altLang="en-US" sz="1400" dirty="0" smtClean="0">
                <a:solidFill>
                  <a:srgbClr val="FF0000"/>
                </a:solidFill>
                <a:latin typeface="Arial Narrow" pitchFamily="34" charset="0"/>
                <a:ea typeface="ＭＳ Ｐゴシック" pitchFamily="34" charset="-128"/>
                <a:hlinkClick r:id="rId4"/>
              </a:rPr>
              <a:t>NOAA-ESRL</a:t>
            </a:r>
            <a:r>
              <a:rPr lang="en-US" altLang="en-US" sz="1400" dirty="0">
                <a:solidFill>
                  <a:srgbClr val="000000"/>
                </a:solidFill>
                <a:latin typeface="Arial Narrow" pitchFamily="34" charset="0"/>
                <a:ea typeface="ＭＳ Ｐゴシック" pitchFamily="34" charset="-128"/>
              </a:rPr>
              <a:t>; </a:t>
            </a:r>
            <a:r>
              <a:rPr lang="en-US" altLang="en-US" sz="1400" dirty="0" smtClean="0">
                <a:latin typeface="Arial Narrow" pitchFamily="34" charset="0"/>
                <a:ea typeface="ＭＳ Ｐゴシック" pitchFamily="34" charset="-128"/>
                <a:hlinkClick r:id="rId5"/>
              </a:rPr>
              <a:t>Houghton et al 2012</a:t>
            </a:r>
            <a:r>
              <a:rPr lang="en-US" altLang="en-US" sz="1400" dirty="0" smtClean="0">
                <a:latin typeface="Arial Narrow" pitchFamily="34" charset="0"/>
                <a:ea typeface="ＭＳ Ｐゴシック" pitchFamily="34" charset="-128"/>
              </a:rPr>
              <a:t>; </a:t>
            </a:r>
            <a:r>
              <a:rPr lang="en-GB" altLang="en-US" sz="1400" dirty="0" smtClean="0">
                <a:solidFill>
                  <a:srgbClr val="000000"/>
                </a:solidFill>
                <a:ea typeface="ＭＳ Ｐゴシック" pitchFamily="34" charset="-128"/>
                <a:hlinkClick r:id="rId6"/>
              </a:rPr>
              <a:t>Giglio </a:t>
            </a:r>
            <a:r>
              <a:rPr lang="en-GB" altLang="en-US" sz="1400" dirty="0">
                <a:solidFill>
                  <a:srgbClr val="000000"/>
                </a:solidFill>
                <a:ea typeface="ＭＳ Ｐゴシック" pitchFamily="34" charset="-128"/>
                <a:hlinkClick r:id="rId6"/>
              </a:rPr>
              <a:t>et al 2013</a:t>
            </a:r>
            <a:r>
              <a:rPr lang="en-GB" altLang="en-US" sz="1400" dirty="0">
                <a:solidFill>
                  <a:srgbClr val="000000"/>
                </a:solidFill>
                <a:ea typeface="ＭＳ Ｐゴシック" pitchFamily="34" charset="-128"/>
              </a:rPr>
              <a:t>; </a:t>
            </a:r>
            <a:r>
              <a:rPr lang="en-AU" altLang="en-US" sz="1400" dirty="0" smtClean="0">
                <a:latin typeface="Arial Narrow" pitchFamily="34" charset="0"/>
                <a:ea typeface="ＭＳ Ｐゴシック" pitchFamily="34" charset="-128"/>
                <a:hlinkClick r:id="rId7"/>
              </a:rPr>
              <a:t>Le </a:t>
            </a:r>
            <a:r>
              <a:rPr lang="en-AU" altLang="en-US" sz="1400" dirty="0" err="1">
                <a:latin typeface="Arial Narrow" pitchFamily="34" charset="0"/>
                <a:ea typeface="ＭＳ Ｐゴシック" pitchFamily="34" charset="-128"/>
                <a:hlinkClick r:id="rId7"/>
              </a:rPr>
              <a:t>Quéré</a:t>
            </a:r>
            <a:r>
              <a:rPr lang="en-AU" altLang="en-US" sz="1400" dirty="0">
                <a:latin typeface="Arial Narrow" pitchFamily="34" charset="0"/>
                <a:ea typeface="ＭＳ Ｐゴシック" pitchFamily="34" charset="-128"/>
                <a:hlinkClick r:id="rId7"/>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8"/>
              </a:rPr>
              <a:t>Global Carbon Budget 2014</a:t>
            </a:r>
            <a:endParaRPr lang="en-AU" altLang="en-US" sz="1400" dirty="0">
              <a:ea typeface="ＭＳ Ｐゴシック" pitchFamily="34" charset="-128"/>
            </a:endParaRPr>
          </a:p>
        </p:txBody>
      </p:sp>
      <p:pic>
        <p:nvPicPr>
          <p:cNvPr id="7" name="Picture 2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9275" y="4211762"/>
            <a:ext cx="1531306" cy="99534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8" name="Picture 2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6550" y="2507067"/>
            <a:ext cx="1584031" cy="10296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9" name="Picture 2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20324" y="4771036"/>
            <a:ext cx="1447451" cy="99259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 name="Picture 2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420324" y="1928001"/>
            <a:ext cx="1447451" cy="93946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420324" y="3315840"/>
            <a:ext cx="1447451" cy="9415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Placeholder 11"/>
          <p:cNvPicPr>
            <a:picLocks noGrp="1" noChangeAspect="1"/>
          </p:cNvPicPr>
          <p:nvPr>
            <p:ph type="pic" sz="quarter" idx="11"/>
          </p:nvPr>
        </p:nvPicPr>
        <p:blipFill rotWithShape="1">
          <a:blip r:embed="rId14">
            <a:extLst>
              <a:ext uri="{28A0092B-C50C-407E-A947-70E740481C1C}">
                <a14:useLocalDpi xmlns:a14="http://schemas.microsoft.com/office/drawing/2010/main" val="0"/>
              </a:ext>
            </a:extLst>
          </a:blip>
          <a:srcRect l="-11652" r="-11652"/>
          <a:stretch/>
        </p:blipFill>
        <p:spPr>
          <a:xfrm>
            <a:off x="540000" y="1631170"/>
            <a:ext cx="8080375" cy="4680000"/>
          </a:xfrm>
        </p:spPr>
      </p:pic>
      <p:sp>
        <p:nvSpPr>
          <p:cNvPr id="13" name="TextBox 12"/>
          <p:cNvSpPr txBox="1"/>
          <p:nvPr/>
        </p:nvSpPr>
        <p:spPr>
          <a:xfrm>
            <a:off x="2053882" y="1741499"/>
            <a:ext cx="4916658" cy="261610"/>
          </a:xfrm>
          <a:prstGeom prst="rect">
            <a:avLst/>
          </a:prstGeom>
          <a:noFill/>
        </p:spPr>
        <p:txBody>
          <a:bodyPr wrap="square" rtlCol="0">
            <a:spAutoFit/>
          </a:bodyPr>
          <a:lstStyle/>
          <a:p>
            <a:r>
              <a:rPr lang="en-NZ" sz="1050" dirty="0" smtClean="0">
                <a:solidFill>
                  <a:srgbClr val="808080"/>
                </a:solidFill>
                <a:latin typeface="Helvetica" pitchFamily="50" charset="0"/>
              </a:rPr>
              <a:t>Data</a:t>
            </a:r>
            <a:r>
              <a:rPr lang="en-NZ" sz="1050" dirty="0">
                <a:solidFill>
                  <a:srgbClr val="808080"/>
                </a:solidFill>
                <a:latin typeface="Helvetica" pitchFamily="50" charset="0"/>
              </a:rPr>
              <a:t>: </a:t>
            </a:r>
            <a:r>
              <a:rPr lang="en-NZ" sz="1050" dirty="0" smtClean="0">
                <a:solidFill>
                  <a:srgbClr val="808080"/>
                </a:solidFill>
                <a:latin typeface="Helvetica" pitchFamily="50" charset="0"/>
              </a:rPr>
              <a:t>GCP</a:t>
            </a:r>
            <a:endParaRPr lang="en-NZ" sz="1050" dirty="0">
              <a:solidFill>
                <a:srgbClr val="808080"/>
              </a:solidFill>
              <a:latin typeface="Helvetica" pitchFamily="50" charset="0"/>
            </a:endParaRPr>
          </a:p>
        </p:txBody>
      </p:sp>
    </p:spTree>
    <p:extLst>
      <p:ext uri="{BB962C8B-B14F-4D97-AF65-F5344CB8AC3E}">
        <p14:creationId xmlns:p14="http://schemas.microsoft.com/office/powerpoint/2010/main" val="6997146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Bold"/>
                <a:cs typeface="Arial Narrow Bold"/>
              </a:rPr>
              <a:t>Atmospheric </a:t>
            </a:r>
            <a:r>
              <a:rPr lang="en-US" dirty="0" smtClean="0">
                <a:latin typeface="Arial Narrow Bold"/>
                <a:cs typeface="Arial Narrow Bold"/>
              </a:rPr>
              <a:t>Concentration</a:t>
            </a:r>
            <a:endParaRPr lang="en-US" dirty="0"/>
          </a:p>
        </p:txBody>
      </p:sp>
      <p:sp>
        <p:nvSpPr>
          <p:cNvPr id="3" name="Text Placeholder 2"/>
          <p:cNvSpPr>
            <a:spLocks noGrp="1"/>
          </p:cNvSpPr>
          <p:nvPr>
            <p:ph type="body" sz="quarter" idx="10"/>
          </p:nvPr>
        </p:nvSpPr>
        <p:spPr/>
        <p:txBody>
          <a:bodyPr>
            <a:normAutofit/>
          </a:bodyPr>
          <a:lstStyle/>
          <a:p>
            <a:r>
              <a:rPr lang="en-GB" dirty="0">
                <a:solidFill>
                  <a:srgbClr val="000000"/>
                </a:solidFill>
              </a:rPr>
              <a:t>The atmospheric concentration growth rate has shown a steady </a:t>
            </a:r>
            <a:r>
              <a:rPr lang="en-GB" dirty="0" smtClean="0">
                <a:solidFill>
                  <a:srgbClr val="000000"/>
                </a:solidFill>
              </a:rPr>
              <a:t>increase</a:t>
            </a:r>
            <a:br>
              <a:rPr lang="en-GB" dirty="0" smtClean="0">
                <a:solidFill>
                  <a:srgbClr val="000000"/>
                </a:solidFill>
              </a:rPr>
            </a:br>
            <a:r>
              <a:rPr lang="en-GB" dirty="0" smtClean="0">
                <a:solidFill>
                  <a:srgbClr val="000000"/>
                </a:solidFill>
              </a:rPr>
              <a:t>The </a:t>
            </a:r>
            <a:r>
              <a:rPr lang="en-GB" dirty="0">
                <a:solidFill>
                  <a:srgbClr val="000000"/>
                </a:solidFill>
              </a:rPr>
              <a:t>growth in 2013 reflects the growth in fossil emissions, with small changes in the sinks</a:t>
            </a:r>
            <a:endParaRPr lang="en-GB" dirty="0" smtClean="0">
              <a:solidFill>
                <a:srgbClr val="000000"/>
              </a:solidFill>
            </a:endParaRPr>
          </a:p>
        </p:txBody>
      </p:sp>
      <p:sp>
        <p:nvSpPr>
          <p:cNvPr id="5" name="Text Placeholder 4"/>
          <p:cNvSpPr>
            <a:spLocks noGrp="1"/>
          </p:cNvSpPr>
          <p:nvPr>
            <p:ph type="body" sz="quarter" idx="12"/>
          </p:nvPr>
        </p:nvSpPr>
        <p:spPr/>
        <p:txBody>
          <a:bodyPr>
            <a:normAutofit/>
          </a:bodyPr>
          <a:lstStyle/>
          <a:p>
            <a:r>
              <a:rPr lang="en-GB" altLang="en-US" sz="1400" dirty="0">
                <a:solidFill>
                  <a:srgbClr val="000000"/>
                </a:solidFill>
                <a:latin typeface="Arial Narrow" pitchFamily="34" charset="0"/>
                <a:ea typeface="ＭＳ Ｐゴシック" pitchFamily="34" charset="-128"/>
              </a:rPr>
              <a:t>Source: </a:t>
            </a:r>
            <a:r>
              <a:rPr lang="en-AU" altLang="en-US" sz="1400" dirty="0" smtClean="0">
                <a:solidFill>
                  <a:srgbClr val="FF0000"/>
                </a:solidFill>
                <a:latin typeface="Arial Narrow" pitchFamily="34" charset="0"/>
                <a:ea typeface="ＭＳ Ｐゴシック" pitchFamily="34" charset="-128"/>
                <a:hlinkClick r:id="rId3"/>
              </a:rPr>
              <a:t>NOAA-ESRL</a:t>
            </a:r>
            <a:r>
              <a:rPr lang="en-AU" altLang="en-US" sz="1400" dirty="0">
                <a:latin typeface="Arial Narrow" pitchFamily="34" charset="0"/>
                <a:ea typeface="ＭＳ Ｐゴシック" pitchFamily="34" charset="-128"/>
              </a:rPr>
              <a:t>; </a:t>
            </a:r>
            <a:r>
              <a:rPr lang="en-AU" altLang="en-US" sz="1400" dirty="0" smtClean="0">
                <a:latin typeface="Arial Narrow" pitchFamily="34" charset="0"/>
                <a:ea typeface="ＭＳ Ｐゴシック" pitchFamily="34" charset="-128"/>
                <a:hlinkClick r:id="rId4"/>
              </a:rPr>
              <a:t>Global </a:t>
            </a:r>
            <a:r>
              <a:rPr lang="en-AU" altLang="en-US" sz="1400" dirty="0">
                <a:latin typeface="Arial Narrow" pitchFamily="34" charset="0"/>
                <a:ea typeface="ＭＳ Ｐゴシック" pitchFamily="34" charset="-128"/>
                <a:hlinkClick r:id="rId4"/>
              </a:rPr>
              <a:t>Carbon Budget 2014</a:t>
            </a:r>
            <a:r>
              <a:rPr lang="en-GB" altLang="en-US" sz="1400" dirty="0">
                <a:latin typeface="Arial Narrow" pitchFamily="34" charset="0"/>
                <a:ea typeface="ＭＳ Ｐゴシック" pitchFamily="34" charset="-128"/>
              </a:rPr>
              <a:t> </a:t>
            </a:r>
            <a:endParaRPr lang="en-AU" altLang="en-US" sz="14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16352222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Sink</a:t>
            </a:r>
            <a:endParaRPr lang="en-US" dirty="0"/>
          </a:p>
        </p:txBody>
      </p:sp>
      <p:sp>
        <p:nvSpPr>
          <p:cNvPr id="3" name="Text Placeholder 2"/>
          <p:cNvSpPr>
            <a:spLocks noGrp="1"/>
          </p:cNvSpPr>
          <p:nvPr>
            <p:ph type="body" sz="quarter" idx="10"/>
          </p:nvPr>
        </p:nvSpPr>
        <p:spPr/>
        <p:txBody>
          <a:bodyPr>
            <a:normAutofit/>
          </a:bodyPr>
          <a:lstStyle/>
          <a:p>
            <a:r>
              <a:rPr lang="en-GB" dirty="0">
                <a:solidFill>
                  <a:srgbClr val="000000"/>
                </a:solidFill>
              </a:rPr>
              <a:t>Ocean carbon sink continues to </a:t>
            </a:r>
            <a:r>
              <a:rPr lang="en-GB" dirty="0" smtClean="0">
                <a:solidFill>
                  <a:srgbClr val="000000"/>
                </a:solidFill>
              </a:rPr>
              <a:t>increase</a:t>
            </a:r>
            <a:br>
              <a:rPr lang="en-GB" dirty="0" smtClean="0">
                <a:solidFill>
                  <a:srgbClr val="000000"/>
                </a:solidFill>
              </a:rPr>
            </a:br>
            <a:r>
              <a:rPr lang="en-AU" altLang="en-US" dirty="0" smtClean="0"/>
              <a:t>9.4±1.8 GtCO</a:t>
            </a:r>
            <a:r>
              <a:rPr lang="en-AU" altLang="en-US" baseline="-25000" dirty="0" smtClean="0"/>
              <a:t>2</a:t>
            </a:r>
            <a:r>
              <a:rPr lang="en-AU" altLang="en-US" dirty="0" smtClean="0"/>
              <a:t>/</a:t>
            </a:r>
            <a:r>
              <a:rPr lang="en-AU" altLang="en-US" dirty="0" err="1" smtClean="0"/>
              <a:t>yr</a:t>
            </a:r>
            <a:r>
              <a:rPr lang="en-AU" altLang="en-US" dirty="0" smtClean="0"/>
              <a:t> </a:t>
            </a:r>
            <a:r>
              <a:rPr lang="en-AU" altLang="en-US" dirty="0"/>
              <a:t>for 2004</a:t>
            </a:r>
            <a:r>
              <a:rPr lang="en-GB" altLang="en-US" dirty="0">
                <a:ea typeface="ＭＳ Ｐゴシック" pitchFamily="34" charset="-128"/>
              </a:rPr>
              <a:t>–</a:t>
            </a:r>
            <a:r>
              <a:rPr lang="en-AU" altLang="en-US" dirty="0" smtClean="0"/>
              <a:t>2013 and 10.5±1.8 GtCO</a:t>
            </a:r>
            <a:r>
              <a:rPr lang="en-AU" altLang="en-US" baseline="-25000" dirty="0" smtClean="0"/>
              <a:t>2</a:t>
            </a:r>
            <a:r>
              <a:rPr lang="en-AU" altLang="en-US" dirty="0" smtClean="0"/>
              <a:t>/</a:t>
            </a:r>
            <a:r>
              <a:rPr lang="en-AU" altLang="en-US" dirty="0" err="1" smtClean="0"/>
              <a:t>yr</a:t>
            </a:r>
            <a:r>
              <a:rPr lang="en-AU" altLang="en-US" dirty="0" smtClean="0"/>
              <a:t> </a:t>
            </a:r>
            <a:r>
              <a:rPr lang="en-AU" altLang="en-US" dirty="0"/>
              <a:t>in 2013</a:t>
            </a:r>
            <a:endParaRPr lang="en-AU" altLang="en-US" baseline="30000" dirty="0">
              <a:solidFill>
                <a:srgbClr val="FF0000"/>
              </a:solidFill>
            </a:endParaRPr>
          </a:p>
        </p:txBody>
      </p:sp>
      <p:sp>
        <p:nvSpPr>
          <p:cNvPr id="5" name="Text Placeholder 4"/>
          <p:cNvSpPr>
            <a:spLocks noGrp="1"/>
          </p:cNvSpPr>
          <p:nvPr>
            <p:ph type="body" sz="quarter" idx="12"/>
          </p:nvPr>
        </p:nvSpPr>
        <p:spPr/>
        <p:txBody>
          <a:bodyPr>
            <a:normAutofit/>
          </a:bodyPr>
          <a:lstStyle/>
          <a:p>
            <a:r>
              <a:rPr lang="en-GB" altLang="en-US" sz="1400" dirty="0" smtClean="0">
                <a:solidFill>
                  <a:srgbClr val="000000"/>
                </a:solidFill>
                <a:ea typeface="ＭＳ Ｐゴシック" pitchFamily="34" charset="-128"/>
              </a:rPr>
              <a:t>Source: </a:t>
            </a:r>
            <a:r>
              <a:rPr lang="en-AU" altLang="en-US" sz="1400" dirty="0" smtClean="0">
                <a:latin typeface="Arial Narrow" pitchFamily="34" charset="0"/>
                <a:ea typeface="ＭＳ Ｐゴシック" pitchFamily="34" charset="-128"/>
                <a:hlinkClick r:id="rId3"/>
              </a:rPr>
              <a:t>Le </a:t>
            </a:r>
            <a:r>
              <a:rPr lang="en-AU" altLang="en-US" sz="1400" dirty="0" err="1" smtClean="0">
                <a:latin typeface="Arial Narrow" pitchFamily="34" charset="0"/>
                <a:ea typeface="ＭＳ Ｐゴシック" pitchFamily="34" charset="-128"/>
                <a:hlinkClick r:id="rId3"/>
              </a:rPr>
              <a:t>Quéré</a:t>
            </a:r>
            <a:r>
              <a:rPr lang="en-AU" altLang="en-US" sz="1400" dirty="0" smtClean="0">
                <a:latin typeface="Arial Narrow" pitchFamily="34" charset="0"/>
                <a:ea typeface="ＭＳ Ｐゴシック" pitchFamily="34" charset="-128"/>
                <a:hlinkClick r:id="rId3"/>
              </a:rPr>
              <a:t> et al 2014</a:t>
            </a:r>
            <a:r>
              <a:rPr lang="en-AU" altLang="en-US" sz="1400" dirty="0" smtClean="0">
                <a:ea typeface="ＭＳ Ｐゴシック" pitchFamily="34" charset="-128"/>
              </a:rPr>
              <a:t>;</a:t>
            </a:r>
            <a:r>
              <a:rPr lang="en-AU" altLang="en-US" sz="1400" dirty="0" smtClean="0">
                <a:solidFill>
                  <a:srgbClr val="FF0000"/>
                </a:solidFill>
                <a:ea typeface="ＭＳ Ｐゴシック" pitchFamily="34" charset="-128"/>
              </a:rPr>
              <a:t> </a:t>
            </a:r>
            <a:r>
              <a:rPr lang="en-AU" altLang="en-US" sz="1400" dirty="0" smtClean="0">
                <a:ea typeface="ＭＳ Ｐゴシック" pitchFamily="34" charset="-128"/>
                <a:hlinkClick r:id="rId4"/>
              </a:rPr>
              <a:t>Global Carbon Project 2014</a:t>
            </a:r>
            <a:endParaRPr lang="en-AU" altLang="en-US" sz="1400" dirty="0" smtClean="0">
              <a:ea typeface="ＭＳ Ｐゴシック" pitchFamily="34" charset="-128"/>
            </a:endParaRPr>
          </a:p>
          <a:p>
            <a:r>
              <a:rPr lang="en-AU" altLang="en-US" sz="800" dirty="0" smtClean="0">
                <a:ea typeface="ＭＳ Ｐゴシック" pitchFamily="34" charset="-128"/>
              </a:rPr>
              <a:t>Individual </a:t>
            </a:r>
            <a:r>
              <a:rPr lang="en-AU" altLang="en-US" sz="800" dirty="0">
                <a:ea typeface="ＭＳ Ｐゴシック" pitchFamily="34" charset="-128"/>
              </a:rPr>
              <a:t>estimates from </a:t>
            </a:r>
            <a:r>
              <a:rPr lang="en-AU" altLang="en-US" sz="800" dirty="0" err="1">
                <a:ea typeface="ＭＳ Ｐゴシック" pitchFamily="34" charset="-128"/>
              </a:rPr>
              <a:t>Buitenhuis</a:t>
            </a:r>
            <a:r>
              <a:rPr lang="en-AU" altLang="en-US" sz="800" dirty="0">
                <a:ea typeface="ＭＳ Ｐゴシック" pitchFamily="34" charset="-128"/>
              </a:rPr>
              <a:t> et al. (2010); </a:t>
            </a:r>
            <a:r>
              <a:rPr lang="en-AU" altLang="en-US" sz="800" dirty="0" err="1">
                <a:ea typeface="ＭＳ Ｐゴシック" pitchFamily="34" charset="-128"/>
              </a:rPr>
              <a:t>Aumont</a:t>
            </a:r>
            <a:r>
              <a:rPr lang="en-AU" altLang="en-US" sz="800" dirty="0">
                <a:ea typeface="ＭＳ Ｐゴシック" pitchFamily="34" charset="-128"/>
              </a:rPr>
              <a:t> and Bopp (2006</a:t>
            </a:r>
            <a:r>
              <a:rPr lang="en-AU" altLang="en-US" sz="800" dirty="0" smtClean="0">
                <a:ea typeface="ＭＳ Ｐゴシック" pitchFamily="34" charset="-128"/>
              </a:rPr>
              <a:t>); </a:t>
            </a:r>
            <a:r>
              <a:rPr lang="en-AU" altLang="en-US" sz="800" dirty="0">
                <a:ea typeface="ＭＳ Ｐゴシック" pitchFamily="34" charset="-128"/>
              </a:rPr>
              <a:t>Doney et al. (2009); </a:t>
            </a:r>
            <a:r>
              <a:rPr lang="en-AU" altLang="en-US" sz="800" dirty="0" err="1">
                <a:ea typeface="ＭＳ Ｐゴシック" pitchFamily="34" charset="-128"/>
              </a:rPr>
              <a:t>Assmann</a:t>
            </a:r>
            <a:r>
              <a:rPr lang="en-AU" altLang="en-US" sz="800" dirty="0">
                <a:ea typeface="ＭＳ Ｐゴシック" pitchFamily="34" charset="-128"/>
              </a:rPr>
              <a:t> et al. (2010); </a:t>
            </a:r>
            <a:r>
              <a:rPr lang="en-AU" altLang="en-US" sz="800" dirty="0" err="1">
                <a:ea typeface="ＭＳ Ｐゴシック" pitchFamily="34" charset="-128"/>
              </a:rPr>
              <a:t>Ilyiana</a:t>
            </a:r>
            <a:r>
              <a:rPr lang="en-AU" altLang="en-US" sz="800" dirty="0">
                <a:ea typeface="ＭＳ Ｐゴシック" pitchFamily="34" charset="-128"/>
              </a:rPr>
              <a:t> et al. (2013); </a:t>
            </a:r>
            <a:r>
              <a:rPr lang="en-AU" altLang="en-US" sz="800" dirty="0" err="1">
                <a:ea typeface="ＭＳ Ｐゴシック" pitchFamily="34" charset="-128"/>
              </a:rPr>
              <a:t>Sérérian</a:t>
            </a:r>
            <a:r>
              <a:rPr lang="en-AU" altLang="en-US" sz="800" dirty="0">
                <a:ea typeface="ＭＳ Ｐゴシック" pitchFamily="34" charset="-128"/>
              </a:rPr>
              <a:t> et al. (2013); </a:t>
            </a:r>
            <a:r>
              <a:rPr lang="en-AU" altLang="en-US" sz="800" dirty="0" err="1">
                <a:ea typeface="ＭＳ Ｐゴシック" pitchFamily="34" charset="-128"/>
              </a:rPr>
              <a:t>Oke</a:t>
            </a:r>
            <a:r>
              <a:rPr lang="en-AU" altLang="en-US" sz="800" dirty="0">
                <a:ea typeface="ＭＳ Ｐゴシック" pitchFamily="34" charset="-128"/>
              </a:rPr>
              <a:t> et al. (2013); </a:t>
            </a:r>
          </a:p>
          <a:p>
            <a:r>
              <a:rPr lang="en-AU" altLang="en-US" sz="800" dirty="0" err="1">
                <a:ea typeface="ＭＳ Ｐゴシック" pitchFamily="34" charset="-128"/>
              </a:rPr>
              <a:t>Landschützer</a:t>
            </a:r>
            <a:r>
              <a:rPr lang="en-AU" altLang="en-US" sz="800" dirty="0">
                <a:ea typeface="ＭＳ Ｐゴシック" pitchFamily="34" charset="-128"/>
              </a:rPr>
              <a:t> et al. (2014); Park et al. (2010</a:t>
            </a:r>
            <a:r>
              <a:rPr lang="en-AU" altLang="en-US" sz="800" dirty="0" smtClean="0">
                <a:ea typeface="ＭＳ Ｐゴシック" pitchFamily="34" charset="-128"/>
              </a:rPr>
              <a:t>); </a:t>
            </a:r>
            <a:r>
              <a:rPr lang="en-AU" altLang="en-US" sz="800" dirty="0" err="1">
                <a:ea typeface="ＭＳ Ｐゴシック" pitchFamily="34" charset="-128"/>
              </a:rPr>
              <a:t>Rödenbeck</a:t>
            </a:r>
            <a:r>
              <a:rPr lang="en-AU" altLang="en-US" sz="800" dirty="0">
                <a:ea typeface="ＭＳ Ｐゴシック" pitchFamily="34" charset="-128"/>
              </a:rPr>
              <a:t> et al. (2014). References provided in Le </a:t>
            </a:r>
            <a:r>
              <a:rPr lang="en-AU" altLang="en-US" sz="800" dirty="0" err="1">
                <a:ea typeface="ＭＳ Ｐゴシック" pitchFamily="34" charset="-128"/>
              </a:rPr>
              <a:t>Quéré</a:t>
            </a:r>
            <a:r>
              <a:rPr lang="en-AU" altLang="en-US" sz="800" dirty="0">
                <a:ea typeface="ＭＳ Ｐゴシック" pitchFamily="34" charset="-128"/>
              </a:rPr>
              <a:t> et al. (2014</a:t>
            </a:r>
            <a:r>
              <a:rPr lang="en-AU" altLang="en-US" sz="800" dirty="0" smtClean="0">
                <a:ea typeface="ＭＳ Ｐゴシック" pitchFamily="34" charset="-128"/>
              </a:rPr>
              <a:t>).</a:t>
            </a:r>
            <a:endParaRPr lang="en-AU" altLang="en-US" sz="8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11652" r="-11652"/>
          <a:stretch/>
        </p:blipFill>
        <p:spPr/>
      </p:pic>
      <p:sp>
        <p:nvSpPr>
          <p:cNvPr id="7" name="TextBox 6"/>
          <p:cNvSpPr txBox="1"/>
          <p:nvPr/>
        </p:nvSpPr>
        <p:spPr>
          <a:xfrm>
            <a:off x="2053882" y="1550329"/>
            <a:ext cx="4916658" cy="261610"/>
          </a:xfrm>
          <a:prstGeom prst="rect">
            <a:avLst/>
          </a:prstGeom>
          <a:noFill/>
        </p:spPr>
        <p:txBody>
          <a:bodyPr wrap="square" rtlCol="0">
            <a:spAutoFit/>
          </a:bodyPr>
          <a:lstStyle/>
          <a:p>
            <a:r>
              <a:rPr lang="en-NZ" sz="1050" dirty="0" smtClean="0">
                <a:solidFill>
                  <a:srgbClr val="808080"/>
                </a:solidFill>
                <a:latin typeface="Helvetica" pitchFamily="50" charset="0"/>
              </a:rPr>
              <a:t>Data</a:t>
            </a:r>
            <a:r>
              <a:rPr lang="en-NZ" sz="1050" dirty="0">
                <a:solidFill>
                  <a:srgbClr val="808080"/>
                </a:solidFill>
                <a:latin typeface="Helvetica" pitchFamily="50" charset="0"/>
              </a:rPr>
              <a:t>: </a:t>
            </a:r>
            <a:r>
              <a:rPr lang="en-NZ" sz="1050" dirty="0" smtClean="0">
                <a:solidFill>
                  <a:srgbClr val="808080"/>
                </a:solidFill>
                <a:latin typeface="Helvetica" pitchFamily="50" charset="0"/>
              </a:rPr>
              <a:t>GCP</a:t>
            </a:r>
            <a:endParaRPr lang="en-NZ" sz="1050" dirty="0">
              <a:solidFill>
                <a:srgbClr val="808080"/>
              </a:solidFill>
              <a:latin typeface="Helvetica" pitchFamily="50" charset="0"/>
            </a:endParaRPr>
          </a:p>
        </p:txBody>
      </p:sp>
      <p:sp>
        <p:nvSpPr>
          <p:cNvPr id="8" name="TextBox 7"/>
          <p:cNvSpPr txBox="1"/>
          <p:nvPr/>
        </p:nvSpPr>
        <p:spPr>
          <a:xfrm>
            <a:off x="6740185" y="2710197"/>
            <a:ext cx="1750048" cy="338554"/>
          </a:xfrm>
          <a:prstGeom prst="rect">
            <a:avLst/>
          </a:prstGeom>
          <a:noFill/>
        </p:spPr>
        <p:txBody>
          <a:bodyPr wrap="square" rtlCol="0">
            <a:spAutoFit/>
          </a:bodyPr>
          <a:lstStyle/>
          <a:p>
            <a:r>
              <a:rPr lang="en-US" sz="1600" dirty="0" smtClean="0">
                <a:latin typeface="Arial Narrow" panose="020B0606020202030204" pitchFamily="34" charset="0"/>
              </a:rPr>
              <a:t>this carbon budget</a:t>
            </a:r>
            <a:endParaRPr lang="en-US" sz="1600" dirty="0">
              <a:latin typeface="Arial Narrow" panose="020B0606020202030204" pitchFamily="34" charset="0"/>
            </a:endParaRPr>
          </a:p>
        </p:txBody>
      </p:sp>
      <p:sp>
        <p:nvSpPr>
          <p:cNvPr id="9" name="TextBox 8"/>
          <p:cNvSpPr txBox="1"/>
          <p:nvPr/>
        </p:nvSpPr>
        <p:spPr>
          <a:xfrm>
            <a:off x="6740185" y="3150229"/>
            <a:ext cx="2214541" cy="338554"/>
          </a:xfrm>
          <a:prstGeom prst="rect">
            <a:avLst/>
          </a:prstGeom>
          <a:noFill/>
        </p:spPr>
        <p:txBody>
          <a:bodyPr wrap="square" rtlCol="0">
            <a:spAutoFit/>
          </a:bodyPr>
          <a:lstStyle/>
          <a:p>
            <a:r>
              <a:rPr lang="en-US" sz="1600" dirty="0" smtClean="0">
                <a:solidFill>
                  <a:srgbClr val="66FFFF"/>
                </a:solidFill>
                <a:latin typeface="Arial Narrow" panose="020B0606020202030204" pitchFamily="34" charset="0"/>
              </a:rPr>
              <a:t>individual ocean models</a:t>
            </a:r>
            <a:endParaRPr lang="en-US" sz="1600" dirty="0">
              <a:solidFill>
                <a:srgbClr val="66FFFF"/>
              </a:solidFill>
              <a:latin typeface="Arial Narrow" panose="020B0606020202030204" pitchFamily="34" charset="0"/>
            </a:endParaRPr>
          </a:p>
        </p:txBody>
      </p:sp>
      <p:sp>
        <p:nvSpPr>
          <p:cNvPr id="10" name="TextBox 9"/>
          <p:cNvSpPr txBox="1"/>
          <p:nvPr/>
        </p:nvSpPr>
        <p:spPr>
          <a:xfrm>
            <a:off x="6740185" y="3680268"/>
            <a:ext cx="2080056" cy="338554"/>
          </a:xfrm>
          <a:prstGeom prst="rect">
            <a:avLst/>
          </a:prstGeom>
          <a:noFill/>
        </p:spPr>
        <p:txBody>
          <a:bodyPr wrap="square" rtlCol="0">
            <a:spAutoFit/>
          </a:bodyPr>
          <a:lstStyle/>
          <a:p>
            <a:r>
              <a:rPr lang="en-US" sz="1600" dirty="0" smtClean="0">
                <a:solidFill>
                  <a:schemeClr val="bg1">
                    <a:lumMod val="50000"/>
                  </a:schemeClr>
                </a:solidFill>
                <a:latin typeface="Arial Narrow" panose="020B0606020202030204" pitchFamily="34" charset="0"/>
              </a:rPr>
              <a:t>data products</a:t>
            </a:r>
            <a:endParaRPr lang="en-US" sz="1600" dirty="0">
              <a:solidFill>
                <a:schemeClr val="bg1">
                  <a:lumMod val="50000"/>
                </a:schemeClr>
              </a:solidFill>
              <a:latin typeface="Arial Narrow" panose="020B0606020202030204" pitchFamily="34" charset="0"/>
            </a:endParaRPr>
          </a:p>
        </p:txBody>
      </p:sp>
      <p:cxnSp>
        <p:nvCxnSpPr>
          <p:cNvPr id="11" name="Straight Connector 10"/>
          <p:cNvCxnSpPr/>
          <p:nvPr/>
        </p:nvCxnSpPr>
        <p:spPr>
          <a:xfrm flipH="1" flipV="1">
            <a:off x="6340173" y="3488783"/>
            <a:ext cx="420012" cy="360762"/>
          </a:xfrm>
          <a:prstGeom prst="line">
            <a:avLst/>
          </a:prstGeom>
          <a:ln w="9525"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10" idx="1"/>
          </p:cNvCxnSpPr>
          <p:nvPr/>
        </p:nvCxnSpPr>
        <p:spPr>
          <a:xfrm flipH="1" flipV="1">
            <a:off x="6110167" y="3658060"/>
            <a:ext cx="630018" cy="191485"/>
          </a:xfrm>
          <a:prstGeom prst="line">
            <a:avLst/>
          </a:prstGeom>
          <a:ln w="9525" cmpd="sng">
            <a:solidFill>
              <a:schemeClr val="accent6"/>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1"/>
          </p:cNvCxnSpPr>
          <p:nvPr/>
        </p:nvCxnSpPr>
        <p:spPr>
          <a:xfrm flipH="1">
            <a:off x="6110167" y="3849545"/>
            <a:ext cx="630018" cy="129640"/>
          </a:xfrm>
          <a:prstGeom prst="line">
            <a:avLst/>
          </a:prstGeom>
          <a:ln w="9525" cmpd="sng">
            <a:solidFill>
              <a:schemeClr val="accent4"/>
            </a:solidFill>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84841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Terrestrial Sink</a:t>
            </a:r>
            <a:endParaRPr lang="en-US" dirty="0"/>
          </a:p>
        </p:txBody>
      </p:sp>
      <p:sp>
        <p:nvSpPr>
          <p:cNvPr id="3" name="Text Placeholder 2"/>
          <p:cNvSpPr>
            <a:spLocks noGrp="1"/>
          </p:cNvSpPr>
          <p:nvPr>
            <p:ph type="body" sz="quarter" idx="10"/>
          </p:nvPr>
        </p:nvSpPr>
        <p:spPr/>
        <p:txBody>
          <a:bodyPr>
            <a:noAutofit/>
          </a:bodyPr>
          <a:lstStyle/>
          <a:p>
            <a:r>
              <a:rPr lang="en-GB" dirty="0">
                <a:solidFill>
                  <a:srgbClr val="000000"/>
                </a:solidFill>
              </a:rPr>
              <a:t>The residual land sink is increasing with time to </a:t>
            </a:r>
            <a:r>
              <a:rPr lang="en-AU" altLang="en-US" dirty="0" smtClean="0"/>
              <a:t>9.2±1.8 GtCO</a:t>
            </a:r>
            <a:r>
              <a:rPr lang="en-AU" altLang="en-US" baseline="-25000" dirty="0" smtClean="0"/>
              <a:t>2</a:t>
            </a:r>
            <a:r>
              <a:rPr lang="en-AU" altLang="en-US" dirty="0" smtClean="0"/>
              <a:t>/</a:t>
            </a:r>
            <a:r>
              <a:rPr lang="en-AU" altLang="en-US" dirty="0" err="1" smtClean="0"/>
              <a:t>yr</a:t>
            </a:r>
            <a:r>
              <a:rPr lang="en-AU" altLang="en-US" dirty="0" smtClean="0"/>
              <a:t> </a:t>
            </a:r>
            <a:r>
              <a:rPr lang="en-AU" altLang="en-US" dirty="0"/>
              <a:t>in 2013</a:t>
            </a:r>
            <a:r>
              <a:rPr lang="en-GB" dirty="0">
                <a:solidFill>
                  <a:srgbClr val="000000"/>
                </a:solidFill>
              </a:rPr>
              <a:t>, with large </a:t>
            </a:r>
            <a:r>
              <a:rPr lang="en-GB" dirty="0" smtClean="0">
                <a:solidFill>
                  <a:srgbClr val="000000"/>
                </a:solidFill>
              </a:rPr>
              <a:t>variability</a:t>
            </a:r>
            <a:br>
              <a:rPr lang="en-GB" dirty="0" smtClean="0">
                <a:solidFill>
                  <a:srgbClr val="000000"/>
                </a:solidFill>
              </a:rPr>
            </a:br>
            <a:r>
              <a:rPr lang="en-GB" altLang="en-US" dirty="0" smtClean="0">
                <a:solidFill>
                  <a:srgbClr val="000000"/>
                </a:solidFill>
              </a:rPr>
              <a:t>Total </a:t>
            </a:r>
            <a:r>
              <a:rPr lang="en-GB" altLang="en-US" dirty="0">
                <a:solidFill>
                  <a:srgbClr val="000000"/>
                </a:solidFill>
              </a:rPr>
              <a:t>CO</a:t>
            </a:r>
            <a:r>
              <a:rPr lang="en-GB" altLang="en-US" baseline="-25000" dirty="0">
                <a:solidFill>
                  <a:srgbClr val="000000"/>
                </a:solidFill>
              </a:rPr>
              <a:t>2</a:t>
            </a:r>
            <a:r>
              <a:rPr lang="en-GB" altLang="en-US" dirty="0">
                <a:solidFill>
                  <a:srgbClr val="000000"/>
                </a:solidFill>
              </a:rPr>
              <a:t> fluxes on land (including land-use change) are constrained by atmospheric inversions</a:t>
            </a:r>
            <a:endParaRPr lang="en-AU" altLang="en-US" dirty="0">
              <a:solidFill>
                <a:srgbClr val="FF0000"/>
              </a:solidFill>
            </a:endParaRPr>
          </a:p>
        </p:txBody>
      </p:sp>
      <p:sp>
        <p:nvSpPr>
          <p:cNvPr id="5" name="Text Placeholder 4"/>
          <p:cNvSpPr>
            <a:spLocks noGrp="1"/>
          </p:cNvSpPr>
          <p:nvPr>
            <p:ph type="body" sz="quarter" idx="12"/>
          </p:nvPr>
        </p:nvSpPr>
        <p:spPr/>
        <p:txBody>
          <a:bodyPr>
            <a:normAutofit/>
          </a:bodyPr>
          <a:lstStyle/>
          <a:p>
            <a:r>
              <a:rPr lang="en-GB" altLang="en-US" sz="1400" dirty="0" smtClean="0">
                <a:solidFill>
                  <a:srgbClr val="000000"/>
                </a:solidFill>
                <a:ea typeface="ＭＳ Ｐゴシック" pitchFamily="34" charset="-128"/>
              </a:rPr>
              <a:t>Source</a:t>
            </a:r>
            <a:r>
              <a:rPr lang="en-GB" altLang="en-US" sz="1400" dirty="0">
                <a:solidFill>
                  <a:srgbClr val="000000"/>
                </a:solidFill>
                <a:ea typeface="ＭＳ Ｐゴシック" pitchFamily="34" charset="-128"/>
              </a:rPr>
              <a:t>: </a:t>
            </a:r>
            <a:r>
              <a:rPr lang="en-AU" altLang="en-US" sz="1400" dirty="0">
                <a:latin typeface="Arial Narrow" pitchFamily="34" charset="0"/>
                <a:ea typeface="ＭＳ Ｐゴシック" pitchFamily="34" charset="-128"/>
                <a:hlinkClick r:id="rId3"/>
              </a:rPr>
              <a:t>Le </a:t>
            </a:r>
            <a:r>
              <a:rPr lang="en-AU" altLang="en-US" sz="1400" dirty="0" err="1">
                <a:latin typeface="Arial Narrow" pitchFamily="34" charset="0"/>
                <a:ea typeface="ＭＳ Ｐゴシック" pitchFamily="34" charset="-128"/>
                <a:hlinkClick r:id="rId3"/>
              </a:rPr>
              <a:t>Quéré</a:t>
            </a:r>
            <a:r>
              <a:rPr lang="en-AU" altLang="en-US" sz="1400" dirty="0">
                <a:latin typeface="Arial Narrow" pitchFamily="34" charset="0"/>
                <a:ea typeface="ＭＳ Ｐゴシック" pitchFamily="34" charset="-128"/>
                <a:hlinkClick r:id="rId3"/>
              </a:rPr>
              <a:t> et al 2014</a:t>
            </a:r>
            <a:r>
              <a:rPr lang="en-AU" altLang="en-US" sz="1400" dirty="0" smtClean="0">
                <a:ea typeface="ＭＳ Ｐゴシック" pitchFamily="34" charset="-128"/>
              </a:rPr>
              <a:t>;</a:t>
            </a:r>
            <a:r>
              <a:rPr lang="en-US" altLang="en-US" sz="1400" dirty="0" smtClean="0">
                <a:solidFill>
                  <a:srgbClr val="000000"/>
                </a:solidFill>
                <a:ea typeface="ＭＳ Ｐゴシック" pitchFamily="34" charset="-128"/>
              </a:rPr>
              <a:t> </a:t>
            </a:r>
            <a:r>
              <a:rPr lang="en-AU" altLang="en-US" sz="1400" dirty="0">
                <a:ea typeface="ＭＳ Ｐゴシック" pitchFamily="34" charset="-128"/>
                <a:hlinkClick r:id="rId4"/>
              </a:rPr>
              <a:t>Global Carbon Project </a:t>
            </a:r>
            <a:r>
              <a:rPr lang="en-AU" altLang="en-US" sz="1400" dirty="0" smtClean="0">
                <a:ea typeface="ＭＳ Ｐゴシック" pitchFamily="34" charset="-128"/>
                <a:hlinkClick r:id="rId4"/>
              </a:rPr>
              <a:t>2014</a:t>
            </a:r>
            <a:endParaRPr lang="en-AU" altLang="en-US" sz="1400" dirty="0" smtClean="0">
              <a:ea typeface="ＭＳ Ｐゴシック" pitchFamily="34" charset="-128"/>
            </a:endParaRPr>
          </a:p>
          <a:p>
            <a:pPr lvl="0"/>
            <a:r>
              <a:rPr lang="en-AU" altLang="en-US" sz="900" dirty="0" smtClean="0">
                <a:solidFill>
                  <a:prstClr val="black"/>
                </a:solidFill>
                <a:ea typeface="ＭＳ Ｐゴシック" pitchFamily="34" charset="-128"/>
              </a:rPr>
              <a:t>Individual </a:t>
            </a:r>
            <a:r>
              <a:rPr lang="en-AU" altLang="en-US" sz="900" dirty="0">
                <a:solidFill>
                  <a:prstClr val="black"/>
                </a:solidFill>
                <a:ea typeface="ＭＳ Ｐゴシック" pitchFamily="34" charset="-128"/>
              </a:rPr>
              <a:t>estimates from Zhang et al. (2013); </a:t>
            </a:r>
            <a:r>
              <a:rPr lang="en-AU" altLang="en-US" sz="900" dirty="0" err="1">
                <a:solidFill>
                  <a:prstClr val="black"/>
                </a:solidFill>
                <a:ea typeface="ＭＳ Ｐゴシック" pitchFamily="34" charset="-128"/>
              </a:rPr>
              <a:t>Oleson</a:t>
            </a:r>
            <a:r>
              <a:rPr lang="en-AU" altLang="en-US" sz="900" dirty="0">
                <a:solidFill>
                  <a:prstClr val="black"/>
                </a:solidFill>
                <a:ea typeface="ＭＳ Ｐゴシック" pitchFamily="34" charset="-128"/>
              </a:rPr>
              <a:t> et al. (2013); Jain et al. (2013); Clarke et al. (2011); Smith et al. (2001); </a:t>
            </a:r>
            <a:r>
              <a:rPr lang="en-AU" altLang="en-US" sz="900" dirty="0" err="1">
                <a:solidFill>
                  <a:prstClr val="black"/>
                </a:solidFill>
                <a:ea typeface="ＭＳ Ｐゴシック" pitchFamily="34" charset="-128"/>
              </a:rPr>
              <a:t>Sitch</a:t>
            </a:r>
            <a:r>
              <a:rPr lang="en-AU" altLang="en-US" sz="900" dirty="0">
                <a:solidFill>
                  <a:prstClr val="black"/>
                </a:solidFill>
                <a:ea typeface="ＭＳ Ｐゴシック" pitchFamily="34" charset="-128"/>
              </a:rPr>
              <a:t> et al. (2003); Stocker et al. (2013); </a:t>
            </a:r>
            <a:r>
              <a:rPr lang="en-AU" altLang="en-US" sz="900" dirty="0" err="1">
                <a:solidFill>
                  <a:prstClr val="black"/>
                </a:solidFill>
                <a:ea typeface="ＭＳ Ｐゴシック" pitchFamily="34" charset="-128"/>
              </a:rPr>
              <a:t>Krinner</a:t>
            </a:r>
            <a:r>
              <a:rPr lang="en-AU" altLang="en-US" sz="900" dirty="0">
                <a:solidFill>
                  <a:prstClr val="black"/>
                </a:solidFill>
                <a:ea typeface="ＭＳ Ｐゴシック" pitchFamily="34" charset="-128"/>
              </a:rPr>
              <a:t> et al. (2005); </a:t>
            </a:r>
          </a:p>
          <a:p>
            <a:pPr lvl="0"/>
            <a:r>
              <a:rPr lang="en-AU" altLang="en-US" sz="900" dirty="0">
                <a:solidFill>
                  <a:prstClr val="black"/>
                </a:solidFill>
                <a:ea typeface="ＭＳ Ｐゴシック" pitchFamily="34" charset="-128"/>
              </a:rPr>
              <a:t>Zeng et al. (2005); Kato et al. (2013); Peters et al. (2010); </a:t>
            </a:r>
            <a:r>
              <a:rPr lang="en-AU" altLang="en-US" sz="900" dirty="0" err="1">
                <a:solidFill>
                  <a:prstClr val="black"/>
                </a:solidFill>
                <a:ea typeface="ＭＳ Ｐゴシック" pitchFamily="34" charset="-128"/>
              </a:rPr>
              <a:t>Rodenbeck</a:t>
            </a:r>
            <a:r>
              <a:rPr lang="en-AU" altLang="en-US" sz="900" dirty="0">
                <a:solidFill>
                  <a:prstClr val="black"/>
                </a:solidFill>
                <a:ea typeface="ＭＳ Ｐゴシック" pitchFamily="34" charset="-128"/>
              </a:rPr>
              <a:t> et al. (2003</a:t>
            </a:r>
            <a:r>
              <a:rPr lang="en-AU" altLang="en-US" sz="900" dirty="0" smtClean="0">
                <a:solidFill>
                  <a:prstClr val="black"/>
                </a:solidFill>
                <a:ea typeface="ＭＳ Ｐゴシック" pitchFamily="34" charset="-128"/>
              </a:rPr>
              <a:t>); </a:t>
            </a:r>
            <a:r>
              <a:rPr lang="en-AU" altLang="en-US" sz="900" dirty="0">
                <a:solidFill>
                  <a:prstClr val="black"/>
                </a:solidFill>
                <a:ea typeface="ＭＳ Ｐゴシック" pitchFamily="34" charset="-128"/>
              </a:rPr>
              <a:t>Chevallier et al. (2005). References provided in Le </a:t>
            </a:r>
            <a:r>
              <a:rPr lang="en-AU" altLang="en-US" sz="900" dirty="0" err="1">
                <a:solidFill>
                  <a:prstClr val="black"/>
                </a:solidFill>
                <a:ea typeface="ＭＳ Ｐゴシック" pitchFamily="34" charset="-128"/>
              </a:rPr>
              <a:t>Quéré</a:t>
            </a:r>
            <a:r>
              <a:rPr lang="en-AU" altLang="en-US" sz="900" dirty="0">
                <a:solidFill>
                  <a:prstClr val="black"/>
                </a:solidFill>
                <a:ea typeface="ＭＳ Ｐゴシック" pitchFamily="34" charset="-128"/>
              </a:rPr>
              <a:t> et al. (2014</a:t>
            </a:r>
            <a:r>
              <a:rPr lang="en-AU" altLang="en-US" sz="900" dirty="0" smtClean="0">
                <a:solidFill>
                  <a:prstClr val="black"/>
                </a:solidFill>
                <a:ea typeface="ＭＳ Ｐゴシック" pitchFamily="34" charset="-128"/>
              </a:rPr>
              <a:t>).</a:t>
            </a:r>
            <a:endParaRPr lang="en-AU" altLang="en-US" sz="9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11652" r="-11652"/>
          <a:stretch/>
        </p:blipFill>
        <p:spPr/>
      </p:pic>
      <p:sp>
        <p:nvSpPr>
          <p:cNvPr id="7" name="TextBox 6"/>
          <p:cNvSpPr txBox="1"/>
          <p:nvPr/>
        </p:nvSpPr>
        <p:spPr>
          <a:xfrm>
            <a:off x="2053882" y="1550329"/>
            <a:ext cx="4916658" cy="261610"/>
          </a:xfrm>
          <a:prstGeom prst="rect">
            <a:avLst/>
          </a:prstGeom>
          <a:noFill/>
        </p:spPr>
        <p:txBody>
          <a:bodyPr wrap="square" rtlCol="0">
            <a:spAutoFit/>
          </a:bodyPr>
          <a:lstStyle/>
          <a:p>
            <a:r>
              <a:rPr lang="en-NZ" sz="1050" dirty="0" smtClean="0">
                <a:solidFill>
                  <a:srgbClr val="808080"/>
                </a:solidFill>
                <a:latin typeface="Helvetica" pitchFamily="50" charset="0"/>
              </a:rPr>
              <a:t>Data</a:t>
            </a:r>
            <a:r>
              <a:rPr lang="en-NZ" sz="1050" dirty="0">
                <a:solidFill>
                  <a:srgbClr val="808080"/>
                </a:solidFill>
                <a:latin typeface="Helvetica" pitchFamily="50" charset="0"/>
              </a:rPr>
              <a:t>: </a:t>
            </a:r>
            <a:r>
              <a:rPr lang="en-NZ" sz="1050" dirty="0" smtClean="0">
                <a:solidFill>
                  <a:srgbClr val="808080"/>
                </a:solidFill>
                <a:latin typeface="Helvetica" pitchFamily="50" charset="0"/>
              </a:rPr>
              <a:t>GCP</a:t>
            </a:r>
            <a:endParaRPr lang="en-NZ" sz="1050" dirty="0">
              <a:solidFill>
                <a:srgbClr val="808080"/>
              </a:solidFill>
              <a:latin typeface="Helvetica" pitchFamily="50" charset="0"/>
            </a:endParaRPr>
          </a:p>
        </p:txBody>
      </p:sp>
      <p:sp>
        <p:nvSpPr>
          <p:cNvPr id="8" name="TextBox 7"/>
          <p:cNvSpPr txBox="1"/>
          <p:nvPr/>
        </p:nvSpPr>
        <p:spPr>
          <a:xfrm>
            <a:off x="7209782" y="3361810"/>
            <a:ext cx="1750048" cy="338554"/>
          </a:xfrm>
          <a:prstGeom prst="rect">
            <a:avLst/>
          </a:prstGeom>
          <a:noFill/>
        </p:spPr>
        <p:txBody>
          <a:bodyPr wrap="square" rtlCol="0">
            <a:spAutoFit/>
          </a:bodyPr>
          <a:lstStyle/>
          <a:p>
            <a:r>
              <a:rPr lang="en-US" sz="1600" dirty="0" smtClean="0">
                <a:latin typeface="Arial Narrow" panose="020B0606020202030204" pitchFamily="34" charset="0"/>
              </a:rPr>
              <a:t>this carbon budget</a:t>
            </a:r>
            <a:endParaRPr lang="en-US" sz="1600" dirty="0">
              <a:latin typeface="Arial Narrow" panose="020B0606020202030204" pitchFamily="34" charset="0"/>
            </a:endParaRPr>
          </a:p>
        </p:txBody>
      </p:sp>
      <p:sp>
        <p:nvSpPr>
          <p:cNvPr id="9" name="TextBox 8"/>
          <p:cNvSpPr txBox="1"/>
          <p:nvPr/>
        </p:nvSpPr>
        <p:spPr>
          <a:xfrm>
            <a:off x="7209782" y="3615047"/>
            <a:ext cx="2214541" cy="338554"/>
          </a:xfrm>
          <a:prstGeom prst="rect">
            <a:avLst/>
          </a:prstGeom>
          <a:noFill/>
        </p:spPr>
        <p:txBody>
          <a:bodyPr wrap="square" rtlCol="0">
            <a:spAutoFit/>
          </a:bodyPr>
          <a:lstStyle/>
          <a:p>
            <a:r>
              <a:rPr lang="en-US" sz="1600" dirty="0" smtClean="0">
                <a:solidFill>
                  <a:srgbClr val="00FF00"/>
                </a:solidFill>
                <a:latin typeface="Arial Narrow" panose="020B0606020202030204" pitchFamily="34" charset="0"/>
              </a:rPr>
              <a:t>individual land models</a:t>
            </a:r>
            <a:endParaRPr lang="en-US" sz="1600" dirty="0">
              <a:solidFill>
                <a:srgbClr val="00FF00"/>
              </a:solidFill>
              <a:latin typeface="Arial Narrow" panose="020B0606020202030204" pitchFamily="34" charset="0"/>
            </a:endParaRPr>
          </a:p>
        </p:txBody>
      </p:sp>
      <p:sp>
        <p:nvSpPr>
          <p:cNvPr id="10" name="TextBox 9"/>
          <p:cNvSpPr txBox="1"/>
          <p:nvPr/>
        </p:nvSpPr>
        <p:spPr>
          <a:xfrm>
            <a:off x="7209782" y="5166208"/>
            <a:ext cx="2080056" cy="584776"/>
          </a:xfrm>
          <a:prstGeom prst="rect">
            <a:avLst/>
          </a:prstGeom>
          <a:noFill/>
        </p:spPr>
        <p:txBody>
          <a:bodyPr wrap="square" rtlCol="0">
            <a:spAutoFit/>
          </a:bodyPr>
          <a:lstStyle/>
          <a:p>
            <a:r>
              <a:rPr lang="en-US" sz="1600" dirty="0" smtClean="0">
                <a:solidFill>
                  <a:schemeClr val="bg1">
                    <a:lumMod val="50000"/>
                  </a:schemeClr>
                </a:solidFill>
                <a:latin typeface="Arial Narrow" panose="020B0606020202030204" pitchFamily="34" charset="0"/>
              </a:rPr>
              <a:t>atmospheric inversions (</a:t>
            </a:r>
            <a:r>
              <a:rPr lang="en-US" sz="1600" dirty="0" err="1" smtClean="0">
                <a:solidFill>
                  <a:schemeClr val="bg1">
                    <a:lumMod val="50000"/>
                  </a:schemeClr>
                </a:solidFill>
                <a:latin typeface="Arial Narrow" panose="020B0606020202030204" pitchFamily="34" charset="0"/>
              </a:rPr>
              <a:t>colours</a:t>
            </a:r>
            <a:r>
              <a:rPr lang="en-US" sz="1600" dirty="0" smtClean="0">
                <a:solidFill>
                  <a:schemeClr val="bg1">
                    <a:lumMod val="50000"/>
                  </a:schemeClr>
                </a:solidFill>
                <a:latin typeface="Arial Narrow" panose="020B0606020202030204" pitchFamily="34" charset="0"/>
              </a:rPr>
              <a:t>) </a:t>
            </a:r>
            <a:endParaRPr lang="en-US" sz="1600" dirty="0">
              <a:solidFill>
                <a:schemeClr val="bg1">
                  <a:lumMod val="50000"/>
                </a:schemeClr>
              </a:solidFill>
              <a:latin typeface="Arial Narrow" panose="020B0606020202030204" pitchFamily="34" charset="0"/>
            </a:endParaRPr>
          </a:p>
        </p:txBody>
      </p:sp>
      <p:sp>
        <p:nvSpPr>
          <p:cNvPr id="11" name="TextBox 10"/>
          <p:cNvSpPr txBox="1"/>
          <p:nvPr/>
        </p:nvSpPr>
        <p:spPr>
          <a:xfrm>
            <a:off x="7208567" y="1897595"/>
            <a:ext cx="1750048" cy="338554"/>
          </a:xfrm>
          <a:prstGeom prst="rect">
            <a:avLst/>
          </a:prstGeom>
          <a:noFill/>
        </p:spPr>
        <p:txBody>
          <a:bodyPr wrap="square" rtlCol="0">
            <a:spAutoFit/>
          </a:bodyPr>
          <a:lstStyle/>
          <a:p>
            <a:r>
              <a:rPr lang="en-US" sz="1600" dirty="0" smtClean="0">
                <a:latin typeface="Arial Narrow" panose="020B0606020202030204" pitchFamily="34" charset="0"/>
              </a:rPr>
              <a:t>this carbon budget</a:t>
            </a:r>
            <a:endParaRPr lang="en-US" sz="1600" dirty="0">
              <a:latin typeface="Arial Narrow" panose="020B0606020202030204" pitchFamily="34" charset="0"/>
            </a:endParaRPr>
          </a:p>
        </p:txBody>
      </p:sp>
      <p:sp>
        <p:nvSpPr>
          <p:cNvPr id="12" name="TextBox 11"/>
          <p:cNvSpPr txBox="1"/>
          <p:nvPr/>
        </p:nvSpPr>
        <p:spPr>
          <a:xfrm>
            <a:off x="7208567" y="2143517"/>
            <a:ext cx="2214541" cy="338554"/>
          </a:xfrm>
          <a:prstGeom prst="rect">
            <a:avLst/>
          </a:prstGeom>
          <a:noFill/>
        </p:spPr>
        <p:txBody>
          <a:bodyPr wrap="square" rtlCol="0">
            <a:spAutoFit/>
          </a:bodyPr>
          <a:lstStyle/>
          <a:p>
            <a:r>
              <a:rPr lang="en-US" sz="1600" dirty="0" smtClean="0">
                <a:solidFill>
                  <a:srgbClr val="00FF00"/>
                </a:solidFill>
                <a:latin typeface="Arial Narrow" panose="020B0606020202030204" pitchFamily="34" charset="0"/>
              </a:rPr>
              <a:t>individual land models</a:t>
            </a:r>
            <a:endParaRPr lang="en-US" sz="1600" dirty="0">
              <a:solidFill>
                <a:srgbClr val="00FF00"/>
              </a:solidFill>
              <a:latin typeface="Arial Narrow" panose="020B0606020202030204" pitchFamily="34" charset="0"/>
            </a:endParaRPr>
          </a:p>
        </p:txBody>
      </p:sp>
      <p:sp>
        <p:nvSpPr>
          <p:cNvPr id="13" name="TextBox 12"/>
          <p:cNvSpPr txBox="1"/>
          <p:nvPr/>
        </p:nvSpPr>
        <p:spPr>
          <a:xfrm>
            <a:off x="7208566" y="2378596"/>
            <a:ext cx="2214541" cy="338554"/>
          </a:xfrm>
          <a:prstGeom prst="rect">
            <a:avLst/>
          </a:prstGeom>
          <a:noFill/>
        </p:spPr>
        <p:txBody>
          <a:bodyPr wrap="square" rtlCol="0">
            <a:spAutoFit/>
          </a:bodyPr>
          <a:lstStyle/>
          <a:p>
            <a:r>
              <a:rPr lang="en-US" sz="1600" dirty="0" smtClean="0">
                <a:solidFill>
                  <a:srgbClr val="996600"/>
                </a:solidFill>
                <a:latin typeface="Arial Narrow" panose="020B0606020202030204" pitchFamily="34" charset="0"/>
              </a:rPr>
              <a:t>fire-based estimate</a:t>
            </a:r>
            <a:endParaRPr lang="en-US" sz="1600" dirty="0">
              <a:solidFill>
                <a:srgbClr val="996600"/>
              </a:solidFill>
              <a:latin typeface="Arial Narrow" panose="020B0606020202030204" pitchFamily="34" charset="0"/>
            </a:endParaRPr>
          </a:p>
        </p:txBody>
      </p:sp>
      <p:sp>
        <p:nvSpPr>
          <p:cNvPr id="14" name="TextBox 13"/>
          <p:cNvSpPr txBox="1"/>
          <p:nvPr/>
        </p:nvSpPr>
        <p:spPr>
          <a:xfrm>
            <a:off x="7211993" y="4645430"/>
            <a:ext cx="1750048" cy="338554"/>
          </a:xfrm>
          <a:prstGeom prst="rect">
            <a:avLst/>
          </a:prstGeom>
          <a:noFill/>
        </p:spPr>
        <p:txBody>
          <a:bodyPr wrap="square" rtlCol="0">
            <a:spAutoFit/>
          </a:bodyPr>
          <a:lstStyle/>
          <a:p>
            <a:r>
              <a:rPr lang="en-US" sz="1600" dirty="0" smtClean="0">
                <a:latin typeface="Arial Narrow" panose="020B0606020202030204" pitchFamily="34" charset="0"/>
              </a:rPr>
              <a:t>this carbon budget</a:t>
            </a:r>
            <a:endParaRPr lang="en-US" sz="1600" dirty="0">
              <a:latin typeface="Arial Narrow" panose="020B0606020202030204" pitchFamily="34" charset="0"/>
            </a:endParaRPr>
          </a:p>
        </p:txBody>
      </p:sp>
      <p:sp>
        <p:nvSpPr>
          <p:cNvPr id="15" name="TextBox 14"/>
          <p:cNvSpPr txBox="1"/>
          <p:nvPr/>
        </p:nvSpPr>
        <p:spPr>
          <a:xfrm>
            <a:off x="7211993" y="4898667"/>
            <a:ext cx="2214541" cy="338554"/>
          </a:xfrm>
          <a:prstGeom prst="rect">
            <a:avLst/>
          </a:prstGeom>
          <a:noFill/>
        </p:spPr>
        <p:txBody>
          <a:bodyPr wrap="square" rtlCol="0">
            <a:spAutoFit/>
          </a:bodyPr>
          <a:lstStyle/>
          <a:p>
            <a:r>
              <a:rPr lang="en-US" sz="1600" dirty="0" smtClean="0">
                <a:solidFill>
                  <a:srgbClr val="00FF00"/>
                </a:solidFill>
                <a:latin typeface="Arial Narrow" panose="020B0606020202030204" pitchFamily="34" charset="0"/>
              </a:rPr>
              <a:t>individual land models</a:t>
            </a:r>
            <a:endParaRPr lang="en-US" sz="1600" dirty="0">
              <a:solidFill>
                <a:srgbClr val="00FF00"/>
              </a:solidFill>
              <a:latin typeface="Arial Narrow" panose="020B0606020202030204" pitchFamily="34" charset="0"/>
            </a:endParaRPr>
          </a:p>
        </p:txBody>
      </p:sp>
    </p:spTree>
    <p:extLst>
      <p:ext uri="{BB962C8B-B14F-4D97-AF65-F5344CB8AC3E}">
        <p14:creationId xmlns:p14="http://schemas.microsoft.com/office/powerpoint/2010/main" val="26557697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bwMode="auto">
          <a:xfrm>
            <a:off x="138222" y="806929"/>
            <a:ext cx="8856921" cy="5986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563" indent="-182563" algn="l">
              <a:spcAft>
                <a:spcPts val="600"/>
              </a:spcAft>
            </a:pPr>
            <a:r>
              <a:rPr lang="en-AU" altLang="en-US" sz="1100" dirty="0" smtClean="0">
                <a:solidFill>
                  <a:schemeClr val="tx1"/>
                </a:solidFill>
                <a:latin typeface="Arial Narrow"/>
                <a:ea typeface="ＭＳ Ｐゴシック" pitchFamily="34" charset="-128"/>
                <a:cs typeface="Arial Narrow"/>
              </a:rPr>
              <a:t>Global Carbon Budget (2014) More information, data sources and data files at </a:t>
            </a:r>
            <a:r>
              <a:rPr lang="en-AU" altLang="en-US" sz="1100" dirty="0">
                <a:solidFill>
                  <a:schemeClr val="tx1"/>
                </a:solidFill>
                <a:latin typeface="Arial Narrow"/>
                <a:ea typeface="ＭＳ Ｐゴシック" pitchFamily="34" charset="-128"/>
                <a:cs typeface="Arial Narrow"/>
                <a:hlinkClick r:id="rId3"/>
              </a:rPr>
              <a:t>http://www.globalcarbonproject.org/carbonbudget</a:t>
            </a:r>
            <a:r>
              <a:rPr lang="en-AU" altLang="en-US" sz="1100" dirty="0" smtClean="0">
                <a:solidFill>
                  <a:schemeClr val="tx1"/>
                </a:solidFill>
                <a:latin typeface="Arial Narrow"/>
                <a:ea typeface="ＭＳ Ｐゴシック" pitchFamily="34" charset="-128"/>
                <a:cs typeface="Arial Narrow"/>
                <a:hlinkClick r:id="rId3"/>
              </a:rPr>
              <a:t>/</a:t>
            </a:r>
            <a:r>
              <a:rPr lang="en-AU" altLang="en-US" sz="1100" dirty="0" smtClean="0">
                <a:solidFill>
                  <a:schemeClr val="tx1"/>
                </a:solidFill>
                <a:latin typeface="Arial Narrow"/>
                <a:ea typeface="ＭＳ Ｐゴシック" pitchFamily="34" charset="-128"/>
                <a:cs typeface="Arial Narrow"/>
              </a:rPr>
              <a:t> </a:t>
            </a:r>
          </a:p>
          <a:p>
            <a:pPr marL="182563" indent="-182563" algn="l">
              <a:spcAft>
                <a:spcPts val="600"/>
              </a:spcAft>
            </a:pPr>
            <a:r>
              <a:rPr lang="en-GB" sz="1100" dirty="0">
                <a:solidFill>
                  <a:schemeClr val="tx1"/>
                </a:solidFill>
                <a:latin typeface="Arial Narrow"/>
                <a:cs typeface="Arial Narrow"/>
              </a:rPr>
              <a:t>C. Le </a:t>
            </a:r>
            <a:r>
              <a:rPr lang="en-GB" sz="1100" dirty="0" err="1">
                <a:solidFill>
                  <a:schemeClr val="tx1"/>
                </a:solidFill>
                <a:latin typeface="Arial Narrow"/>
                <a:cs typeface="Arial Narrow"/>
              </a:rPr>
              <a:t>Quéré</a:t>
            </a:r>
            <a:r>
              <a:rPr lang="en-GB" sz="1100" dirty="0">
                <a:solidFill>
                  <a:schemeClr val="tx1"/>
                </a:solidFill>
                <a:latin typeface="Arial Narrow"/>
                <a:cs typeface="Arial Narrow"/>
              </a:rPr>
              <a:t>, R. Moriarty, R.M. Andrew, </a:t>
            </a:r>
            <a:r>
              <a:rPr lang="en-GB" sz="1100" dirty="0" err="1">
                <a:solidFill>
                  <a:schemeClr val="tx1"/>
                </a:solidFill>
                <a:latin typeface="Arial Narrow"/>
                <a:cs typeface="Arial Narrow"/>
              </a:rPr>
              <a:t>G.P.Peters</a:t>
            </a:r>
            <a:r>
              <a:rPr lang="en-GB" sz="1100" dirty="0">
                <a:solidFill>
                  <a:schemeClr val="tx1"/>
                </a:solidFill>
                <a:latin typeface="Arial Narrow"/>
                <a:cs typeface="Arial Narrow"/>
              </a:rPr>
              <a:t>, P. Ciais, P. Friedlingstein, S.D. Jones, S. </a:t>
            </a:r>
            <a:r>
              <a:rPr lang="en-GB" sz="1100" dirty="0" err="1">
                <a:solidFill>
                  <a:schemeClr val="tx1"/>
                </a:solidFill>
                <a:latin typeface="Arial Narrow"/>
                <a:cs typeface="Arial Narrow"/>
              </a:rPr>
              <a:t>Sitch</a:t>
            </a:r>
            <a:r>
              <a:rPr lang="en-GB" sz="1100" dirty="0">
                <a:solidFill>
                  <a:schemeClr val="tx1"/>
                </a:solidFill>
                <a:latin typeface="Arial Narrow"/>
                <a:cs typeface="Arial Narrow"/>
              </a:rPr>
              <a:t>, </a:t>
            </a:r>
            <a:r>
              <a:rPr lang="en-GB" sz="1100" dirty="0" err="1">
                <a:solidFill>
                  <a:schemeClr val="tx1"/>
                </a:solidFill>
                <a:latin typeface="Arial Narrow"/>
                <a:cs typeface="Arial Narrow"/>
              </a:rPr>
              <a:t>P.Tans</a:t>
            </a:r>
            <a:r>
              <a:rPr lang="en-GB" sz="1100" dirty="0">
                <a:solidFill>
                  <a:schemeClr val="tx1"/>
                </a:solidFill>
                <a:latin typeface="Arial Narrow"/>
                <a:cs typeface="Arial Narrow"/>
              </a:rPr>
              <a:t>, A. </a:t>
            </a:r>
            <a:r>
              <a:rPr lang="en-GB" sz="1100" dirty="0" err="1">
                <a:solidFill>
                  <a:schemeClr val="tx1"/>
                </a:solidFill>
                <a:latin typeface="Arial Narrow"/>
                <a:cs typeface="Arial Narrow"/>
              </a:rPr>
              <a:t>Arneth</a:t>
            </a:r>
            <a:r>
              <a:rPr lang="en-GB" sz="1100" dirty="0">
                <a:solidFill>
                  <a:schemeClr val="tx1"/>
                </a:solidFill>
                <a:latin typeface="Arial Narrow"/>
                <a:cs typeface="Arial Narrow"/>
              </a:rPr>
              <a:t>, T.A. Boden, L. Bopp, Y. </a:t>
            </a:r>
            <a:r>
              <a:rPr lang="en-GB" sz="1100" dirty="0" err="1">
                <a:solidFill>
                  <a:schemeClr val="tx1"/>
                </a:solidFill>
                <a:latin typeface="Arial Narrow"/>
                <a:cs typeface="Arial Narrow"/>
              </a:rPr>
              <a:t>Bozec</a:t>
            </a:r>
            <a:r>
              <a:rPr lang="en-GB" sz="1100" dirty="0">
                <a:solidFill>
                  <a:schemeClr val="tx1"/>
                </a:solidFill>
                <a:latin typeface="Arial Narrow"/>
                <a:cs typeface="Arial Narrow"/>
              </a:rPr>
              <a:t>, J.G. Canadell, F. Chevallier, C.E. </a:t>
            </a:r>
            <a:r>
              <a:rPr lang="en-GB" sz="1100" dirty="0" err="1">
                <a:solidFill>
                  <a:schemeClr val="tx1"/>
                </a:solidFill>
                <a:latin typeface="Arial Narrow"/>
                <a:cs typeface="Arial Narrow"/>
              </a:rPr>
              <a:t>Cosca</a:t>
            </a:r>
            <a:r>
              <a:rPr lang="en-GB" sz="1100" dirty="0">
                <a:solidFill>
                  <a:schemeClr val="tx1"/>
                </a:solidFill>
                <a:latin typeface="Arial Narrow"/>
                <a:cs typeface="Arial Narrow"/>
              </a:rPr>
              <a:t>, I. Harris, M. </a:t>
            </a:r>
            <a:r>
              <a:rPr lang="en-GB" sz="1100" dirty="0" err="1">
                <a:solidFill>
                  <a:schemeClr val="tx1"/>
                </a:solidFill>
                <a:latin typeface="Arial Narrow"/>
                <a:cs typeface="Arial Narrow"/>
              </a:rPr>
              <a:t>Hoppema</a:t>
            </a:r>
            <a:r>
              <a:rPr lang="en-GB" sz="1100" dirty="0">
                <a:solidFill>
                  <a:schemeClr val="tx1"/>
                </a:solidFill>
                <a:latin typeface="Arial Narrow"/>
                <a:cs typeface="Arial Narrow"/>
              </a:rPr>
              <a:t>, R.A. Houghton, J.I. House, J.K Jain, T. </a:t>
            </a:r>
            <a:r>
              <a:rPr lang="en-GB" sz="1100" dirty="0" err="1">
                <a:solidFill>
                  <a:schemeClr val="tx1"/>
                </a:solidFill>
                <a:latin typeface="Arial Narrow"/>
                <a:cs typeface="Arial Narrow"/>
              </a:rPr>
              <a:t>Johannessen</a:t>
            </a:r>
            <a:r>
              <a:rPr lang="en-GB" sz="1100" dirty="0">
                <a:solidFill>
                  <a:schemeClr val="tx1"/>
                </a:solidFill>
                <a:latin typeface="Arial Narrow"/>
                <a:cs typeface="Arial Narrow"/>
              </a:rPr>
              <a:t>, E. Kato, R.F. Keeling, V. </a:t>
            </a:r>
            <a:r>
              <a:rPr lang="en-GB" sz="1100" dirty="0" err="1">
                <a:solidFill>
                  <a:schemeClr val="tx1"/>
                </a:solidFill>
                <a:latin typeface="Arial Narrow"/>
                <a:cs typeface="Arial Narrow"/>
              </a:rPr>
              <a:t>Kitidis</a:t>
            </a:r>
            <a:r>
              <a:rPr lang="en-GB" sz="1100" dirty="0">
                <a:solidFill>
                  <a:schemeClr val="tx1"/>
                </a:solidFill>
                <a:latin typeface="Arial Narrow"/>
                <a:cs typeface="Arial Narrow"/>
              </a:rPr>
              <a:t>, K. Klein </a:t>
            </a:r>
            <a:r>
              <a:rPr lang="en-GB" sz="1100" dirty="0" err="1">
                <a:solidFill>
                  <a:schemeClr val="tx1"/>
                </a:solidFill>
                <a:latin typeface="Arial Narrow"/>
                <a:cs typeface="Arial Narrow"/>
              </a:rPr>
              <a:t>Goldewijk</a:t>
            </a:r>
            <a:r>
              <a:rPr lang="en-GB" sz="1100" dirty="0">
                <a:solidFill>
                  <a:schemeClr val="tx1"/>
                </a:solidFill>
                <a:latin typeface="Arial Narrow"/>
                <a:cs typeface="Arial Narrow"/>
              </a:rPr>
              <a:t>, C. </a:t>
            </a:r>
            <a:r>
              <a:rPr lang="en-GB" sz="1100" dirty="0" err="1">
                <a:solidFill>
                  <a:schemeClr val="tx1"/>
                </a:solidFill>
                <a:latin typeface="Arial Narrow"/>
                <a:cs typeface="Arial Narrow"/>
              </a:rPr>
              <a:t>Koven</a:t>
            </a:r>
            <a:r>
              <a:rPr lang="en-GB" sz="1100" dirty="0">
                <a:solidFill>
                  <a:schemeClr val="tx1"/>
                </a:solidFill>
                <a:latin typeface="Arial Narrow"/>
                <a:cs typeface="Arial Narrow"/>
              </a:rPr>
              <a:t>, C. </a:t>
            </a:r>
            <a:r>
              <a:rPr lang="en-GB" sz="1100" dirty="0" err="1">
                <a:solidFill>
                  <a:schemeClr val="tx1"/>
                </a:solidFill>
                <a:latin typeface="Arial Narrow"/>
                <a:cs typeface="Arial Narrow"/>
              </a:rPr>
              <a:t>Landa</a:t>
            </a:r>
            <a:r>
              <a:rPr lang="en-GB" sz="1100" dirty="0">
                <a:solidFill>
                  <a:schemeClr val="tx1"/>
                </a:solidFill>
                <a:latin typeface="Arial Narrow"/>
                <a:cs typeface="Arial Narrow"/>
              </a:rPr>
              <a:t>, P. </a:t>
            </a:r>
            <a:r>
              <a:rPr lang="en-GB" sz="1100" dirty="0" err="1">
                <a:solidFill>
                  <a:schemeClr val="tx1"/>
                </a:solidFill>
                <a:latin typeface="Arial Narrow"/>
                <a:cs typeface="Arial Narrow"/>
              </a:rPr>
              <a:t>Landschützer</a:t>
            </a:r>
            <a:r>
              <a:rPr lang="en-GB" sz="1100" dirty="0">
                <a:solidFill>
                  <a:schemeClr val="tx1"/>
                </a:solidFill>
                <a:latin typeface="Arial Narrow"/>
                <a:cs typeface="Arial Narrow"/>
              </a:rPr>
              <a:t>, A. </a:t>
            </a:r>
            <a:r>
              <a:rPr lang="en-GB" sz="1100" dirty="0" err="1">
                <a:solidFill>
                  <a:schemeClr val="tx1"/>
                </a:solidFill>
                <a:latin typeface="Arial Narrow"/>
                <a:cs typeface="Arial Narrow"/>
              </a:rPr>
              <a:t>Lenton</a:t>
            </a:r>
            <a:r>
              <a:rPr lang="en-GB" sz="1100" dirty="0">
                <a:solidFill>
                  <a:schemeClr val="tx1"/>
                </a:solidFill>
                <a:latin typeface="Arial Narrow"/>
                <a:cs typeface="Arial Narrow"/>
              </a:rPr>
              <a:t>, I.D. Lima, G. Marland, J.T. Mathis, N. </a:t>
            </a:r>
            <a:r>
              <a:rPr lang="en-GB" sz="1100" dirty="0" err="1">
                <a:solidFill>
                  <a:schemeClr val="tx1"/>
                </a:solidFill>
                <a:latin typeface="Arial Narrow"/>
                <a:cs typeface="Arial Narrow"/>
              </a:rPr>
              <a:t>Metzl</a:t>
            </a:r>
            <a:r>
              <a:rPr lang="en-GB" sz="1100" dirty="0">
                <a:solidFill>
                  <a:schemeClr val="tx1"/>
                </a:solidFill>
                <a:latin typeface="Arial Narrow"/>
                <a:cs typeface="Arial Narrow"/>
              </a:rPr>
              <a:t>, Y. </a:t>
            </a:r>
            <a:r>
              <a:rPr lang="en-GB" sz="1100" dirty="0" err="1">
                <a:solidFill>
                  <a:schemeClr val="tx1"/>
                </a:solidFill>
                <a:latin typeface="Arial Narrow"/>
                <a:cs typeface="Arial Narrow"/>
              </a:rPr>
              <a:t>Nojiri</a:t>
            </a:r>
            <a:r>
              <a:rPr lang="en-GB" sz="1100" dirty="0">
                <a:solidFill>
                  <a:schemeClr val="tx1"/>
                </a:solidFill>
                <a:latin typeface="Arial Narrow"/>
                <a:cs typeface="Arial Narrow"/>
              </a:rPr>
              <a:t>, A. Olsen, T. Ono, W. Peters, B. </a:t>
            </a:r>
            <a:r>
              <a:rPr lang="en-GB" sz="1100" dirty="0" err="1">
                <a:solidFill>
                  <a:schemeClr val="tx1"/>
                </a:solidFill>
                <a:latin typeface="Arial Narrow"/>
                <a:cs typeface="Arial Narrow"/>
              </a:rPr>
              <a:t>Pfeil</a:t>
            </a:r>
            <a:r>
              <a:rPr lang="en-GB" sz="1100" dirty="0">
                <a:solidFill>
                  <a:schemeClr val="tx1"/>
                </a:solidFill>
                <a:latin typeface="Arial Narrow"/>
                <a:cs typeface="Arial Narrow"/>
              </a:rPr>
              <a:t>, B. Poulter, M.R. </a:t>
            </a:r>
            <a:r>
              <a:rPr lang="en-GB" sz="1100" dirty="0" err="1">
                <a:solidFill>
                  <a:schemeClr val="tx1"/>
                </a:solidFill>
                <a:latin typeface="Arial Narrow"/>
                <a:cs typeface="Arial Narrow"/>
              </a:rPr>
              <a:t>Raupach</a:t>
            </a:r>
            <a:r>
              <a:rPr lang="en-GB" sz="1100" dirty="0">
                <a:solidFill>
                  <a:schemeClr val="tx1"/>
                </a:solidFill>
                <a:latin typeface="Arial Narrow"/>
                <a:cs typeface="Arial Narrow"/>
              </a:rPr>
              <a:t>, P. </a:t>
            </a:r>
            <a:r>
              <a:rPr lang="en-GB" sz="1100" dirty="0" err="1">
                <a:solidFill>
                  <a:schemeClr val="tx1"/>
                </a:solidFill>
                <a:latin typeface="Arial Narrow"/>
                <a:cs typeface="Arial Narrow"/>
              </a:rPr>
              <a:t>Regnier</a:t>
            </a:r>
            <a:r>
              <a:rPr lang="en-GB" sz="1100" dirty="0">
                <a:solidFill>
                  <a:schemeClr val="tx1"/>
                </a:solidFill>
                <a:latin typeface="Arial Narrow"/>
                <a:cs typeface="Arial Narrow"/>
              </a:rPr>
              <a:t>, C. </a:t>
            </a:r>
            <a:r>
              <a:rPr lang="en-GB" sz="1100" dirty="0" err="1">
                <a:solidFill>
                  <a:schemeClr val="tx1"/>
                </a:solidFill>
                <a:latin typeface="Arial Narrow"/>
                <a:cs typeface="Arial Narrow"/>
              </a:rPr>
              <a:t>Rödenbeck</a:t>
            </a:r>
            <a:r>
              <a:rPr lang="en-GB" sz="1100" dirty="0">
                <a:solidFill>
                  <a:schemeClr val="tx1"/>
                </a:solidFill>
                <a:latin typeface="Arial Narrow"/>
                <a:cs typeface="Arial Narrow"/>
              </a:rPr>
              <a:t>, S. Saito, J.E. Salisbury, U. Schuster, J. Schwinger, R. </a:t>
            </a:r>
            <a:r>
              <a:rPr lang="en-GB" sz="1100" dirty="0" err="1">
                <a:solidFill>
                  <a:schemeClr val="tx1"/>
                </a:solidFill>
                <a:latin typeface="Arial Narrow"/>
                <a:cs typeface="Arial Narrow"/>
              </a:rPr>
              <a:t>Séférian</a:t>
            </a:r>
            <a:r>
              <a:rPr lang="en-GB" sz="1100" dirty="0">
                <a:solidFill>
                  <a:schemeClr val="tx1"/>
                </a:solidFill>
                <a:latin typeface="Arial Narrow"/>
                <a:cs typeface="Arial Narrow"/>
              </a:rPr>
              <a:t>, J. </a:t>
            </a:r>
            <a:r>
              <a:rPr lang="en-GB" sz="1100" dirty="0" err="1">
                <a:solidFill>
                  <a:schemeClr val="tx1"/>
                </a:solidFill>
                <a:latin typeface="Arial Narrow"/>
                <a:cs typeface="Arial Narrow"/>
              </a:rPr>
              <a:t>Segschneider</a:t>
            </a:r>
            <a:r>
              <a:rPr lang="en-GB" sz="1100" dirty="0">
                <a:solidFill>
                  <a:schemeClr val="tx1"/>
                </a:solidFill>
                <a:latin typeface="Arial Narrow"/>
                <a:cs typeface="Arial Narrow"/>
              </a:rPr>
              <a:t>, T. Steinhoff, B.D. Stocker, A.J. Sutton, T. Takahashi, B. </a:t>
            </a:r>
            <a:r>
              <a:rPr lang="en-GB" sz="1100" dirty="0" err="1">
                <a:solidFill>
                  <a:schemeClr val="tx1"/>
                </a:solidFill>
                <a:latin typeface="Arial Narrow"/>
                <a:cs typeface="Arial Narrow"/>
              </a:rPr>
              <a:t>Tilbrook</a:t>
            </a:r>
            <a:r>
              <a:rPr lang="en-GB" sz="1100" dirty="0">
                <a:solidFill>
                  <a:schemeClr val="tx1"/>
                </a:solidFill>
                <a:latin typeface="Arial Narrow"/>
                <a:cs typeface="Arial Narrow"/>
              </a:rPr>
              <a:t>, </a:t>
            </a:r>
            <a:r>
              <a:rPr lang="en-GB" sz="1100" dirty="0" err="1">
                <a:solidFill>
                  <a:schemeClr val="tx1"/>
                </a:solidFill>
                <a:latin typeface="Arial Narrow"/>
                <a:cs typeface="Arial Narrow"/>
              </a:rPr>
              <a:t>G.van</a:t>
            </a:r>
            <a:r>
              <a:rPr lang="en-GB" sz="1100" dirty="0">
                <a:solidFill>
                  <a:schemeClr val="tx1"/>
                </a:solidFill>
                <a:latin typeface="Arial Narrow"/>
                <a:cs typeface="Arial Narrow"/>
              </a:rPr>
              <a:t> der Werf, N. Viovy, Y.P. Wang, R. </a:t>
            </a:r>
            <a:r>
              <a:rPr lang="en-GB" sz="1100" dirty="0" err="1">
                <a:solidFill>
                  <a:schemeClr val="tx1"/>
                </a:solidFill>
                <a:latin typeface="Arial Narrow"/>
                <a:cs typeface="Arial Narrow"/>
              </a:rPr>
              <a:t>Wanninkhof</a:t>
            </a:r>
            <a:r>
              <a:rPr lang="en-GB" sz="1100" dirty="0">
                <a:solidFill>
                  <a:schemeClr val="tx1"/>
                </a:solidFill>
                <a:latin typeface="Arial Narrow"/>
                <a:cs typeface="Arial Narrow"/>
              </a:rPr>
              <a:t>, A. Wiltshire, N. </a:t>
            </a:r>
            <a:r>
              <a:rPr lang="en-GB" sz="1100" dirty="0" smtClean="0">
                <a:solidFill>
                  <a:schemeClr val="tx1"/>
                </a:solidFill>
                <a:latin typeface="Arial Narrow"/>
                <a:cs typeface="Arial Narrow"/>
              </a:rPr>
              <a:t>Zeng </a:t>
            </a:r>
            <a:r>
              <a:rPr lang="en-AU" altLang="en-US" sz="1100" dirty="0" smtClean="0">
                <a:solidFill>
                  <a:schemeClr val="tx1"/>
                </a:solidFill>
                <a:latin typeface="Arial Narrow"/>
                <a:ea typeface="ＭＳ Ｐゴシック" pitchFamily="34" charset="-128"/>
                <a:cs typeface="Arial Narrow"/>
              </a:rPr>
              <a:t>(2014) </a:t>
            </a:r>
            <a:r>
              <a:rPr lang="ja-JP" altLang="en-AU" sz="1100" dirty="0">
                <a:solidFill>
                  <a:schemeClr val="tx1"/>
                </a:solidFill>
                <a:latin typeface="Arial Narrow"/>
                <a:ea typeface="ＭＳ Ｐゴシック" pitchFamily="34" charset="-128"/>
                <a:cs typeface="Arial Narrow"/>
              </a:rPr>
              <a:t>“</a:t>
            </a:r>
            <a:r>
              <a:rPr lang="en-AU" altLang="ja-JP" sz="1100" dirty="0">
                <a:solidFill>
                  <a:schemeClr val="tx1"/>
                </a:solidFill>
                <a:latin typeface="Arial Narrow"/>
                <a:ea typeface="ＭＳ Ｐゴシック" pitchFamily="34" charset="-128"/>
                <a:cs typeface="Arial Narrow"/>
              </a:rPr>
              <a:t>Global Carbon Budget </a:t>
            </a:r>
            <a:r>
              <a:rPr lang="en-AU" altLang="ja-JP" sz="1100" dirty="0" smtClean="0">
                <a:solidFill>
                  <a:schemeClr val="tx1"/>
                </a:solidFill>
                <a:latin typeface="Arial Narrow"/>
                <a:ea typeface="ＭＳ Ｐゴシック" pitchFamily="34" charset="-128"/>
                <a:cs typeface="Arial Narrow"/>
              </a:rPr>
              <a:t>2014</a:t>
            </a:r>
            <a:r>
              <a:rPr lang="ja-JP" altLang="en-AU" sz="1100" dirty="0" smtClean="0">
                <a:solidFill>
                  <a:schemeClr val="tx1"/>
                </a:solidFill>
                <a:latin typeface="Arial Narrow"/>
                <a:ea typeface="ＭＳ Ｐゴシック" pitchFamily="34" charset="-128"/>
                <a:cs typeface="Arial Narrow"/>
              </a:rPr>
              <a:t>”</a:t>
            </a:r>
            <a:r>
              <a:rPr lang="en-AU" altLang="ja-JP" sz="1100" dirty="0">
                <a:solidFill>
                  <a:schemeClr val="tx1"/>
                </a:solidFill>
                <a:latin typeface="Arial Narrow"/>
                <a:ea typeface="ＭＳ Ｐゴシック" pitchFamily="34" charset="-128"/>
                <a:cs typeface="Arial Narrow"/>
              </a:rPr>
              <a:t>, </a:t>
            </a:r>
            <a:r>
              <a:rPr lang="en-AU" altLang="ja-JP" sz="1100" i="1" dirty="0">
                <a:solidFill>
                  <a:schemeClr val="tx1"/>
                </a:solidFill>
                <a:latin typeface="Arial Narrow"/>
                <a:ea typeface="ＭＳ Ｐゴシック" pitchFamily="34" charset="-128"/>
                <a:cs typeface="Arial Narrow"/>
              </a:rPr>
              <a:t>Earth System Science Data Discussions</a:t>
            </a:r>
            <a:r>
              <a:rPr lang="en-AU" altLang="ja-JP" sz="1100" dirty="0">
                <a:solidFill>
                  <a:schemeClr val="tx1"/>
                </a:solidFill>
                <a:latin typeface="Arial Narrow"/>
                <a:ea typeface="ＭＳ Ｐゴシック" pitchFamily="34" charset="-128"/>
                <a:cs typeface="Arial Narrow"/>
              </a:rPr>
              <a:t> (in review), </a:t>
            </a:r>
            <a:r>
              <a:rPr lang="en-AU" altLang="ja-JP" sz="1100" dirty="0">
                <a:solidFill>
                  <a:schemeClr val="tx1"/>
                </a:solidFill>
                <a:latin typeface="Arial Narrow"/>
                <a:ea typeface="ＭＳ Ｐゴシック" pitchFamily="34" charset="-128"/>
                <a:cs typeface="Arial Narrow"/>
                <a:hlinkClick r:id="rId4"/>
              </a:rPr>
              <a:t>http://</a:t>
            </a:r>
            <a:r>
              <a:rPr lang="en-AU" altLang="ja-JP" sz="1100" dirty="0" smtClean="0">
                <a:solidFill>
                  <a:schemeClr val="tx1"/>
                </a:solidFill>
                <a:latin typeface="Arial Narrow"/>
                <a:ea typeface="ＭＳ Ｐゴシック" pitchFamily="34" charset="-128"/>
                <a:cs typeface="Arial Narrow"/>
                <a:hlinkClick r:id="rId4"/>
              </a:rPr>
              <a:t>dx.doi.org/10.5194/essdd-7-521-2014</a:t>
            </a:r>
            <a:r>
              <a:rPr lang="en-AU" altLang="ja-JP" sz="1100" dirty="0" smtClean="0">
                <a:solidFill>
                  <a:schemeClr val="tx1"/>
                </a:solidFill>
                <a:latin typeface="Arial Narrow"/>
                <a:ea typeface="ＭＳ Ｐゴシック" pitchFamily="34" charset="-128"/>
                <a:cs typeface="Arial Narrow"/>
              </a:rPr>
              <a:t> </a:t>
            </a:r>
            <a:endParaRPr lang="en-AU" altLang="ja-JP" sz="1100" dirty="0">
              <a:solidFill>
                <a:schemeClr val="tx1"/>
              </a:solidFill>
              <a:latin typeface="Arial Narrow"/>
              <a:ea typeface="ＭＳ Ｐゴシック" pitchFamily="34" charset="-128"/>
              <a:cs typeface="Arial Narrow"/>
            </a:endParaRPr>
          </a:p>
          <a:p>
            <a:pPr marL="182563" indent="-182563" algn="l">
              <a:spcAft>
                <a:spcPts val="600"/>
              </a:spcAft>
            </a:pPr>
            <a:r>
              <a:rPr lang="en-NZ" sz="1100" dirty="0">
                <a:solidFill>
                  <a:schemeClr val="tx1"/>
                </a:solidFill>
                <a:latin typeface="Arial Narrow"/>
                <a:ea typeface="ＭＳ Ｐゴシック" pitchFamily="34" charset="-128"/>
                <a:cs typeface="Arial Narrow"/>
              </a:rPr>
              <a:t>R. Andrew, </a:t>
            </a:r>
            <a:r>
              <a:rPr lang="en-NZ" sz="1100" dirty="0" smtClean="0">
                <a:solidFill>
                  <a:schemeClr val="tx1"/>
                </a:solidFill>
                <a:latin typeface="Arial Narrow"/>
                <a:ea typeface="ＭＳ Ｐゴシック" pitchFamily="34" charset="-128"/>
                <a:cs typeface="Arial Narrow"/>
              </a:rPr>
              <a:t>G.P. </a:t>
            </a:r>
            <a:r>
              <a:rPr lang="en-NZ" sz="1100" dirty="0">
                <a:solidFill>
                  <a:schemeClr val="tx1"/>
                </a:solidFill>
                <a:latin typeface="Arial Narrow"/>
                <a:ea typeface="ＭＳ Ｐゴシック" pitchFamily="34" charset="-128"/>
                <a:cs typeface="Arial Narrow"/>
              </a:rPr>
              <a:t>Peters, S. Davis (2013) “Climate Policy and Dependence on Traded Carbon” </a:t>
            </a:r>
            <a:r>
              <a:rPr lang="en-NZ" sz="1100" i="1" dirty="0">
                <a:solidFill>
                  <a:schemeClr val="tx1"/>
                </a:solidFill>
                <a:latin typeface="Arial Narrow"/>
                <a:ea typeface="ＭＳ Ｐゴシック" pitchFamily="34" charset="-128"/>
                <a:cs typeface="Arial Narrow"/>
              </a:rPr>
              <a:t>Environmental Research Letters</a:t>
            </a:r>
            <a:r>
              <a:rPr lang="en-NZ" sz="1100" dirty="0">
                <a:solidFill>
                  <a:schemeClr val="tx1"/>
                </a:solidFill>
                <a:latin typeface="Arial Narrow"/>
                <a:ea typeface="ＭＳ Ｐゴシック" pitchFamily="34" charset="-128"/>
                <a:cs typeface="Arial Narrow"/>
              </a:rPr>
              <a:t>, </a:t>
            </a:r>
            <a:r>
              <a:rPr lang="en-NZ" sz="1100" dirty="0">
                <a:solidFill>
                  <a:schemeClr val="tx1"/>
                </a:solidFill>
                <a:latin typeface="Arial Narrow"/>
                <a:ea typeface="ＭＳ Ｐゴシック" pitchFamily="34" charset="-128"/>
                <a:cs typeface="Arial Narrow"/>
                <a:hlinkClick r:id="rId5"/>
              </a:rPr>
              <a:t>http://dx.doi.org/10.1088/1748-9326/8/3/034011</a:t>
            </a:r>
            <a:r>
              <a:rPr lang="en-NZ" sz="1100" dirty="0">
                <a:solidFill>
                  <a:schemeClr val="tx1"/>
                </a:solidFill>
                <a:latin typeface="Arial Narrow"/>
                <a:ea typeface="ＭＳ Ｐゴシック" pitchFamily="34" charset="-128"/>
                <a:cs typeface="Arial Narrow"/>
              </a:rPr>
              <a:t>, </a:t>
            </a:r>
            <a:r>
              <a:rPr lang="en-NZ" sz="1100" dirty="0" smtClean="0">
                <a:solidFill>
                  <a:schemeClr val="tx1"/>
                </a:solidFill>
                <a:latin typeface="Arial Narrow"/>
                <a:ea typeface="ＭＳ Ｐゴシック" pitchFamily="34" charset="-128"/>
                <a:cs typeface="Arial Narrow"/>
              </a:rPr>
              <a:t>DOI:10.1088/1748-9326/8/3/034011</a:t>
            </a:r>
            <a:endParaRPr lang="en-NZ" sz="1100" dirty="0">
              <a:solidFill>
                <a:schemeClr val="tx1"/>
              </a:solidFill>
              <a:latin typeface="Arial Narrow"/>
              <a:ea typeface="ＭＳ Ｐゴシック" pitchFamily="34" charset="-128"/>
              <a:cs typeface="Arial Narrow"/>
            </a:endParaRPr>
          </a:p>
          <a:p>
            <a:pPr marL="182563" indent="-182563" algn="l">
              <a:spcAft>
                <a:spcPts val="600"/>
              </a:spcAft>
            </a:pPr>
            <a:r>
              <a:rPr lang="en-AU" altLang="en-US" sz="1100" dirty="0" smtClean="0">
                <a:solidFill>
                  <a:schemeClr val="tx1"/>
                </a:solidFill>
                <a:latin typeface="Arial Narrow"/>
                <a:ea typeface="ＭＳ Ｐゴシック" pitchFamily="34" charset="-128"/>
                <a:cs typeface="Arial Narrow"/>
              </a:rPr>
              <a:t>T</a:t>
            </a:r>
            <a:r>
              <a:rPr lang="en-AU" altLang="en-US" sz="1100" dirty="0">
                <a:solidFill>
                  <a:schemeClr val="tx1"/>
                </a:solidFill>
                <a:latin typeface="Arial Narrow"/>
                <a:ea typeface="ＭＳ Ｐゴシック" pitchFamily="34" charset="-128"/>
                <a:cs typeface="Arial Narrow"/>
              </a:rPr>
              <a:t>. </a:t>
            </a:r>
            <a:r>
              <a:rPr lang="en-AU" altLang="en-US" sz="1100" dirty="0" err="1">
                <a:solidFill>
                  <a:schemeClr val="tx1"/>
                </a:solidFill>
                <a:latin typeface="Arial Narrow"/>
                <a:ea typeface="ＭＳ Ｐゴシック" pitchFamily="34" charset="-128"/>
                <a:cs typeface="Arial Narrow"/>
              </a:rPr>
              <a:t>Boden</a:t>
            </a:r>
            <a:r>
              <a:rPr lang="en-AU" altLang="en-US" sz="1100" dirty="0">
                <a:solidFill>
                  <a:schemeClr val="tx1"/>
                </a:solidFill>
                <a:latin typeface="Arial Narrow"/>
                <a:ea typeface="ＭＳ Ｐゴシック" pitchFamily="34" charset="-128"/>
                <a:cs typeface="Arial Narrow"/>
              </a:rPr>
              <a:t>, G. </a:t>
            </a:r>
            <a:r>
              <a:rPr lang="en-AU" altLang="en-US" sz="1100" dirty="0" err="1">
                <a:solidFill>
                  <a:schemeClr val="tx1"/>
                </a:solidFill>
                <a:latin typeface="Arial Narrow"/>
                <a:ea typeface="ＭＳ Ｐゴシック" pitchFamily="34" charset="-128"/>
                <a:cs typeface="Arial Narrow"/>
              </a:rPr>
              <a:t>Marland</a:t>
            </a:r>
            <a:r>
              <a:rPr lang="en-AU" altLang="en-US" sz="1100" dirty="0">
                <a:solidFill>
                  <a:schemeClr val="tx1"/>
                </a:solidFill>
                <a:latin typeface="Arial Narrow"/>
                <a:ea typeface="ＭＳ Ｐゴシック" pitchFamily="34" charset="-128"/>
                <a:cs typeface="Arial Narrow"/>
              </a:rPr>
              <a:t>, R. Andres (2013) </a:t>
            </a:r>
            <a:r>
              <a:rPr lang="ja-JP" altLang="en-AU" sz="1100" dirty="0">
                <a:solidFill>
                  <a:schemeClr val="tx1"/>
                </a:solidFill>
                <a:latin typeface="Arial Narrow"/>
                <a:ea typeface="ＭＳ Ｐゴシック" pitchFamily="34" charset="-128"/>
                <a:cs typeface="Arial Narrow"/>
              </a:rPr>
              <a:t>“</a:t>
            </a:r>
            <a:r>
              <a:rPr lang="en-AU" altLang="ja-JP" sz="1100" dirty="0">
                <a:solidFill>
                  <a:schemeClr val="tx1"/>
                </a:solidFill>
                <a:latin typeface="Arial Narrow"/>
                <a:ea typeface="ＭＳ Ｐゴシック" pitchFamily="34" charset="-128"/>
                <a:cs typeface="Arial Narrow"/>
              </a:rPr>
              <a:t>Global, Regional, and National Fossil-Fuel CO</a:t>
            </a:r>
            <a:r>
              <a:rPr lang="en-AU" altLang="ja-JP" sz="1100" baseline="-25000" dirty="0">
                <a:solidFill>
                  <a:schemeClr val="tx1"/>
                </a:solidFill>
                <a:latin typeface="Arial Narrow"/>
                <a:ea typeface="ＭＳ Ｐゴシック" pitchFamily="34" charset="-128"/>
                <a:cs typeface="Arial Narrow"/>
              </a:rPr>
              <a:t>2</a:t>
            </a:r>
            <a:r>
              <a:rPr lang="en-AU" altLang="ja-JP" sz="1100" dirty="0">
                <a:solidFill>
                  <a:schemeClr val="tx1"/>
                </a:solidFill>
                <a:latin typeface="Arial Narrow"/>
                <a:ea typeface="ＭＳ Ｐゴシック" pitchFamily="34" charset="-128"/>
                <a:cs typeface="Arial Narrow"/>
              </a:rPr>
              <a:t> Emissions in Trends</a:t>
            </a:r>
            <a:r>
              <a:rPr lang="ja-JP" altLang="en-AU" sz="1100" dirty="0">
                <a:solidFill>
                  <a:schemeClr val="tx1"/>
                </a:solidFill>
                <a:latin typeface="Arial Narrow"/>
                <a:ea typeface="ＭＳ Ｐゴシック" pitchFamily="34" charset="-128"/>
                <a:cs typeface="Arial Narrow"/>
              </a:rPr>
              <a:t>”</a:t>
            </a:r>
            <a:r>
              <a:rPr lang="en-AU" altLang="ja-JP" sz="1100" dirty="0">
                <a:solidFill>
                  <a:schemeClr val="tx1"/>
                </a:solidFill>
                <a:latin typeface="Arial Narrow"/>
                <a:ea typeface="ＭＳ Ｐゴシック" pitchFamily="34" charset="-128"/>
                <a:cs typeface="Arial Narrow"/>
              </a:rPr>
              <a:t>, Carbon Dioxide Information Analysis </a:t>
            </a:r>
            <a:r>
              <a:rPr lang="en-AU" altLang="ja-JP" sz="1100" dirty="0" err="1">
                <a:solidFill>
                  <a:schemeClr val="tx1"/>
                </a:solidFill>
                <a:latin typeface="Arial Narrow"/>
                <a:ea typeface="ＭＳ Ｐゴシック" pitchFamily="34" charset="-128"/>
                <a:cs typeface="Arial Narrow"/>
              </a:rPr>
              <a:t>Center</a:t>
            </a:r>
            <a:r>
              <a:rPr lang="en-AU" altLang="ja-JP" sz="1100" dirty="0">
                <a:solidFill>
                  <a:schemeClr val="tx1"/>
                </a:solidFill>
                <a:latin typeface="Arial Narrow"/>
                <a:ea typeface="ＭＳ Ｐゴシック" pitchFamily="34" charset="-128"/>
                <a:cs typeface="Arial Narrow"/>
              </a:rPr>
              <a:t> </a:t>
            </a:r>
            <a:r>
              <a:rPr lang="en-AU" altLang="ja-JP" sz="1100" b="1" dirty="0">
                <a:solidFill>
                  <a:schemeClr val="tx1"/>
                </a:solidFill>
                <a:latin typeface="Arial Narrow"/>
                <a:ea typeface="ＭＳ Ｐゴシック" pitchFamily="34" charset="-128"/>
                <a:cs typeface="Arial Narrow"/>
              </a:rPr>
              <a:t>(CDIAC)</a:t>
            </a:r>
            <a:r>
              <a:rPr lang="en-AU" altLang="ja-JP" sz="1100" dirty="0">
                <a:solidFill>
                  <a:schemeClr val="tx1"/>
                </a:solidFill>
                <a:latin typeface="Arial Narrow"/>
                <a:ea typeface="ＭＳ Ｐゴシック" pitchFamily="34" charset="-128"/>
                <a:cs typeface="Arial Narrow"/>
              </a:rPr>
              <a:t>, </a:t>
            </a:r>
            <a:r>
              <a:rPr lang="en-AU" altLang="ja-JP" sz="1100" dirty="0">
                <a:solidFill>
                  <a:schemeClr val="tx1"/>
                </a:solidFill>
                <a:latin typeface="Arial Narrow"/>
                <a:ea typeface="ＭＳ Ｐゴシック" pitchFamily="34" charset="-128"/>
                <a:cs typeface="Arial Narrow"/>
                <a:hlinkClick r:id="rId6"/>
              </a:rPr>
              <a:t>http://</a:t>
            </a:r>
            <a:r>
              <a:rPr lang="en-AU" altLang="ja-JP" sz="1100" dirty="0" smtClean="0">
                <a:solidFill>
                  <a:schemeClr val="tx1"/>
                </a:solidFill>
                <a:latin typeface="Arial Narrow"/>
                <a:ea typeface="ＭＳ Ｐゴシック" pitchFamily="34" charset="-128"/>
                <a:cs typeface="Arial Narrow"/>
                <a:hlinkClick r:id="rId6"/>
              </a:rPr>
              <a:t>cdiac.ornl.gov/trends/emis/meth_reg.html</a:t>
            </a:r>
            <a:endParaRPr lang="en-AU" altLang="ja-JP" sz="1100" dirty="0">
              <a:solidFill>
                <a:schemeClr val="tx1"/>
              </a:solidFill>
              <a:latin typeface="Arial Narrow"/>
              <a:ea typeface="ＭＳ Ｐゴシック" pitchFamily="34" charset="-128"/>
              <a:cs typeface="Arial Narrow"/>
            </a:endParaRPr>
          </a:p>
          <a:p>
            <a:pPr marL="182563" indent="-182563" algn="l">
              <a:spcAft>
                <a:spcPts val="600"/>
              </a:spcAft>
            </a:pPr>
            <a:r>
              <a:rPr lang="en-US" sz="1100" dirty="0">
                <a:solidFill>
                  <a:srgbClr val="000000"/>
                </a:solidFill>
                <a:latin typeface="Arial Narrow"/>
                <a:cs typeface="Arial Narrow"/>
              </a:rPr>
              <a:t>E. </a:t>
            </a:r>
            <a:r>
              <a:rPr lang="en-US" sz="1100" dirty="0" err="1">
                <a:solidFill>
                  <a:srgbClr val="000000"/>
                </a:solidFill>
                <a:latin typeface="Arial Narrow"/>
                <a:cs typeface="Arial Narrow"/>
              </a:rPr>
              <a:t>Dlugokencky</a:t>
            </a:r>
            <a:r>
              <a:rPr lang="en-US" sz="1100" i="1" dirty="0">
                <a:solidFill>
                  <a:srgbClr val="000000"/>
                </a:solidFill>
                <a:latin typeface="Arial Narrow"/>
                <a:cs typeface="Arial Narrow"/>
              </a:rPr>
              <a:t> </a:t>
            </a:r>
            <a:r>
              <a:rPr lang="en-GB" altLang="en-US" sz="1100" dirty="0">
                <a:solidFill>
                  <a:schemeClr val="tx1"/>
                </a:solidFill>
                <a:latin typeface="Arial Narrow"/>
                <a:ea typeface="ＭＳ Ｐゴシック" pitchFamily="34" charset="-128"/>
                <a:cs typeface="Arial Narrow"/>
              </a:rPr>
              <a:t>and P. Tans (2013) “Trends in Atmospheric Carbon Dioxide”, National Oceanic &amp; Atmosphere Administration, Earth System Research Laboratory </a:t>
            </a:r>
            <a:r>
              <a:rPr lang="en-GB" altLang="en-US" sz="1100" b="1" dirty="0">
                <a:solidFill>
                  <a:schemeClr val="tx1"/>
                </a:solidFill>
                <a:latin typeface="Arial Narrow"/>
                <a:ea typeface="ＭＳ Ｐゴシック" pitchFamily="34" charset="-128"/>
                <a:cs typeface="Arial Narrow"/>
              </a:rPr>
              <a:t>(</a:t>
            </a:r>
            <a:r>
              <a:rPr lang="en-GB" altLang="en-US" sz="1100" b="1" dirty="0" smtClean="0">
                <a:solidFill>
                  <a:schemeClr val="tx1"/>
                </a:solidFill>
                <a:latin typeface="Arial Narrow"/>
                <a:ea typeface="ＭＳ Ｐゴシック" pitchFamily="34" charset="-128"/>
                <a:cs typeface="Arial Narrow"/>
              </a:rPr>
              <a:t>NOAA-ESRL</a:t>
            </a:r>
            <a:r>
              <a:rPr lang="en-GB" altLang="en-US" sz="1100" b="1" dirty="0">
                <a:solidFill>
                  <a:schemeClr val="tx1"/>
                </a:solidFill>
                <a:latin typeface="Arial Narrow"/>
                <a:ea typeface="ＭＳ Ｐゴシック" pitchFamily="34" charset="-128"/>
                <a:cs typeface="Arial Narrow"/>
              </a:rPr>
              <a:t>)</a:t>
            </a:r>
            <a:r>
              <a:rPr lang="en-GB" altLang="en-US" sz="1100" dirty="0">
                <a:solidFill>
                  <a:schemeClr val="tx1"/>
                </a:solidFill>
                <a:latin typeface="Arial Narrow"/>
                <a:ea typeface="ＭＳ Ｐゴシック" pitchFamily="34" charset="-128"/>
                <a:cs typeface="Arial Narrow"/>
              </a:rPr>
              <a:t>, </a:t>
            </a:r>
            <a:r>
              <a:rPr lang="en-GB" altLang="en-US" sz="1100" dirty="0">
                <a:solidFill>
                  <a:schemeClr val="tx1"/>
                </a:solidFill>
                <a:latin typeface="Arial Narrow"/>
                <a:ea typeface="ＭＳ Ｐゴシック" pitchFamily="34" charset="-128"/>
                <a:cs typeface="Arial Narrow"/>
                <a:hlinkClick r:id="rId7"/>
              </a:rPr>
              <a:t>http://www.esrl.noaa.gov/gmd/ccgg/trends/</a:t>
            </a:r>
            <a:r>
              <a:rPr lang="en-GB" altLang="en-US" sz="1100" dirty="0">
                <a:solidFill>
                  <a:schemeClr val="tx1"/>
                </a:solidFill>
                <a:latin typeface="Arial Narrow"/>
                <a:ea typeface="ＭＳ Ｐゴシック" pitchFamily="34" charset="-128"/>
                <a:cs typeface="Arial Narrow"/>
              </a:rPr>
              <a:t> </a:t>
            </a:r>
            <a:endParaRPr lang="en-GB" altLang="en-US" sz="1100" dirty="0" smtClean="0">
              <a:solidFill>
                <a:schemeClr val="tx1"/>
              </a:solidFill>
              <a:latin typeface="Arial Narrow"/>
              <a:ea typeface="ＭＳ Ｐゴシック" pitchFamily="34" charset="-128"/>
              <a:cs typeface="Arial Narrow"/>
            </a:endParaRPr>
          </a:p>
          <a:p>
            <a:pPr marL="182563" indent="-182563" algn="l">
              <a:spcAft>
                <a:spcPts val="600"/>
              </a:spcAft>
            </a:pPr>
            <a:r>
              <a:rPr lang="en-GB" altLang="en-US" sz="1100" dirty="0" smtClean="0">
                <a:solidFill>
                  <a:schemeClr val="tx1"/>
                </a:solidFill>
                <a:latin typeface="Arial Narrow"/>
                <a:ea typeface="ＭＳ Ｐゴシック" pitchFamily="34" charset="-128"/>
                <a:cs typeface="Arial Narrow"/>
              </a:rPr>
              <a:t>L. Giglio</a:t>
            </a:r>
            <a:r>
              <a:rPr lang="en-GB" altLang="en-US" sz="1100" dirty="0">
                <a:solidFill>
                  <a:schemeClr val="tx1"/>
                </a:solidFill>
                <a:latin typeface="Arial Narrow"/>
                <a:ea typeface="ＭＳ Ｐゴシック" pitchFamily="34" charset="-128"/>
                <a:cs typeface="Arial Narrow"/>
              </a:rPr>
              <a:t>, </a:t>
            </a:r>
            <a:r>
              <a:rPr lang="en-GB" altLang="en-US" sz="1100" dirty="0" smtClean="0">
                <a:solidFill>
                  <a:schemeClr val="tx1"/>
                </a:solidFill>
                <a:latin typeface="Arial Narrow"/>
                <a:ea typeface="ＭＳ Ｐゴシック" pitchFamily="34" charset="-128"/>
                <a:cs typeface="Arial Narrow"/>
              </a:rPr>
              <a:t>J.T. </a:t>
            </a:r>
            <a:r>
              <a:rPr lang="en-GB" altLang="en-US" sz="1100" dirty="0" err="1">
                <a:solidFill>
                  <a:schemeClr val="tx1"/>
                </a:solidFill>
                <a:latin typeface="Arial Narrow"/>
                <a:ea typeface="ＭＳ Ｐゴシック" pitchFamily="34" charset="-128"/>
                <a:cs typeface="Arial Narrow"/>
              </a:rPr>
              <a:t>Randerson</a:t>
            </a:r>
            <a:r>
              <a:rPr lang="en-GB" altLang="en-US" sz="1100" dirty="0">
                <a:solidFill>
                  <a:schemeClr val="tx1"/>
                </a:solidFill>
                <a:latin typeface="Arial Narrow"/>
                <a:ea typeface="ＭＳ Ｐゴシック" pitchFamily="34" charset="-128"/>
                <a:cs typeface="Arial Narrow"/>
              </a:rPr>
              <a:t>, </a:t>
            </a:r>
            <a:r>
              <a:rPr lang="en-GB" altLang="en-US" sz="1100" dirty="0" smtClean="0">
                <a:solidFill>
                  <a:schemeClr val="tx1"/>
                </a:solidFill>
                <a:latin typeface="Arial Narrow"/>
                <a:ea typeface="ＭＳ Ｐゴシック" pitchFamily="34" charset="-128"/>
                <a:cs typeface="Arial Narrow"/>
              </a:rPr>
              <a:t>G.R. van </a:t>
            </a:r>
            <a:r>
              <a:rPr lang="en-GB" altLang="en-US" sz="1100" dirty="0">
                <a:solidFill>
                  <a:schemeClr val="tx1"/>
                </a:solidFill>
                <a:latin typeface="Arial Narrow"/>
                <a:ea typeface="ＭＳ Ｐゴシック" pitchFamily="34" charset="-128"/>
                <a:cs typeface="Arial Narrow"/>
              </a:rPr>
              <a:t>der </a:t>
            </a:r>
            <a:r>
              <a:rPr lang="en-GB" altLang="en-US" sz="1100" dirty="0" smtClean="0">
                <a:solidFill>
                  <a:schemeClr val="tx1"/>
                </a:solidFill>
                <a:latin typeface="Arial Narrow"/>
                <a:ea typeface="ＭＳ Ｐゴシック" pitchFamily="34" charset="-128"/>
                <a:cs typeface="Arial Narrow"/>
              </a:rPr>
              <a:t>Werf </a:t>
            </a:r>
            <a:r>
              <a:rPr lang="en-GB" altLang="en-US" sz="1100" dirty="0">
                <a:solidFill>
                  <a:schemeClr val="tx1"/>
                </a:solidFill>
                <a:latin typeface="Arial Narrow"/>
                <a:ea typeface="ＭＳ Ｐゴシック" pitchFamily="34" charset="-128"/>
                <a:cs typeface="Arial Narrow"/>
              </a:rPr>
              <a:t>(2014) “Analysis of daily, monthly, and annual burned area using the fourth-generation global fire emissions database (GFED4)”, Journal Geophysical Research </a:t>
            </a:r>
            <a:r>
              <a:rPr lang="en-GB" altLang="en-US" sz="1100" dirty="0" err="1">
                <a:solidFill>
                  <a:schemeClr val="tx1"/>
                </a:solidFill>
                <a:latin typeface="Arial Narrow"/>
                <a:ea typeface="ＭＳ Ｐゴシック" pitchFamily="34" charset="-128"/>
                <a:cs typeface="Arial Narrow"/>
              </a:rPr>
              <a:t>Biogeosciences</a:t>
            </a:r>
            <a:r>
              <a:rPr lang="en-GB" altLang="en-US" sz="1100" dirty="0">
                <a:solidFill>
                  <a:schemeClr val="tx1"/>
                </a:solidFill>
                <a:latin typeface="Arial Narrow"/>
                <a:ea typeface="ＭＳ Ｐゴシック" pitchFamily="34" charset="-128"/>
                <a:cs typeface="Arial Narrow"/>
              </a:rPr>
              <a:t>, 118, TS10, 2013, </a:t>
            </a:r>
            <a:r>
              <a:rPr lang="en-GB" altLang="en-US" sz="1100" dirty="0">
                <a:solidFill>
                  <a:schemeClr val="tx1"/>
                </a:solidFill>
                <a:latin typeface="Arial Narrow"/>
                <a:ea typeface="ＭＳ Ｐゴシック" pitchFamily="34" charset="-128"/>
                <a:cs typeface="Arial Narrow"/>
                <a:hlinkClick r:id="rId8"/>
              </a:rPr>
              <a:t>http://onlinelibrary.wiley.com/doi/10.1002/jgrg.20042/abstract</a:t>
            </a:r>
            <a:r>
              <a:rPr lang="en-GB" altLang="en-US" sz="1100" dirty="0">
                <a:solidFill>
                  <a:schemeClr val="tx1"/>
                </a:solidFill>
                <a:latin typeface="Arial Narrow"/>
                <a:ea typeface="ＭＳ Ｐゴシック" pitchFamily="34" charset="-128"/>
                <a:cs typeface="Arial Narrow"/>
              </a:rPr>
              <a:t>, </a:t>
            </a:r>
            <a:r>
              <a:rPr lang="en-GB" altLang="en-US" sz="1100" dirty="0" smtClean="0">
                <a:solidFill>
                  <a:schemeClr val="tx1"/>
                </a:solidFill>
                <a:latin typeface="Arial Narrow"/>
                <a:ea typeface="ＭＳ Ｐゴシック" pitchFamily="34" charset="-128"/>
                <a:cs typeface="Arial Narrow"/>
              </a:rPr>
              <a:t>DOI:10.1002/jgrg.20042 </a:t>
            </a:r>
            <a:endParaRPr lang="en-GB" altLang="en-US" sz="1100" dirty="0">
              <a:solidFill>
                <a:schemeClr val="tx1"/>
              </a:solidFill>
              <a:latin typeface="Arial Narrow"/>
              <a:ea typeface="ＭＳ Ｐゴシック" pitchFamily="34" charset="-128"/>
              <a:cs typeface="Arial Narrow"/>
            </a:endParaRPr>
          </a:p>
          <a:p>
            <a:pPr marL="182563" indent="-182563" algn="l">
              <a:spcAft>
                <a:spcPts val="600"/>
              </a:spcAft>
            </a:pPr>
            <a:r>
              <a:rPr lang="en-GB" altLang="en-US" sz="1100" dirty="0">
                <a:solidFill>
                  <a:schemeClr val="tx1"/>
                </a:solidFill>
                <a:latin typeface="Arial Narrow"/>
                <a:ea typeface="ＭＳ Ｐゴシック" pitchFamily="34" charset="-128"/>
                <a:cs typeface="Arial Narrow"/>
              </a:rPr>
              <a:t>R.A. Houghton, J.I. House, J. </a:t>
            </a:r>
            <a:r>
              <a:rPr lang="en-GB" altLang="en-US" sz="1100" dirty="0" err="1">
                <a:solidFill>
                  <a:schemeClr val="tx1"/>
                </a:solidFill>
                <a:latin typeface="Arial Narrow"/>
                <a:ea typeface="ＭＳ Ｐゴシック" pitchFamily="34" charset="-128"/>
                <a:cs typeface="Arial Narrow"/>
              </a:rPr>
              <a:t>Pongratz</a:t>
            </a:r>
            <a:r>
              <a:rPr lang="en-GB" altLang="en-US" sz="1100" dirty="0">
                <a:solidFill>
                  <a:schemeClr val="tx1"/>
                </a:solidFill>
                <a:latin typeface="Arial Narrow"/>
                <a:ea typeface="ＭＳ Ｐゴシック" pitchFamily="34" charset="-128"/>
                <a:cs typeface="Arial Narrow"/>
              </a:rPr>
              <a:t>, G.R. van der Werf, R.S. </a:t>
            </a:r>
            <a:r>
              <a:rPr lang="en-GB" altLang="en-US" sz="1100" dirty="0" err="1">
                <a:solidFill>
                  <a:schemeClr val="tx1"/>
                </a:solidFill>
                <a:latin typeface="Arial Narrow"/>
                <a:ea typeface="ＭＳ Ｐゴシック" pitchFamily="34" charset="-128"/>
                <a:cs typeface="Arial Narrow"/>
              </a:rPr>
              <a:t>DeFries</a:t>
            </a:r>
            <a:r>
              <a:rPr lang="en-GB" altLang="en-US" sz="1100" dirty="0">
                <a:solidFill>
                  <a:schemeClr val="tx1"/>
                </a:solidFill>
                <a:latin typeface="Arial Narrow"/>
                <a:ea typeface="ＭＳ Ｐゴシック" pitchFamily="34" charset="-128"/>
                <a:cs typeface="Arial Narrow"/>
              </a:rPr>
              <a:t>, M.C. Hansen, C. Le </a:t>
            </a:r>
            <a:r>
              <a:rPr lang="en-GB" altLang="en-US" sz="1100" dirty="0" err="1">
                <a:solidFill>
                  <a:schemeClr val="tx1"/>
                </a:solidFill>
                <a:latin typeface="Arial Narrow"/>
                <a:ea typeface="ＭＳ Ｐゴシック" pitchFamily="34" charset="-128"/>
                <a:cs typeface="Arial Narrow"/>
              </a:rPr>
              <a:t>Quéré</a:t>
            </a:r>
            <a:r>
              <a:rPr lang="en-GB" altLang="en-US" sz="1100" dirty="0">
                <a:solidFill>
                  <a:schemeClr val="tx1"/>
                </a:solidFill>
                <a:latin typeface="Arial Narrow"/>
                <a:ea typeface="ＭＳ Ｐゴシック" pitchFamily="34" charset="-128"/>
                <a:cs typeface="Arial Narrow"/>
              </a:rPr>
              <a:t>, N. </a:t>
            </a:r>
            <a:r>
              <a:rPr lang="en-GB" altLang="en-US" sz="1100" dirty="0" err="1">
                <a:solidFill>
                  <a:schemeClr val="tx1"/>
                </a:solidFill>
                <a:latin typeface="Arial Narrow"/>
                <a:ea typeface="ＭＳ Ｐゴシック" pitchFamily="34" charset="-128"/>
                <a:cs typeface="Arial Narrow"/>
              </a:rPr>
              <a:t>Ramankutty</a:t>
            </a:r>
            <a:r>
              <a:rPr lang="en-GB" altLang="en-US" sz="1100" dirty="0">
                <a:solidFill>
                  <a:schemeClr val="tx1"/>
                </a:solidFill>
                <a:latin typeface="Arial Narrow"/>
                <a:ea typeface="ＭＳ Ｐゴシック" pitchFamily="34" charset="-128"/>
                <a:cs typeface="Arial Narrow"/>
              </a:rPr>
              <a:t> (2012), “Carbon emissions from land use and land-cover change”, </a:t>
            </a:r>
            <a:r>
              <a:rPr lang="en-GB" altLang="en-US" sz="1100" dirty="0">
                <a:solidFill>
                  <a:schemeClr val="tx1"/>
                </a:solidFill>
                <a:latin typeface="Arial Narrow"/>
                <a:ea typeface="ＭＳ Ｐゴシック" pitchFamily="34" charset="-128"/>
                <a:cs typeface="Arial Narrow"/>
                <a:hlinkClick r:id="rId9"/>
              </a:rPr>
              <a:t>http://www.biogeosciences.net/9/5125/2012/bg-9-5125-2012.html</a:t>
            </a:r>
            <a:r>
              <a:rPr lang="en-GB" altLang="en-US" sz="1100" dirty="0">
                <a:solidFill>
                  <a:schemeClr val="tx1"/>
                </a:solidFill>
                <a:latin typeface="Arial Narrow"/>
                <a:ea typeface="ＭＳ Ｐゴシック" pitchFamily="34" charset="-128"/>
                <a:cs typeface="Arial Narrow"/>
              </a:rPr>
              <a:t>, </a:t>
            </a:r>
            <a:r>
              <a:rPr lang="en-GB" altLang="en-US" sz="1100" dirty="0" smtClean="0">
                <a:solidFill>
                  <a:schemeClr val="tx1"/>
                </a:solidFill>
                <a:latin typeface="Arial Narrow"/>
                <a:ea typeface="ＭＳ Ｐゴシック" pitchFamily="34" charset="-128"/>
                <a:cs typeface="Arial Narrow"/>
              </a:rPr>
              <a:t>DOI:10.5194/bg-9-5125-2012 </a:t>
            </a:r>
            <a:endParaRPr lang="en-GB" altLang="en-US" sz="1100" dirty="0">
              <a:solidFill>
                <a:schemeClr val="tx1"/>
              </a:solidFill>
              <a:latin typeface="Arial Narrow"/>
              <a:ea typeface="ＭＳ Ｐゴシック" pitchFamily="34" charset="-128"/>
              <a:cs typeface="Arial Narrow"/>
            </a:endParaRPr>
          </a:p>
          <a:p>
            <a:pPr marL="182563" indent="-182563" algn="l">
              <a:spcAft>
                <a:spcPts val="600"/>
              </a:spcAft>
            </a:pPr>
            <a:r>
              <a:rPr lang="en-US" sz="1100" dirty="0">
                <a:solidFill>
                  <a:schemeClr val="tx1"/>
                </a:solidFill>
                <a:latin typeface="Arial Narrow"/>
                <a:cs typeface="Arial Narrow"/>
              </a:rPr>
              <a:t>F. Joos, R. Roth, </a:t>
            </a:r>
            <a:r>
              <a:rPr lang="en-US" sz="1100" dirty="0" err="1">
                <a:solidFill>
                  <a:schemeClr val="tx1"/>
                </a:solidFill>
                <a:latin typeface="Arial Narrow"/>
                <a:cs typeface="Arial Narrow"/>
              </a:rPr>
              <a:t>J.Fuglestvedt</a:t>
            </a:r>
            <a:r>
              <a:rPr lang="en-US" sz="1100" dirty="0">
                <a:solidFill>
                  <a:srgbClr val="000000"/>
                </a:solidFill>
                <a:latin typeface="Arial Narrow"/>
                <a:cs typeface="Arial Narrow"/>
              </a:rPr>
              <a:t>, G. Peters, I. Enting, W. von Bloh, V. Brovkin, E. Burke, M. Eby, N. Edwards, T. Friedrich, T. </a:t>
            </a:r>
            <a:r>
              <a:rPr lang="en-US" sz="1100" dirty="0" err="1">
                <a:solidFill>
                  <a:srgbClr val="000000"/>
                </a:solidFill>
                <a:latin typeface="Arial Narrow"/>
                <a:cs typeface="Arial Narrow"/>
              </a:rPr>
              <a:t>Frölicher</a:t>
            </a:r>
            <a:r>
              <a:rPr lang="en-US" sz="1100" dirty="0">
                <a:solidFill>
                  <a:srgbClr val="000000"/>
                </a:solidFill>
                <a:latin typeface="Arial Narrow"/>
                <a:cs typeface="Arial Narrow"/>
              </a:rPr>
              <a:t>, P. Halloran, P. Holden, C. Jones, T. Kleinen, F. Mackenzie, K. Matsumoto, M. Meinshausen, G.-K. Plattner, A. Reisinger, J. </a:t>
            </a:r>
            <a:r>
              <a:rPr lang="en-US" sz="1100" dirty="0" err="1">
                <a:solidFill>
                  <a:srgbClr val="000000"/>
                </a:solidFill>
                <a:latin typeface="Arial Narrow"/>
                <a:cs typeface="Arial Narrow"/>
              </a:rPr>
              <a:t>Segschneider</a:t>
            </a:r>
            <a:r>
              <a:rPr lang="en-US" sz="1100" dirty="0">
                <a:solidFill>
                  <a:srgbClr val="000000"/>
                </a:solidFill>
                <a:latin typeface="Arial Narrow"/>
                <a:cs typeface="Arial Narrow"/>
              </a:rPr>
              <a:t>, G. Shaffer, M. </a:t>
            </a:r>
            <a:r>
              <a:rPr lang="en-US" sz="1100" dirty="0" err="1">
                <a:solidFill>
                  <a:srgbClr val="000000"/>
                </a:solidFill>
                <a:latin typeface="Arial Narrow"/>
                <a:cs typeface="Arial Narrow"/>
              </a:rPr>
              <a:t>Steinacher</a:t>
            </a:r>
            <a:r>
              <a:rPr lang="en-US" sz="1100" dirty="0">
                <a:solidFill>
                  <a:srgbClr val="000000"/>
                </a:solidFill>
                <a:latin typeface="Arial Narrow"/>
                <a:cs typeface="Arial Narrow"/>
              </a:rPr>
              <a:t>, K. </a:t>
            </a:r>
            <a:r>
              <a:rPr lang="en-US" sz="1100" dirty="0" err="1">
                <a:solidFill>
                  <a:srgbClr val="000000"/>
                </a:solidFill>
                <a:latin typeface="Arial Narrow"/>
                <a:cs typeface="Arial Narrow"/>
              </a:rPr>
              <a:t>Strassmann</a:t>
            </a:r>
            <a:r>
              <a:rPr lang="en-US" sz="1100" dirty="0">
                <a:solidFill>
                  <a:srgbClr val="000000"/>
                </a:solidFill>
                <a:latin typeface="Arial Narrow"/>
                <a:cs typeface="Arial Narrow"/>
              </a:rPr>
              <a:t>, K. Tanaka, A. </a:t>
            </a:r>
            <a:r>
              <a:rPr lang="en-US" sz="1100" dirty="0" err="1">
                <a:solidFill>
                  <a:srgbClr val="000000"/>
                </a:solidFill>
                <a:latin typeface="Arial Narrow"/>
                <a:cs typeface="Arial Narrow"/>
              </a:rPr>
              <a:t>Timmermann</a:t>
            </a:r>
            <a:r>
              <a:rPr lang="en-US" sz="1100" dirty="0">
                <a:solidFill>
                  <a:srgbClr val="000000"/>
                </a:solidFill>
                <a:latin typeface="Arial Narrow"/>
                <a:cs typeface="Arial Narrow"/>
              </a:rPr>
              <a:t>, and A. Weaver</a:t>
            </a:r>
            <a:r>
              <a:rPr lang="en-US" sz="1100" baseline="30000" dirty="0">
                <a:solidFill>
                  <a:srgbClr val="000000"/>
                </a:solidFill>
                <a:latin typeface="Arial Narrow"/>
                <a:cs typeface="Arial Narrow"/>
              </a:rPr>
              <a:t> </a:t>
            </a:r>
            <a:r>
              <a:rPr lang="en-US" sz="1100" dirty="0">
                <a:solidFill>
                  <a:srgbClr val="000000"/>
                </a:solidFill>
                <a:latin typeface="Arial Narrow"/>
                <a:cs typeface="Arial Narrow"/>
              </a:rPr>
              <a:t>(2013) </a:t>
            </a:r>
            <a:r>
              <a:rPr lang="ja-JP" altLang="en-AU" sz="1100" dirty="0">
                <a:solidFill>
                  <a:schemeClr val="tx1"/>
                </a:solidFill>
                <a:latin typeface="Arial Narrow"/>
                <a:ea typeface="ＭＳ Ｐゴシック" pitchFamily="34" charset="-128"/>
                <a:cs typeface="Arial Narrow"/>
              </a:rPr>
              <a:t>“</a:t>
            </a:r>
            <a:r>
              <a:rPr lang="en-US" sz="1100" dirty="0">
                <a:solidFill>
                  <a:srgbClr val="000000"/>
                </a:solidFill>
                <a:latin typeface="Arial Narrow"/>
                <a:cs typeface="Arial Narrow"/>
              </a:rPr>
              <a:t>Carbon dioxide and climate impulse response functions for the computation of greenhouse gas metrics: a multi-model analysis</a:t>
            </a:r>
            <a:r>
              <a:rPr lang="ja-JP" altLang="en-AU" sz="1100" dirty="0">
                <a:solidFill>
                  <a:schemeClr val="tx1"/>
                </a:solidFill>
                <a:latin typeface="Arial Narrow"/>
                <a:ea typeface="ＭＳ Ｐゴシック" pitchFamily="34" charset="-128"/>
                <a:cs typeface="Arial Narrow"/>
              </a:rPr>
              <a:t>“</a:t>
            </a:r>
            <a:r>
              <a:rPr lang="en-US" sz="1100" dirty="0">
                <a:solidFill>
                  <a:srgbClr val="000000"/>
                </a:solidFill>
                <a:latin typeface="Arial Narrow"/>
                <a:cs typeface="Arial Narrow"/>
              </a:rPr>
              <a:t>, </a:t>
            </a:r>
            <a:r>
              <a:rPr lang="en-US" sz="1100" i="1" dirty="0">
                <a:solidFill>
                  <a:srgbClr val="000000"/>
                </a:solidFill>
                <a:latin typeface="Arial Narrow"/>
                <a:cs typeface="Arial Narrow"/>
              </a:rPr>
              <a:t>Atmospheric Chemistry and Physics</a:t>
            </a:r>
            <a:r>
              <a:rPr lang="en-US" sz="1100" dirty="0">
                <a:solidFill>
                  <a:srgbClr val="000000"/>
                </a:solidFill>
                <a:latin typeface="Arial Narrow"/>
                <a:cs typeface="Arial Narrow"/>
              </a:rPr>
              <a:t>, </a:t>
            </a:r>
            <a:r>
              <a:rPr lang="pl-PL" sz="1100" dirty="0">
                <a:solidFill>
                  <a:srgbClr val="000000"/>
                </a:solidFill>
                <a:latin typeface="Arial Narrow"/>
                <a:cs typeface="Arial Narrow"/>
                <a:hlinkClick r:id="rId10"/>
              </a:rPr>
              <a:t>http://www.atmos-chem-phys.net/13/2793/2013/acp-13-2793-2013.html</a:t>
            </a:r>
            <a:r>
              <a:rPr lang="pl-PL" sz="1100" dirty="0">
                <a:solidFill>
                  <a:srgbClr val="000000"/>
                </a:solidFill>
                <a:latin typeface="Arial Narrow"/>
                <a:cs typeface="Arial Narrow"/>
              </a:rPr>
              <a:t>, DOI: </a:t>
            </a:r>
            <a:r>
              <a:rPr lang="en-US" sz="1100" dirty="0">
                <a:solidFill>
                  <a:srgbClr val="000000"/>
                </a:solidFill>
                <a:latin typeface="Arial Narrow"/>
                <a:cs typeface="Arial Narrow"/>
              </a:rPr>
              <a:t>0.5194/acp-13-2793-2013</a:t>
            </a:r>
          </a:p>
          <a:p>
            <a:pPr marL="182563" indent="-182563" algn="l">
              <a:spcAft>
                <a:spcPts val="600"/>
              </a:spcAft>
            </a:pPr>
            <a:r>
              <a:rPr lang="en-GB" altLang="en-US" sz="1100" dirty="0">
                <a:solidFill>
                  <a:srgbClr val="000000"/>
                </a:solidFill>
                <a:latin typeface="Arial Narrow"/>
                <a:ea typeface="ＭＳ Ｐゴシック" pitchFamily="34" charset="-128"/>
                <a:cs typeface="Arial Narrow"/>
              </a:rPr>
              <a:t>S. </a:t>
            </a:r>
            <a:r>
              <a:rPr lang="en-GB" altLang="en-US" sz="1100" dirty="0" err="1">
                <a:solidFill>
                  <a:srgbClr val="000000"/>
                </a:solidFill>
                <a:latin typeface="Arial Narrow"/>
                <a:ea typeface="ＭＳ Ｐゴシック" pitchFamily="34" charset="-128"/>
                <a:cs typeface="Arial Narrow"/>
              </a:rPr>
              <a:t>Khatiwala</a:t>
            </a:r>
            <a:r>
              <a:rPr lang="en-GB" altLang="en-US" sz="1100" dirty="0">
                <a:solidFill>
                  <a:srgbClr val="000000"/>
                </a:solidFill>
                <a:latin typeface="Arial Narrow"/>
                <a:ea typeface="ＭＳ Ｐゴシック" pitchFamily="34" charset="-128"/>
                <a:cs typeface="Arial Narrow"/>
              </a:rPr>
              <a:t>, T. </a:t>
            </a:r>
            <a:r>
              <a:rPr lang="en-GB" altLang="en-US" sz="1100" dirty="0" err="1">
                <a:solidFill>
                  <a:srgbClr val="000000"/>
                </a:solidFill>
                <a:latin typeface="Arial Narrow"/>
                <a:ea typeface="ＭＳ Ｐゴシック" pitchFamily="34" charset="-128"/>
                <a:cs typeface="Arial Narrow"/>
              </a:rPr>
              <a:t>Tanhua</a:t>
            </a:r>
            <a:r>
              <a:rPr lang="en-GB" altLang="en-US" sz="1100" dirty="0">
                <a:solidFill>
                  <a:srgbClr val="000000"/>
                </a:solidFill>
                <a:latin typeface="Arial Narrow"/>
                <a:ea typeface="ＭＳ Ｐゴシック" pitchFamily="34" charset="-128"/>
                <a:cs typeface="Arial Narrow"/>
              </a:rPr>
              <a:t>, S. </a:t>
            </a:r>
            <a:r>
              <a:rPr lang="en-GB" altLang="en-US" sz="1100" dirty="0" err="1">
                <a:solidFill>
                  <a:srgbClr val="000000"/>
                </a:solidFill>
                <a:latin typeface="Arial Narrow"/>
                <a:ea typeface="ＭＳ Ｐゴシック" pitchFamily="34" charset="-128"/>
                <a:cs typeface="Arial Narrow"/>
              </a:rPr>
              <a:t>Mikaloff</a:t>
            </a:r>
            <a:r>
              <a:rPr lang="en-GB" altLang="en-US" sz="1100" dirty="0">
                <a:solidFill>
                  <a:srgbClr val="000000"/>
                </a:solidFill>
                <a:latin typeface="Arial Narrow"/>
                <a:ea typeface="ＭＳ Ｐゴシック" pitchFamily="34" charset="-128"/>
                <a:cs typeface="Arial Narrow"/>
              </a:rPr>
              <a:t> Fletcher, M. Gerber, S. Doney, H. Graven, N. Gruber, G. McKinley, A. Murata, A. Rios, C. Sabine (2013), “Global ocean storage of anthropogenic carbon”, </a:t>
            </a:r>
            <a:r>
              <a:rPr lang="en-GB" altLang="en-US" sz="1100" i="1" dirty="0" err="1">
                <a:solidFill>
                  <a:srgbClr val="000000"/>
                </a:solidFill>
                <a:latin typeface="Arial Narrow"/>
                <a:ea typeface="ＭＳ Ｐゴシック" pitchFamily="34" charset="-128"/>
                <a:cs typeface="Arial Narrow"/>
              </a:rPr>
              <a:t>Biogeosciences</a:t>
            </a:r>
            <a:r>
              <a:rPr lang="en-GB" altLang="en-US" sz="1100" dirty="0">
                <a:solidFill>
                  <a:srgbClr val="000000"/>
                </a:solidFill>
                <a:latin typeface="Arial Narrow"/>
                <a:ea typeface="ＭＳ Ｐゴシック" pitchFamily="34" charset="-128"/>
                <a:cs typeface="Arial Narrow"/>
              </a:rPr>
              <a:t>, </a:t>
            </a:r>
            <a:r>
              <a:rPr lang="en-GB" altLang="en-US" sz="1100" dirty="0">
                <a:solidFill>
                  <a:srgbClr val="000000"/>
                </a:solidFill>
                <a:latin typeface="Arial Narrow"/>
                <a:ea typeface="ＭＳ Ｐゴシック" pitchFamily="34" charset="-128"/>
                <a:cs typeface="Arial Narrow"/>
                <a:hlinkClick r:id="rId11"/>
              </a:rPr>
              <a:t>http://www.biogeosciences.net/10/2169/2013/bg-10-2169-2013.html</a:t>
            </a:r>
            <a:r>
              <a:rPr lang="en-GB" altLang="en-US" sz="1100" dirty="0">
                <a:solidFill>
                  <a:srgbClr val="000000"/>
                </a:solidFill>
                <a:latin typeface="Arial Narrow"/>
                <a:ea typeface="ＭＳ Ｐゴシック" pitchFamily="34" charset="-128"/>
                <a:cs typeface="Arial Narrow"/>
              </a:rPr>
              <a:t>, </a:t>
            </a:r>
            <a:r>
              <a:rPr lang="en-GB" altLang="en-US" sz="1100" dirty="0" smtClean="0">
                <a:solidFill>
                  <a:srgbClr val="000000"/>
                </a:solidFill>
                <a:latin typeface="Arial Narrow"/>
                <a:ea typeface="ＭＳ Ｐゴシック" pitchFamily="34" charset="-128"/>
                <a:cs typeface="Arial Narrow"/>
              </a:rPr>
              <a:t>doi:10.5194/bg-10-2169-2013</a:t>
            </a:r>
            <a:endParaRPr lang="en-AU" altLang="en-US" sz="1100" dirty="0" smtClean="0">
              <a:solidFill>
                <a:srgbClr val="FF0000"/>
              </a:solidFill>
              <a:latin typeface="Arial Narrow"/>
              <a:ea typeface="ＭＳ Ｐゴシック" pitchFamily="34" charset="-128"/>
              <a:cs typeface="Arial Narrow"/>
            </a:endParaRPr>
          </a:p>
          <a:p>
            <a:pPr marL="182563" indent="-182563" algn="l">
              <a:spcAft>
                <a:spcPts val="600"/>
              </a:spcAft>
            </a:pPr>
            <a:r>
              <a:rPr lang="en-GB" altLang="en-US" sz="1100" dirty="0" smtClean="0">
                <a:solidFill>
                  <a:schemeClr val="tx1"/>
                </a:solidFill>
                <a:latin typeface="Arial Narrow"/>
                <a:ea typeface="ＭＳ Ｐゴシック" pitchFamily="34" charset="-128"/>
                <a:cs typeface="Arial Narrow"/>
              </a:rPr>
              <a:t>G.P. </a:t>
            </a:r>
            <a:r>
              <a:rPr lang="en-GB" altLang="en-US" sz="1100" dirty="0">
                <a:solidFill>
                  <a:schemeClr val="tx1"/>
                </a:solidFill>
                <a:latin typeface="Arial Narrow"/>
                <a:ea typeface="ＭＳ Ｐゴシック" pitchFamily="34" charset="-128"/>
                <a:cs typeface="Arial Narrow"/>
              </a:rPr>
              <a:t>Peters, </a:t>
            </a:r>
            <a:r>
              <a:rPr lang="en-GB" altLang="en-US" sz="1100" dirty="0" smtClean="0">
                <a:solidFill>
                  <a:schemeClr val="tx1"/>
                </a:solidFill>
                <a:latin typeface="Arial Narrow"/>
                <a:ea typeface="ＭＳ Ｐゴシック" pitchFamily="34" charset="-128"/>
                <a:cs typeface="Arial Narrow"/>
              </a:rPr>
              <a:t>J. </a:t>
            </a:r>
            <a:r>
              <a:rPr lang="en-GB" altLang="en-US" sz="1100" dirty="0">
                <a:solidFill>
                  <a:schemeClr val="tx1"/>
                </a:solidFill>
                <a:latin typeface="Arial Narrow"/>
                <a:ea typeface="ＭＳ Ｐゴシック" pitchFamily="34" charset="-128"/>
                <a:cs typeface="Arial Narrow"/>
              </a:rPr>
              <a:t>Minx, C. Weber, O. </a:t>
            </a:r>
            <a:r>
              <a:rPr lang="en-GB" altLang="en-US" sz="1100" dirty="0" smtClean="0">
                <a:solidFill>
                  <a:schemeClr val="tx1"/>
                </a:solidFill>
                <a:latin typeface="Arial Narrow"/>
                <a:ea typeface="ＭＳ Ｐゴシック" pitchFamily="34" charset="-128"/>
                <a:cs typeface="Arial Narrow"/>
              </a:rPr>
              <a:t>Edenhofer </a:t>
            </a:r>
            <a:r>
              <a:rPr lang="en-GB" altLang="en-US" sz="1100" dirty="0">
                <a:solidFill>
                  <a:schemeClr val="tx1"/>
                </a:solidFill>
                <a:latin typeface="Arial Narrow"/>
                <a:ea typeface="ＭＳ Ｐゴシック" pitchFamily="34" charset="-128"/>
                <a:cs typeface="Arial Narrow"/>
              </a:rPr>
              <a:t>(2011) “Growth in emission transfers via international trade from 1990 to 2008”, </a:t>
            </a:r>
            <a:r>
              <a:rPr lang="en-GB" altLang="en-US" sz="1100" i="1" dirty="0">
                <a:solidFill>
                  <a:schemeClr val="tx1"/>
                </a:solidFill>
                <a:latin typeface="Arial Narrow"/>
                <a:ea typeface="ＭＳ Ｐゴシック" pitchFamily="34" charset="-128"/>
                <a:cs typeface="Arial Narrow"/>
              </a:rPr>
              <a:t>Proceedings of the National Academy of Sciences</a:t>
            </a:r>
            <a:r>
              <a:rPr lang="en-GB" altLang="en-US" sz="1100" dirty="0">
                <a:solidFill>
                  <a:schemeClr val="tx1"/>
                </a:solidFill>
                <a:latin typeface="Arial Narrow"/>
                <a:ea typeface="ＭＳ Ｐゴシック" pitchFamily="34" charset="-128"/>
                <a:cs typeface="Arial Narrow"/>
              </a:rPr>
              <a:t>, </a:t>
            </a:r>
            <a:r>
              <a:rPr lang="en-GB" altLang="en-US" sz="1100" dirty="0">
                <a:solidFill>
                  <a:schemeClr val="tx1"/>
                </a:solidFill>
                <a:latin typeface="Arial Narrow"/>
                <a:ea typeface="ＭＳ Ｐゴシック" pitchFamily="34" charset="-128"/>
                <a:cs typeface="Arial Narrow"/>
                <a:hlinkClick r:id="rId12"/>
              </a:rPr>
              <a:t>www.pnas.org/content/108/21/8903</a:t>
            </a:r>
            <a:r>
              <a:rPr lang="en-GB" altLang="en-US" sz="1100" dirty="0">
                <a:solidFill>
                  <a:schemeClr val="tx1"/>
                </a:solidFill>
                <a:latin typeface="Arial Narrow"/>
                <a:ea typeface="ＭＳ Ｐゴシック" pitchFamily="34" charset="-128"/>
                <a:cs typeface="Arial Narrow"/>
              </a:rPr>
              <a:t> DOI:10.1073/pnas.1006388108</a:t>
            </a:r>
            <a:endParaRPr lang="en-AU" altLang="en-US" sz="1100" dirty="0">
              <a:solidFill>
                <a:srgbClr val="FF0000"/>
              </a:solidFill>
              <a:latin typeface="Arial Narrow"/>
              <a:ea typeface="ＭＳ Ｐゴシック" pitchFamily="34" charset="-128"/>
              <a:cs typeface="Arial Narrow"/>
            </a:endParaRPr>
          </a:p>
          <a:p>
            <a:pPr marL="182563" indent="-182563" algn="l">
              <a:spcAft>
                <a:spcPts val="600"/>
              </a:spcAft>
            </a:pPr>
            <a:r>
              <a:rPr lang="en-GB" altLang="en-US" sz="1100" dirty="0" smtClean="0">
                <a:solidFill>
                  <a:schemeClr val="tx1"/>
                </a:solidFill>
                <a:latin typeface="Arial Narrow"/>
                <a:ea typeface="ＭＳ Ｐゴシック" pitchFamily="34" charset="-128"/>
                <a:cs typeface="Arial Narrow"/>
              </a:rPr>
              <a:t>G.P. </a:t>
            </a:r>
            <a:r>
              <a:rPr lang="en-GB" altLang="en-US" sz="1100" dirty="0">
                <a:solidFill>
                  <a:schemeClr val="tx1"/>
                </a:solidFill>
                <a:latin typeface="Arial Narrow"/>
                <a:ea typeface="ＭＳ Ｐゴシック" pitchFamily="34" charset="-128"/>
                <a:cs typeface="Arial Narrow"/>
              </a:rPr>
              <a:t>Peters, S. Davis, R. Andrew (</a:t>
            </a:r>
            <a:r>
              <a:rPr lang="en-GB" altLang="en-US" sz="1100" dirty="0" smtClean="0">
                <a:solidFill>
                  <a:schemeClr val="tx1"/>
                </a:solidFill>
                <a:latin typeface="Arial Narrow"/>
                <a:ea typeface="ＭＳ Ｐゴシック" pitchFamily="34" charset="-128"/>
                <a:cs typeface="Arial Narrow"/>
              </a:rPr>
              <a:t>2012) </a:t>
            </a:r>
            <a:r>
              <a:rPr lang="en-GB" altLang="en-US" sz="1100" dirty="0">
                <a:solidFill>
                  <a:schemeClr val="tx1"/>
                </a:solidFill>
                <a:latin typeface="Arial Narrow"/>
                <a:ea typeface="ＭＳ Ｐゴシック" pitchFamily="34" charset="-128"/>
                <a:cs typeface="Arial Narrow"/>
              </a:rPr>
              <a:t>“A synthesis of carbon in international trade”, </a:t>
            </a:r>
            <a:r>
              <a:rPr lang="en-GB" altLang="en-US" sz="1100" i="1" dirty="0" err="1">
                <a:solidFill>
                  <a:schemeClr val="tx1"/>
                </a:solidFill>
                <a:latin typeface="Arial Narrow"/>
                <a:ea typeface="ＭＳ Ｐゴシック" pitchFamily="34" charset="-128"/>
                <a:cs typeface="Arial Narrow"/>
              </a:rPr>
              <a:t>Biogeosciences</a:t>
            </a:r>
            <a:r>
              <a:rPr lang="en-GB" altLang="en-US" sz="1100" dirty="0">
                <a:solidFill>
                  <a:schemeClr val="tx1"/>
                </a:solidFill>
                <a:latin typeface="Arial Narrow"/>
                <a:ea typeface="ＭＳ Ｐゴシック" pitchFamily="34" charset="-128"/>
                <a:cs typeface="Arial Narrow"/>
              </a:rPr>
              <a:t>, </a:t>
            </a:r>
            <a:r>
              <a:rPr lang="en-GB" altLang="en-US" sz="1100" dirty="0">
                <a:solidFill>
                  <a:schemeClr val="tx1"/>
                </a:solidFill>
                <a:latin typeface="Arial Narrow"/>
                <a:ea typeface="ＭＳ Ｐゴシック" pitchFamily="34" charset="-128"/>
                <a:cs typeface="Arial Narrow"/>
                <a:hlinkClick r:id="rId13"/>
              </a:rPr>
              <a:t>http://www.biogeosciences.net/9/3247/2012/bg-9-3247-2012.html</a:t>
            </a:r>
            <a:r>
              <a:rPr lang="en-GB" altLang="en-US" sz="1100" dirty="0">
                <a:solidFill>
                  <a:schemeClr val="tx1"/>
                </a:solidFill>
                <a:latin typeface="Arial Narrow"/>
                <a:ea typeface="ＭＳ Ｐゴシック" pitchFamily="34" charset="-128"/>
                <a:cs typeface="Arial Narrow"/>
              </a:rPr>
              <a:t>, </a:t>
            </a:r>
            <a:r>
              <a:rPr lang="en-GB" altLang="en-US" sz="1100" dirty="0" smtClean="0">
                <a:solidFill>
                  <a:schemeClr val="tx1"/>
                </a:solidFill>
                <a:latin typeface="Arial Narrow"/>
                <a:ea typeface="ＭＳ Ｐゴシック" pitchFamily="34" charset="-128"/>
                <a:cs typeface="Arial Narrow"/>
              </a:rPr>
              <a:t>DOI:10.5194/bg-9-3247-2012</a:t>
            </a:r>
          </a:p>
          <a:p>
            <a:pPr marL="182563" indent="-182563" algn="l">
              <a:spcAft>
                <a:spcPts val="600"/>
              </a:spcAft>
            </a:pPr>
            <a:r>
              <a:rPr lang="en-GB" altLang="en-US" sz="1100" dirty="0" smtClean="0">
                <a:solidFill>
                  <a:schemeClr val="tx1"/>
                </a:solidFill>
                <a:latin typeface="Arial Narrow"/>
                <a:ea typeface="ＭＳ Ｐゴシック" pitchFamily="34" charset="-128"/>
                <a:cs typeface="Arial Narrow"/>
              </a:rPr>
              <a:t>UN (2014) United Nations Statistics Division</a:t>
            </a:r>
            <a:r>
              <a:rPr lang="en-US" altLang="en-US" sz="1100" dirty="0" smtClean="0">
                <a:solidFill>
                  <a:schemeClr val="tx1"/>
                </a:solidFill>
                <a:latin typeface="Arial Narrow"/>
                <a:ea typeface="ＭＳ Ｐゴシック" pitchFamily="34" charset="-128"/>
                <a:cs typeface="Arial Narrow"/>
              </a:rPr>
              <a:t> </a:t>
            </a:r>
            <a:r>
              <a:rPr lang="en-US" altLang="en-US" sz="1100" dirty="0" smtClean="0">
                <a:solidFill>
                  <a:srgbClr val="FF0000"/>
                </a:solidFill>
                <a:latin typeface="Arial Narrow"/>
                <a:ea typeface="ＭＳ Ｐゴシック" pitchFamily="34" charset="-128"/>
                <a:cs typeface="Arial Narrow"/>
                <a:hlinkClick r:id="rId14"/>
              </a:rPr>
              <a:t>http://unstats.un.org/unsd/default.htm</a:t>
            </a:r>
            <a:endParaRPr lang="nb-NO" altLang="en-US" sz="1100" dirty="0" smtClean="0">
              <a:solidFill>
                <a:srgbClr val="FF0000"/>
              </a:solidFill>
              <a:latin typeface="Arial Narrow"/>
              <a:ea typeface="ＭＳ Ｐゴシック" pitchFamily="34" charset="-128"/>
              <a:cs typeface="Arial Narrow"/>
            </a:endParaRPr>
          </a:p>
          <a:p>
            <a:pPr marL="182563" indent="-182563" algn="l">
              <a:spcAft>
                <a:spcPts val="600"/>
              </a:spcAft>
            </a:pPr>
            <a:endParaRPr lang="en-GB" altLang="en-US" sz="1100" dirty="0" smtClean="0">
              <a:solidFill>
                <a:schemeClr val="tx1"/>
              </a:solidFill>
              <a:latin typeface="Arial Narrow"/>
              <a:ea typeface="ＭＳ Ｐゴシック" pitchFamily="34" charset="-128"/>
              <a:cs typeface="Arial Narrow"/>
            </a:endParaRPr>
          </a:p>
        </p:txBody>
      </p:sp>
      <p:sp>
        <p:nvSpPr>
          <p:cNvPr id="6" name="Title 5"/>
          <p:cNvSpPr>
            <a:spLocks noGrp="1"/>
          </p:cNvSpPr>
          <p:nvPr>
            <p:ph type="title"/>
          </p:nvPr>
        </p:nvSpPr>
        <p:spPr/>
        <p:txBody>
          <a:bodyPr/>
          <a:lstStyle/>
          <a:p>
            <a:r>
              <a:rPr lang="en-GB" altLang="en-US" dirty="0">
                <a:ea typeface="ＭＳ Ｐゴシック" pitchFamily="34" charset="-128"/>
              </a:rPr>
              <a:t>References Used in this Presentation</a:t>
            </a:r>
            <a:endParaRPr lang="en-US" dirty="0">
              <a:solidFill>
                <a:srgbClr val="FF0000"/>
              </a:solidFill>
            </a:endParaRPr>
          </a:p>
        </p:txBody>
      </p:sp>
    </p:spTree>
    <p:extLst>
      <p:ext uri="{BB962C8B-B14F-4D97-AF65-F5344CB8AC3E}">
        <p14:creationId xmlns:p14="http://schemas.microsoft.com/office/powerpoint/2010/main" val="37195092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normAutofit/>
          </a:bodyPr>
          <a:lstStyle/>
          <a:p>
            <a:r>
              <a:rPr lang="en-US" dirty="0" smtClean="0">
                <a:latin typeface="Arial Narrow Bold"/>
                <a:cs typeface="Arial Narrow Bold"/>
              </a:rPr>
              <a:t>Global Carbon Atlas</a:t>
            </a:r>
            <a:endParaRPr lang="en-US" dirty="0">
              <a:solidFill>
                <a:srgbClr val="FF0000"/>
              </a:solidFill>
              <a:latin typeface="Arial Narrow Bold"/>
              <a:cs typeface="Arial Narrow Bold"/>
            </a:endParaRPr>
          </a:p>
        </p:txBody>
      </p:sp>
      <p:pic>
        <p:nvPicPr>
          <p:cNvPr id="5" name="Picture 4" descr="Screen Shot 2014-09-14 at 1.51.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906" y="1956494"/>
            <a:ext cx="6640263" cy="3994090"/>
          </a:xfrm>
          <a:prstGeom prst="rect">
            <a:avLst/>
          </a:prstGeom>
          <a:ln>
            <a:solidFill>
              <a:schemeClr val="tx1"/>
            </a:solidFill>
          </a:ln>
        </p:spPr>
      </p:pic>
      <p:sp>
        <p:nvSpPr>
          <p:cNvPr id="6" name="TextBox 5"/>
          <p:cNvSpPr txBox="1"/>
          <p:nvPr/>
        </p:nvSpPr>
        <p:spPr>
          <a:xfrm>
            <a:off x="2552938" y="6040842"/>
            <a:ext cx="3671646" cy="461665"/>
          </a:xfrm>
          <a:prstGeom prst="rect">
            <a:avLst/>
          </a:prstGeom>
          <a:noFill/>
        </p:spPr>
        <p:txBody>
          <a:bodyPr wrap="none" rtlCol="0">
            <a:spAutoFit/>
          </a:bodyPr>
          <a:lstStyle/>
          <a:p>
            <a:r>
              <a:rPr lang="en-US" sz="2400" smtClean="0">
                <a:hlinkClick r:id="rId4"/>
              </a:rPr>
              <a:t>www.globalcarbonatlas.org</a:t>
            </a:r>
            <a:r>
              <a:rPr lang="en-US" sz="2400" smtClean="0"/>
              <a:t> </a:t>
            </a:r>
            <a:endParaRPr lang="en-US" sz="2400" dirty="0"/>
          </a:p>
        </p:txBody>
      </p:sp>
      <p:sp>
        <p:nvSpPr>
          <p:cNvPr id="9" name="TextBox 8"/>
          <p:cNvSpPr txBox="1"/>
          <p:nvPr/>
        </p:nvSpPr>
        <p:spPr>
          <a:xfrm>
            <a:off x="1032067" y="887107"/>
            <a:ext cx="7066110" cy="923330"/>
          </a:xfrm>
          <a:prstGeom prst="rect">
            <a:avLst/>
          </a:prstGeom>
          <a:noFill/>
        </p:spPr>
        <p:txBody>
          <a:bodyPr wrap="square" rtlCol="0">
            <a:spAutoFit/>
          </a:bodyPr>
          <a:lstStyle/>
          <a:p>
            <a:r>
              <a:rPr lang="en-US" dirty="0" smtClean="0"/>
              <a:t>Explore CO</a:t>
            </a:r>
            <a:r>
              <a:rPr lang="en-US" baseline="-25000" dirty="0" smtClean="0"/>
              <a:t>2</a:t>
            </a:r>
            <a:r>
              <a:rPr lang="en-US" dirty="0" smtClean="0"/>
              <a:t> emissions at the global and country levels, compare among countries, visualize, and download data and illustrations (“Emissions” application). Also explore “Outreach” and “Research”.</a:t>
            </a:r>
            <a:endParaRPr lang="en-US" dirty="0"/>
          </a:p>
        </p:txBody>
      </p:sp>
    </p:spTree>
    <p:extLst>
      <p:ext uri="{BB962C8B-B14F-4D97-AF65-F5344CB8AC3E}">
        <p14:creationId xmlns:p14="http://schemas.microsoft.com/office/powerpoint/2010/main" val="27314811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788" y="6296705"/>
            <a:ext cx="1272897" cy="34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http://www.forskningsradet.no/servlet/Satellite?blobcol=urldata&amp;blobheader=image%2Fpng&amp;blobheadername1=Content-Disposition%3A&amp;blobheadervalue1=+attachment%3B+filename%3D%22FRlogoEngrgb-farger%2C0.png%22&amp;blobkey=id&amp;blobtable=MungoBlobs&amp;blobwhere=1274482528497&amp;ssbinary=true">
            <a:hlinkClick r:id="rId5"/>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78036" y="5604370"/>
            <a:ext cx="1711641" cy="31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ihdp.unu.edu/image/thumbnail/10446-468?revision=1">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365485" y="4861327"/>
            <a:ext cx="2066427" cy="41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www.wcrp-climate.org/images/wcrp_logo_final.jpg">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964604" y="4731047"/>
            <a:ext cx="1350083" cy="57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http://www.diversitas-international.org/resources/outreach/DIVERSITAS_Logo.jpg">
            <a:hlinkClick r:id="rId11"/>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088827" y="4762781"/>
            <a:ext cx="1962158" cy="76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wii\OfflineFolders\glen\Documents\Projects\GCP\CarbonBudget\2011\Slides\LSCE.jpg">
            <a:hlinkClick r:id="rId13"/>
          </p:cNvPr>
          <p:cNvPicPr>
            <a:picLocks noChangeAspect="1" noChangeArrowheads="1"/>
          </p:cNvPicPr>
          <p:nvPr/>
        </p:nvPicPr>
        <p:blipFill rotWithShape="1">
          <a:blip r:embed="rId14">
            <a:extLst>
              <a:ext uri="{28A0092B-C50C-407E-A947-70E740481C1C}">
                <a14:useLocalDpi xmlns:a14="http://schemas.microsoft.com/office/drawing/2010/main"/>
              </a:ext>
            </a:extLst>
          </a:blip>
          <a:srcRect b="12431"/>
          <a:stretch/>
        </p:blipFill>
        <p:spPr bwMode="auto">
          <a:xfrm>
            <a:off x="3149148" y="6115513"/>
            <a:ext cx="632386" cy="6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3"/>
          <p:cNvSpPr txBox="1">
            <a:spLocks/>
          </p:cNvSpPr>
          <p:nvPr/>
        </p:nvSpPr>
        <p:spPr bwMode="auto">
          <a:xfrm>
            <a:off x="812479" y="2664907"/>
            <a:ext cx="3600583" cy="156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altLang="en-US" dirty="0" smtClean="0">
                <a:solidFill>
                  <a:schemeClr val="tx1"/>
                </a:solidFill>
                <a:latin typeface="Arial Narrow"/>
                <a:ea typeface="ＭＳ Ｐゴシック" pitchFamily="34" charset="-128"/>
                <a:cs typeface="Arial Narrow"/>
              </a:rPr>
              <a:t>UK Natural Environment Research Council</a:t>
            </a:r>
          </a:p>
          <a:p>
            <a:pPr algn="l"/>
            <a:r>
              <a:rPr lang="en-GB" altLang="en-US" dirty="0" smtClean="0">
                <a:solidFill>
                  <a:schemeClr val="tx1"/>
                </a:solidFill>
                <a:latin typeface="Arial Narrow"/>
                <a:ea typeface="ＭＳ Ｐゴシック" pitchFamily="34" charset="-128"/>
                <a:cs typeface="Arial Narrow"/>
              </a:rPr>
              <a:t>Norwegian Research Council</a:t>
            </a:r>
          </a:p>
          <a:p>
            <a:pPr algn="l"/>
            <a:r>
              <a:rPr lang="en-GB" altLang="en-US" dirty="0" smtClean="0">
                <a:solidFill>
                  <a:schemeClr val="tx1"/>
                </a:solidFill>
                <a:latin typeface="Arial Narrow"/>
                <a:ea typeface="ＭＳ Ｐゴシック" pitchFamily="34" charset="-128"/>
                <a:cs typeface="Arial Narrow"/>
              </a:rPr>
              <a:t>US Department of Energy</a:t>
            </a:r>
          </a:p>
          <a:p>
            <a:pPr algn="l"/>
            <a:r>
              <a:rPr lang="en-GB" altLang="en-US" dirty="0" smtClean="0">
                <a:solidFill>
                  <a:schemeClr val="tx1"/>
                </a:solidFill>
                <a:latin typeface="Arial Narrow"/>
                <a:ea typeface="ＭＳ Ｐゴシック" pitchFamily="34" charset="-128"/>
                <a:cs typeface="Arial Narrow"/>
              </a:rPr>
              <a:t>Australian Climate Change Science Program </a:t>
            </a:r>
          </a:p>
          <a:p>
            <a:pPr algn="l"/>
            <a:r>
              <a:rPr lang="en-GB" altLang="en-US" dirty="0" smtClean="0">
                <a:solidFill>
                  <a:schemeClr val="tx1"/>
                </a:solidFill>
                <a:latin typeface="Arial Narrow"/>
                <a:ea typeface="ＭＳ Ｐゴシック" pitchFamily="34" charset="-128"/>
                <a:cs typeface="Arial Narrow"/>
              </a:rPr>
              <a:t>European Union Seventh Framework Programme</a:t>
            </a:r>
          </a:p>
        </p:txBody>
      </p:sp>
      <p:sp>
        <p:nvSpPr>
          <p:cNvPr id="18" name="Text Placeholder 3"/>
          <p:cNvSpPr txBox="1">
            <a:spLocks/>
          </p:cNvSpPr>
          <p:nvPr/>
        </p:nvSpPr>
        <p:spPr bwMode="auto">
          <a:xfrm>
            <a:off x="4869667" y="2666930"/>
            <a:ext cx="339246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spcBef>
                <a:spcPct val="20000"/>
              </a:spcBef>
            </a:pPr>
            <a:r>
              <a:rPr lang="en-GB" altLang="en-US" sz="1200" dirty="0">
                <a:latin typeface="Arial Narrow"/>
                <a:cs typeface="Arial Narrow"/>
              </a:rPr>
              <a:t>The </a:t>
            </a:r>
            <a:r>
              <a:rPr lang="en-GB" altLang="en-US" sz="1200" dirty="0" err="1">
                <a:latin typeface="Arial Narrow"/>
                <a:cs typeface="Arial Narrow"/>
              </a:rPr>
              <a:t>Leverhulme</a:t>
            </a:r>
            <a:r>
              <a:rPr lang="en-GB" altLang="en-US" sz="1200" dirty="0">
                <a:latin typeface="Arial Narrow"/>
                <a:cs typeface="Arial Narrow"/>
              </a:rPr>
              <a:t> Trust, UK</a:t>
            </a:r>
          </a:p>
          <a:p>
            <a:pPr>
              <a:spcBef>
                <a:spcPct val="20000"/>
              </a:spcBef>
            </a:pPr>
            <a:r>
              <a:rPr lang="en-GB" altLang="en-US" sz="1200" dirty="0" smtClean="0">
                <a:latin typeface="Arial Narrow"/>
                <a:cs typeface="Arial Narrow"/>
              </a:rPr>
              <a:t>Ministry of Environment of Japan</a:t>
            </a:r>
          </a:p>
          <a:p>
            <a:pPr>
              <a:spcBef>
                <a:spcPct val="20000"/>
              </a:spcBef>
            </a:pPr>
            <a:r>
              <a:rPr lang="en-GB" altLang="en-US" sz="1200" dirty="0" smtClean="0">
                <a:latin typeface="Arial Narrow"/>
                <a:cs typeface="Arial Narrow"/>
              </a:rPr>
              <a:t>LSCE, France</a:t>
            </a:r>
          </a:p>
          <a:p>
            <a:pPr>
              <a:spcBef>
                <a:spcPct val="20000"/>
              </a:spcBef>
            </a:pPr>
            <a:r>
              <a:rPr lang="en-GB" altLang="en-US" sz="1200" dirty="0" smtClean="0">
                <a:latin typeface="Arial Narrow"/>
                <a:cs typeface="Arial Narrow"/>
              </a:rPr>
              <a:t>PNB-Paribas</a:t>
            </a:r>
            <a:endParaRPr lang="en-GB" altLang="en-US" sz="1200" dirty="0">
              <a:latin typeface="Arial Narrow"/>
              <a:cs typeface="Arial Narrow"/>
            </a:endParaRPr>
          </a:p>
        </p:txBody>
      </p:sp>
      <p:sp>
        <p:nvSpPr>
          <p:cNvPr id="19" name="Title 18"/>
          <p:cNvSpPr>
            <a:spLocks noGrp="1"/>
          </p:cNvSpPr>
          <p:nvPr>
            <p:ph type="title"/>
          </p:nvPr>
        </p:nvSpPr>
        <p:spPr/>
        <p:txBody>
          <a:bodyPr>
            <a:normAutofit/>
          </a:bodyPr>
          <a:lstStyle/>
          <a:p>
            <a:r>
              <a:rPr lang="en-US" dirty="0" smtClean="0">
                <a:latin typeface="Arial Narrow Bold"/>
                <a:cs typeface="Arial Narrow Bold"/>
              </a:rPr>
              <a:t>Acknowledgements</a:t>
            </a:r>
            <a:endParaRPr lang="en-US" dirty="0">
              <a:solidFill>
                <a:srgbClr val="FF0000"/>
              </a:solidFill>
              <a:latin typeface="Arial Narrow Bold"/>
              <a:cs typeface="Arial Narrow Bold"/>
            </a:endParaRPr>
          </a:p>
        </p:txBody>
      </p:sp>
      <p:pic>
        <p:nvPicPr>
          <p:cNvPr id="20" name="Picture 5" descr="\\wii\OfflineFolders\glen\Documents\Projects\GCP\CarbonBudget\2013\Slides\IGBP_newlog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4788" y="4836884"/>
            <a:ext cx="1355732" cy="4707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Shot 2013-11-18 at 12.34.40 A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788" y="5465059"/>
            <a:ext cx="1559280" cy="592784"/>
          </a:xfrm>
          <a:prstGeom prst="rect">
            <a:avLst/>
          </a:prstGeom>
        </p:spPr>
      </p:pic>
      <p:sp>
        <p:nvSpPr>
          <p:cNvPr id="3" name="Rectangle 2"/>
          <p:cNvSpPr/>
          <p:nvPr/>
        </p:nvSpPr>
        <p:spPr>
          <a:xfrm>
            <a:off x="314247" y="940045"/>
            <a:ext cx="8399462" cy="1600438"/>
          </a:xfrm>
          <a:prstGeom prst="rect">
            <a:avLst/>
          </a:prstGeom>
        </p:spPr>
        <p:txBody>
          <a:bodyPr wrap="square">
            <a:spAutoFit/>
          </a:bodyPr>
          <a:lstStyle/>
          <a:p>
            <a:r>
              <a:rPr lang="en-US" sz="1400" dirty="0" smtClean="0">
                <a:latin typeface="Arial Narrow"/>
                <a:cs typeface="Arial Narrow"/>
              </a:rPr>
              <a:t>The work presented in the Global Carbon Budget 2014 has been possible thanks to the contributions of hundreds of people involved in observational networks, modeling, and synthesis efforts. Not all of them are individually acknowledged in this presentation for reasons of space (see slide 2 for those individuals directly involved). </a:t>
            </a:r>
          </a:p>
          <a:p>
            <a:endParaRPr lang="en-US" sz="1400" dirty="0" smtClean="0">
              <a:latin typeface="Arial Narrow"/>
              <a:cs typeface="Arial Narrow"/>
            </a:endParaRPr>
          </a:p>
          <a:p>
            <a:endParaRPr lang="en-US" sz="1400" dirty="0" smtClean="0">
              <a:latin typeface="Arial Narrow"/>
              <a:cs typeface="Arial Narrow"/>
            </a:endParaRPr>
          </a:p>
          <a:p>
            <a:r>
              <a:rPr lang="en-US" sz="1400" dirty="0" smtClean="0">
                <a:latin typeface="Arial Narrow"/>
                <a:cs typeface="Arial Narrow"/>
              </a:rPr>
              <a:t>Additional acknowledgement is owed to those institutions and agencies that provide support for individuals and funding that enable the collaborative effort of bringing all components together in the carbon budget effort.</a:t>
            </a:r>
          </a:p>
        </p:txBody>
      </p:sp>
      <p:sp>
        <p:nvSpPr>
          <p:cNvPr id="6" name="TextBox 5"/>
          <p:cNvSpPr txBox="1"/>
          <p:nvPr/>
        </p:nvSpPr>
        <p:spPr>
          <a:xfrm>
            <a:off x="2365485" y="4249910"/>
            <a:ext cx="4896968" cy="307777"/>
          </a:xfrm>
          <a:prstGeom prst="rect">
            <a:avLst/>
          </a:prstGeom>
          <a:noFill/>
        </p:spPr>
        <p:txBody>
          <a:bodyPr wrap="none" rtlCol="0">
            <a:spAutoFit/>
          </a:bodyPr>
          <a:lstStyle/>
          <a:p>
            <a:r>
              <a:rPr lang="en-US" sz="1400" dirty="0" smtClean="0">
                <a:latin typeface="Arial Narrow"/>
                <a:cs typeface="Arial Narrow"/>
              </a:rPr>
              <a:t>We also thank the sponsors of the GCP and GCP support/liaison offices</a:t>
            </a:r>
            <a:endParaRPr lang="en-US" sz="1400" dirty="0">
              <a:latin typeface="Arial Narrow"/>
              <a:cs typeface="Arial Narrow"/>
            </a:endParaRPr>
          </a:p>
        </p:txBody>
      </p:sp>
      <p:pic>
        <p:nvPicPr>
          <p:cNvPr id="9" name="Picture 8">
            <a:hlinkClick r:id="rId17"/>
          </p:cNvPr>
          <p:cNvPicPr>
            <a:picLocks noChangeAspect="1"/>
          </p:cNvPicPr>
          <p:nvPr/>
        </p:nvPicPr>
        <p:blipFill>
          <a:blip r:embed="rId18"/>
          <a:stretch>
            <a:fillRect/>
          </a:stretch>
        </p:blipFill>
        <p:spPr>
          <a:xfrm>
            <a:off x="5254957" y="6147627"/>
            <a:ext cx="646174" cy="646174"/>
          </a:xfrm>
          <a:prstGeom prst="rect">
            <a:avLst/>
          </a:prstGeom>
        </p:spPr>
      </p:pic>
      <p:pic>
        <p:nvPicPr>
          <p:cNvPr id="1026" name="Picture 2" descr="R:\EIA-INTASS\GCP\Slides\2014 edition\Slides\FutureEarth_logo.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82274" y="5465059"/>
            <a:ext cx="1863408" cy="6183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EIA-INTASS\GCP\Slides\2014 edition\Slides\NERC_log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47316" y="6068497"/>
            <a:ext cx="942361" cy="6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918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663" y="2855913"/>
            <a:ext cx="1662112" cy="1079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2" name="Title 4"/>
          <p:cNvSpPr>
            <a:spLocks noGrp="1"/>
          </p:cNvSpPr>
          <p:nvPr>
            <p:ph type="title"/>
          </p:nvPr>
        </p:nvSpPr>
        <p:spPr>
          <a:xfrm>
            <a:off x="1855788" y="119063"/>
            <a:ext cx="7288212" cy="508000"/>
          </a:xfrm>
        </p:spPr>
        <p:txBody>
          <a:bodyPr/>
          <a:lstStyle/>
          <a:p>
            <a:pPr eaLnBrk="1" hangingPunct="1"/>
            <a:r>
              <a:rPr lang="en-GB" altLang="en-US" smtClean="0">
                <a:latin typeface="Arial Narrow Bold" charset="0"/>
                <a:ea typeface="ＭＳ Ｐゴシック" pitchFamily="34" charset="-128"/>
              </a:rPr>
              <a:t>Fossil Fuel and Cement Emissions</a:t>
            </a:r>
            <a:endParaRPr lang="en-US" altLang="en-US" smtClean="0">
              <a:latin typeface="Arial Narrow Bold" charset="0"/>
              <a:ea typeface="ＭＳ Ｐゴシック" pitchFamily="34" charset="-128"/>
            </a:endParaRPr>
          </a:p>
        </p:txBody>
      </p:sp>
      <p:sp>
        <p:nvSpPr>
          <p:cNvPr id="10243" name="Text Placeholder 6"/>
          <p:cNvSpPr>
            <a:spLocks noGrp="1"/>
          </p:cNvSpPr>
          <p:nvPr>
            <p:ph type="body" sz="quarter" idx="10"/>
          </p:nvPr>
        </p:nvSpPr>
        <p:spPr>
          <a:xfrm>
            <a:off x="431800" y="823913"/>
            <a:ext cx="8280400" cy="684212"/>
          </a:xfrm>
        </p:spPr>
        <p:txBody>
          <a:bodyPr/>
          <a:lstStyle/>
          <a:p>
            <a:pPr eaLnBrk="1" hangingPunct="1">
              <a:lnSpc>
                <a:spcPct val="90000"/>
              </a:lnSpc>
            </a:pPr>
            <a:r>
              <a:rPr lang="en-GB" altLang="en-US" dirty="0" smtClean="0">
                <a:solidFill>
                  <a:srgbClr val="000000"/>
                </a:solidFill>
                <a:latin typeface="Arial Narrow" pitchFamily="34" charset="0"/>
                <a:ea typeface="ＭＳ Ｐゴシック" pitchFamily="34" charset="-128"/>
              </a:rPr>
              <a:t>Global fossil fuel and cement emissions: 36.1</a:t>
            </a:r>
            <a:r>
              <a:rPr lang="en-GB" altLang="en-US" dirty="0" smtClean="0">
                <a:solidFill>
                  <a:srgbClr val="FF0000"/>
                </a:solidFill>
                <a:latin typeface="Arial Narrow" pitchFamily="34" charset="0"/>
                <a:ea typeface="ＭＳ Ｐゴシック" pitchFamily="34" charset="-128"/>
              </a:rPr>
              <a:t> </a:t>
            </a:r>
            <a:r>
              <a:rPr lang="en-GB" altLang="en-US" dirty="0" smtClean="0">
                <a:latin typeface="Arial Narrow" pitchFamily="34" charset="0"/>
                <a:ea typeface="ＭＳ Ｐゴシック" pitchFamily="34" charset="-128"/>
              </a:rPr>
              <a:t>± 1.8 GtCO</a:t>
            </a:r>
            <a:r>
              <a:rPr lang="en-GB" altLang="en-US" baseline="-25000" dirty="0" smtClean="0">
                <a:latin typeface="Arial Narrow" pitchFamily="34" charset="0"/>
                <a:ea typeface="ＭＳ Ｐゴシック" pitchFamily="34" charset="-128"/>
              </a:rPr>
              <a:t>2</a:t>
            </a:r>
            <a:r>
              <a:rPr lang="en-GB" altLang="en-US" dirty="0" smtClean="0">
                <a:latin typeface="Arial Narrow" pitchFamily="34" charset="0"/>
                <a:ea typeface="ＭＳ Ｐゴシック" pitchFamily="34" charset="-128"/>
              </a:rPr>
              <a:t> in 2013, 61% over 1990 </a:t>
            </a:r>
          </a:p>
          <a:p>
            <a:pPr eaLnBrk="1" hangingPunct="1">
              <a:lnSpc>
                <a:spcPct val="90000"/>
              </a:lnSpc>
            </a:pPr>
            <a:r>
              <a:rPr lang="en-GB" altLang="en-US" dirty="0" smtClean="0">
                <a:latin typeface="Arial Narrow" pitchFamily="34" charset="0"/>
                <a:ea typeface="ＭＳ Ｐゴシック" pitchFamily="34" charset="-128"/>
              </a:rPr>
              <a:t>Projection for 2014 : 37.0 ± 1.9 GtCO</a:t>
            </a:r>
            <a:r>
              <a:rPr lang="en-GB" altLang="en-US" baseline="-25000" dirty="0" smtClean="0">
                <a:latin typeface="Arial Narrow" pitchFamily="34" charset="0"/>
                <a:ea typeface="ＭＳ Ｐゴシック" pitchFamily="34" charset="-128"/>
              </a:rPr>
              <a:t>2</a:t>
            </a:r>
            <a:r>
              <a:rPr lang="en-GB" altLang="en-US" dirty="0" smtClean="0">
                <a:latin typeface="Arial Narrow" pitchFamily="34" charset="0"/>
                <a:ea typeface="ＭＳ Ｐゴシック" pitchFamily="34" charset="-128"/>
              </a:rPr>
              <a:t>, 65% over </a:t>
            </a:r>
            <a:r>
              <a:rPr lang="en-GB" altLang="en-US" dirty="0" smtClean="0">
                <a:solidFill>
                  <a:srgbClr val="000000"/>
                </a:solidFill>
                <a:latin typeface="Arial Narrow" pitchFamily="34" charset="0"/>
                <a:ea typeface="ＭＳ Ｐゴシック" pitchFamily="34" charset="-128"/>
              </a:rPr>
              <a:t>1990</a:t>
            </a:r>
            <a:endParaRPr lang="en-US" altLang="en-US" dirty="0" smtClean="0">
              <a:latin typeface="Arial Narrow" pitchFamily="34" charset="0"/>
              <a:ea typeface="ＭＳ Ｐゴシック" pitchFamily="34" charset="-128"/>
            </a:endParaRPr>
          </a:p>
        </p:txBody>
      </p:sp>
      <p:sp>
        <p:nvSpPr>
          <p:cNvPr id="10244" name="Text Placeholder 11"/>
          <p:cNvSpPr>
            <a:spLocks noGrp="1"/>
          </p:cNvSpPr>
          <p:nvPr>
            <p:ph type="body" sz="quarter" idx="12"/>
          </p:nvPr>
        </p:nvSpPr>
        <p:spPr>
          <a:xfrm>
            <a:off x="188913" y="5692775"/>
            <a:ext cx="8766175" cy="1077913"/>
          </a:xfrm>
        </p:spPr>
        <p:txBody>
          <a:bodyPr/>
          <a:lstStyle/>
          <a:p>
            <a:pPr eaLnBrk="1" hangingPunct="1"/>
            <a:endParaRPr lang="en-GB" altLang="en-US" sz="1600" dirty="0" smtClean="0">
              <a:solidFill>
                <a:srgbClr val="000000"/>
              </a:solidFill>
              <a:latin typeface="Arial Narrow" pitchFamily="34" charset="0"/>
              <a:ea typeface="ＭＳ Ｐゴシック" pitchFamily="34" charset="-128"/>
            </a:endParaRPr>
          </a:p>
          <a:p>
            <a:pPr eaLnBrk="1" hangingPunct="1"/>
            <a:r>
              <a:rPr lang="en-GB" altLang="en-US" sz="1400" dirty="0" smtClean="0">
                <a:latin typeface="Arial Narrow" pitchFamily="34" charset="0"/>
                <a:ea typeface="ＭＳ Ｐゴシック" pitchFamily="34" charset="-128"/>
              </a:rPr>
              <a:t>Estimates for 2011, 2012, and 2013 are preliminary</a:t>
            </a:r>
            <a:br>
              <a:rPr lang="en-GB" altLang="en-US" sz="1400" dirty="0" smtClean="0">
                <a:latin typeface="Arial Narrow" pitchFamily="34" charset="0"/>
                <a:ea typeface="ＭＳ Ｐゴシック" pitchFamily="34" charset="-128"/>
              </a:rPr>
            </a:br>
            <a:r>
              <a:rPr lang="en-GB" altLang="en-US" sz="1400" dirty="0" smtClean="0">
                <a:latin typeface="Arial Narrow" pitchFamily="34" charset="0"/>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4"/>
              </a:rPr>
              <a:t>CDIAC</a:t>
            </a:r>
            <a:r>
              <a:rPr lang="en-US" altLang="en-US" sz="1400" dirty="0">
                <a:solidFill>
                  <a:srgbClr val="000000"/>
                </a:solidFill>
                <a:latin typeface="Arial Narrow" pitchFamily="34" charset="0"/>
                <a:ea typeface="ＭＳ Ｐゴシック" pitchFamily="34" charset="-128"/>
              </a:rPr>
              <a:t>; </a:t>
            </a:r>
            <a:r>
              <a:rPr lang="en-AU" altLang="en-US" sz="1400" dirty="0" smtClean="0">
                <a:latin typeface="Arial Narrow" pitchFamily="34" charset="0"/>
                <a:ea typeface="ＭＳ Ｐゴシック" pitchFamily="34" charset="-128"/>
                <a:hlinkClick r:id="rId5"/>
              </a:rPr>
              <a:t>Le </a:t>
            </a:r>
            <a:r>
              <a:rPr lang="en-AU" altLang="en-US" sz="1400" dirty="0" err="1" smtClean="0">
                <a:latin typeface="Arial Narrow" pitchFamily="34" charset="0"/>
                <a:ea typeface="ＭＳ Ｐゴシック" pitchFamily="34" charset="-128"/>
                <a:hlinkClick r:id="rId5"/>
              </a:rPr>
              <a:t>Quéré</a:t>
            </a:r>
            <a:r>
              <a:rPr lang="en-AU" altLang="en-US" sz="1400" dirty="0" smtClean="0">
                <a:latin typeface="Arial Narrow" pitchFamily="34" charset="0"/>
                <a:ea typeface="ＭＳ Ｐゴシック" pitchFamily="34" charset="-128"/>
                <a:hlinkClick r:id="rId5"/>
              </a:rPr>
              <a:t> et al 2014</a:t>
            </a:r>
            <a:r>
              <a:rPr lang="en-US" altLang="en-US" sz="1400" dirty="0" smtClean="0">
                <a:solidFill>
                  <a:srgbClr val="000000"/>
                </a:solidFill>
                <a:latin typeface="Arial Narrow" pitchFamily="34" charset="0"/>
                <a:ea typeface="ＭＳ Ｐゴシック" pitchFamily="34" charset="-128"/>
              </a:rPr>
              <a:t>; </a:t>
            </a:r>
            <a:r>
              <a:rPr lang="en-AU" altLang="en-US" sz="1400" dirty="0" smtClean="0">
                <a:latin typeface="Arial Narrow" pitchFamily="34" charset="0"/>
                <a:ea typeface="ＭＳ Ｐゴシック" pitchFamily="34" charset="-128"/>
                <a:hlinkClick r:id="rId6"/>
              </a:rPr>
              <a:t>Global Carbon Budget 2014</a:t>
            </a:r>
            <a:endParaRPr lang="en-AU" altLang="en-US" sz="1400" dirty="0" smtClean="0">
              <a:latin typeface="Arial Narrow" pitchFamily="34" charset="0"/>
              <a:ea typeface="ＭＳ Ｐゴシック" pitchFamily="34" charset="-128"/>
            </a:endParaRPr>
          </a:p>
        </p:txBody>
      </p:sp>
      <p:sp>
        <p:nvSpPr>
          <p:cNvPr id="3" name="Oval 2"/>
          <p:cNvSpPr/>
          <p:nvPr/>
        </p:nvSpPr>
        <p:spPr>
          <a:xfrm>
            <a:off x="2095500" y="1254125"/>
            <a:ext cx="107950" cy="10795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GB" altLang="en-US" sz="1800">
              <a:solidFill>
                <a:srgbClr val="FFFFFF"/>
              </a:solidFill>
              <a:latin typeface="Calibri" pitchFamily="34" charset="0"/>
            </a:endParaRPr>
          </a:p>
        </p:txBody>
      </p:sp>
      <p:sp>
        <p:nvSpPr>
          <p:cNvPr id="10246" name="TextBox 3"/>
          <p:cNvSpPr txBox="1">
            <a:spLocks noChangeArrowheads="1"/>
          </p:cNvSpPr>
          <p:nvPr/>
        </p:nvSpPr>
        <p:spPr bwMode="auto">
          <a:xfrm>
            <a:off x="6932613" y="4105275"/>
            <a:ext cx="2022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altLang="en-US" sz="1600">
                <a:solidFill>
                  <a:srgbClr val="000000"/>
                </a:solidFill>
                <a:latin typeface="Arial Narrow" pitchFamily="34" charset="0"/>
              </a:rPr>
              <a:t>Uncertainty is ±5% for one standard deviation (IPCC “likely” range)</a:t>
            </a:r>
            <a:endParaRPr lang="en-GB" altLang="en-US" sz="1600">
              <a:latin typeface="Arial Narrow" pitchFamily="34" charset="0"/>
            </a:endParaRPr>
          </a:p>
        </p:txBody>
      </p:sp>
      <p:pic>
        <p:nvPicPr>
          <p:cNvPr id="5" name="Picture Placeholder 4"/>
          <p:cNvPicPr>
            <a:picLocks noGrp="1" noChangeAspect="1"/>
          </p:cNvPicPr>
          <p:nvPr>
            <p:ph type="pic" sz="quarter" idx="11"/>
          </p:nvPr>
        </p:nvPicPr>
        <p:blipFill rotWithShape="1">
          <a:blip r:embed="rId7">
            <a:extLst>
              <a:ext uri="{28A0092B-C50C-407E-A947-70E740481C1C}">
                <a14:useLocalDpi xmlns:a14="http://schemas.microsoft.com/office/drawing/2010/main" val="0"/>
              </a:ext>
            </a:extLst>
          </a:blip>
          <a:srcRect l="-11652" r="-11652"/>
          <a:stretch/>
        </p:blipFill>
        <p:spPr>
          <a:xfrm>
            <a:off x="540000" y="1440000"/>
            <a:ext cx="8080375" cy="4680000"/>
          </a:xfrm>
        </p:spPr>
      </p:pic>
    </p:spTree>
    <p:extLst>
      <p:ext uri="{BB962C8B-B14F-4D97-AF65-F5344CB8AC3E}">
        <p14:creationId xmlns:p14="http://schemas.microsoft.com/office/powerpoint/2010/main" val="1894954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855788" y="119063"/>
            <a:ext cx="7288212" cy="508000"/>
          </a:xfrm>
        </p:spPr>
        <p:txBody>
          <a:bodyPr/>
          <a:lstStyle/>
          <a:p>
            <a:pPr eaLnBrk="1" hangingPunct="1"/>
            <a:r>
              <a:rPr lang="en-US" altLang="en-US" smtClean="0">
                <a:latin typeface="Arial Narrow Bold" charset="0"/>
                <a:ea typeface="ＭＳ Ｐゴシック" pitchFamily="34" charset="-128"/>
              </a:rPr>
              <a:t>Observed Emissions and Emissions Scenarios</a:t>
            </a:r>
            <a:endParaRPr lang="en-US" altLang="en-US" smtClean="0">
              <a:latin typeface="Arial Narrow" pitchFamily="34" charset="0"/>
              <a:ea typeface="ＭＳ Ｐゴシック" pitchFamily="34" charset="-128"/>
            </a:endParaRPr>
          </a:p>
        </p:txBody>
      </p:sp>
      <p:sp>
        <p:nvSpPr>
          <p:cNvPr id="20482" name="Text Placeholder 2"/>
          <p:cNvSpPr>
            <a:spLocks noGrp="1"/>
          </p:cNvSpPr>
          <p:nvPr>
            <p:ph type="body" sz="quarter" idx="10"/>
          </p:nvPr>
        </p:nvSpPr>
        <p:spPr>
          <a:xfrm>
            <a:off x="539750" y="823913"/>
            <a:ext cx="7997825" cy="684212"/>
          </a:xfrm>
        </p:spPr>
        <p:txBody>
          <a:bodyPr/>
          <a:lstStyle/>
          <a:p>
            <a:pPr eaLnBrk="1" hangingPunct="1">
              <a:lnSpc>
                <a:spcPct val="90000"/>
              </a:lnSpc>
            </a:pPr>
            <a:r>
              <a:rPr lang="en-GB" altLang="en-US" dirty="0" smtClean="0">
                <a:solidFill>
                  <a:srgbClr val="000000"/>
                </a:solidFill>
                <a:latin typeface="Arial Narrow" pitchFamily="34" charset="0"/>
                <a:ea typeface="ＭＳ Ｐゴシック" pitchFamily="34" charset="-128"/>
              </a:rPr>
              <a:t>Emissions are on track for 3.2–5.4ºC “likely” increase in temperature above pre-industrial</a:t>
            </a:r>
          </a:p>
          <a:p>
            <a:pPr eaLnBrk="1" hangingPunct="1">
              <a:lnSpc>
                <a:spcPct val="90000"/>
              </a:lnSpc>
            </a:pPr>
            <a:r>
              <a:rPr lang="en-GB" altLang="en-US" dirty="0" smtClean="0">
                <a:solidFill>
                  <a:srgbClr val="000000"/>
                </a:solidFill>
                <a:latin typeface="Arial Narrow" pitchFamily="34" charset="0"/>
                <a:ea typeface="ＭＳ Ｐゴシック" pitchFamily="34" charset="-128"/>
              </a:rPr>
              <a:t>Large and sustained mitigation is required to keep below 2ºC</a:t>
            </a:r>
          </a:p>
        </p:txBody>
      </p:sp>
      <p:sp>
        <p:nvSpPr>
          <p:cNvPr id="20483" name="Text Placeholder 4"/>
          <p:cNvSpPr>
            <a:spLocks noGrp="1"/>
          </p:cNvSpPr>
          <p:nvPr>
            <p:ph type="body" sz="quarter" idx="12"/>
          </p:nvPr>
        </p:nvSpPr>
        <p:spPr>
          <a:xfrm>
            <a:off x="188913" y="5692775"/>
            <a:ext cx="8766175" cy="1077913"/>
          </a:xfrm>
        </p:spPr>
        <p:txBody>
          <a:bodyPr/>
          <a:lstStyle/>
          <a:p>
            <a:pPr eaLnBrk="1" hangingPunct="1"/>
            <a:r>
              <a:rPr lang="en-GB" altLang="en-US" sz="1600" dirty="0" smtClean="0">
                <a:solidFill>
                  <a:srgbClr val="000000"/>
                </a:solidFill>
                <a:latin typeface="Arial Narrow" pitchFamily="34" charset="0"/>
                <a:ea typeface="ＭＳ Ｐゴシック" pitchFamily="34" charset="-128"/>
              </a:rPr>
              <a:t>Over 1000 scenarios from the IPCC Fifth Assessment Report are shown</a:t>
            </a:r>
            <a:br>
              <a:rPr lang="en-GB" altLang="en-US" sz="1600" dirty="0" smtClean="0">
                <a:solidFill>
                  <a:srgbClr val="000000"/>
                </a:solidFill>
                <a:latin typeface="Arial Narrow" pitchFamily="34" charset="0"/>
                <a:ea typeface="ＭＳ Ｐゴシック" pitchFamily="34" charset="-128"/>
              </a:rPr>
            </a:br>
            <a:r>
              <a:rPr lang="en-GB" altLang="en-US" sz="1400" dirty="0" smtClean="0">
                <a:solidFill>
                  <a:srgbClr val="000000"/>
                </a:solidFill>
                <a:latin typeface="Arial Narrow" pitchFamily="34" charset="0"/>
                <a:ea typeface="ＭＳ Ｐゴシック" pitchFamily="34" charset="-128"/>
              </a:rPr>
              <a:t>Source: </a:t>
            </a:r>
            <a:r>
              <a:rPr lang="en-GB" altLang="en-US" sz="1400" dirty="0" smtClean="0">
                <a:solidFill>
                  <a:srgbClr val="000000"/>
                </a:solidFill>
                <a:latin typeface="Arial Narrow" pitchFamily="34" charset="0"/>
                <a:ea typeface="ＭＳ Ｐゴシック" pitchFamily="34" charset="-128"/>
                <a:hlinkClick r:id="rId3"/>
              </a:rPr>
              <a:t>Fuss et al 2014</a:t>
            </a:r>
            <a:r>
              <a:rPr lang="en-GB" altLang="en-US" sz="1400" dirty="0" smtClean="0">
                <a:solidFill>
                  <a:srgbClr val="000000"/>
                </a:solidFill>
                <a:latin typeface="Arial Narrow" pitchFamily="34" charset="0"/>
                <a:ea typeface="ＭＳ Ｐゴシック" pitchFamily="34" charset="-128"/>
              </a:rPr>
              <a:t>;</a:t>
            </a:r>
            <a:r>
              <a:rPr lang="en-US" altLang="en-US" sz="1400" dirty="0" smtClean="0">
                <a:solidFill>
                  <a:srgbClr val="000000"/>
                </a:solidFill>
                <a:latin typeface="Arial Narrow" pitchFamily="34" charset="0"/>
                <a:ea typeface="ＭＳ Ｐゴシック" pitchFamily="34" charset="-128"/>
              </a:rPr>
              <a:t> </a:t>
            </a:r>
            <a:r>
              <a:rPr lang="en-AU" altLang="en-US" sz="1400" dirty="0">
                <a:solidFill>
                  <a:srgbClr val="FF0000"/>
                </a:solidFill>
                <a:latin typeface="Arial Narrow" pitchFamily="34" charset="0"/>
                <a:ea typeface="ＭＳ Ｐゴシック" pitchFamily="34" charset="-128"/>
                <a:hlinkClick r:id="rId4"/>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smtClean="0">
              <a:latin typeface="Arial Narrow" pitchFamily="34" charset="0"/>
              <a:ea typeface="ＭＳ Ｐゴシック" pitchFamily="34" charset="-128"/>
            </a:endParaRPr>
          </a:p>
        </p:txBody>
      </p:sp>
      <p:pic>
        <p:nvPicPr>
          <p:cNvPr id="5" name="Picture Placeholder 4"/>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7063" r="-7063"/>
          <a:stretch/>
        </p:blipFill>
        <p:spPr>
          <a:xfrm>
            <a:off x="892425" y="1735276"/>
            <a:ext cx="7019124" cy="4065369"/>
          </a:xfrm>
        </p:spPr>
      </p:pic>
      <p:sp>
        <p:nvSpPr>
          <p:cNvPr id="6" name="TextBox 5"/>
          <p:cNvSpPr txBox="1"/>
          <p:nvPr/>
        </p:nvSpPr>
        <p:spPr>
          <a:xfrm>
            <a:off x="2053882" y="1550329"/>
            <a:ext cx="4916658" cy="261610"/>
          </a:xfrm>
          <a:prstGeom prst="rect">
            <a:avLst/>
          </a:prstGeom>
          <a:noFill/>
        </p:spPr>
        <p:txBody>
          <a:bodyPr wrap="square" rtlCol="0">
            <a:spAutoFit/>
          </a:bodyPr>
          <a:lstStyle/>
          <a:p>
            <a:r>
              <a:rPr lang="en-NZ" sz="1050" dirty="0" smtClean="0">
                <a:solidFill>
                  <a:srgbClr val="808080"/>
                </a:solidFill>
                <a:latin typeface="Helvetica" pitchFamily="50" charset="0"/>
              </a:rPr>
              <a:t>Data</a:t>
            </a:r>
            <a:r>
              <a:rPr lang="en-NZ" sz="1050" dirty="0">
                <a:solidFill>
                  <a:srgbClr val="808080"/>
                </a:solidFill>
                <a:latin typeface="Helvetica" pitchFamily="50" charset="0"/>
              </a:rPr>
              <a:t>: </a:t>
            </a:r>
            <a:r>
              <a:rPr lang="en-NZ" sz="1050" dirty="0" smtClean="0">
                <a:solidFill>
                  <a:srgbClr val="808080"/>
                </a:solidFill>
                <a:latin typeface="Helvetica" pitchFamily="50" charset="0"/>
              </a:rPr>
              <a:t>CDIAC/GCP/IPCC/Fuss et al 2014</a:t>
            </a:r>
            <a:endParaRPr lang="en-NZ" sz="1050" dirty="0">
              <a:solidFill>
                <a:srgbClr val="808080"/>
              </a:solidFill>
              <a:latin typeface="Helvetica" pitchFamily="50" charset="0"/>
            </a:endParaRPr>
          </a:p>
        </p:txBody>
      </p:sp>
    </p:spTree>
    <p:extLst>
      <p:ext uri="{BB962C8B-B14F-4D97-AF65-F5344CB8AC3E}">
        <p14:creationId xmlns:p14="http://schemas.microsoft.com/office/powerpoint/2010/main" val="3147524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855788" y="119063"/>
            <a:ext cx="7288212" cy="508000"/>
          </a:xfrm>
        </p:spPr>
        <p:txBody>
          <a:bodyPr/>
          <a:lstStyle/>
          <a:p>
            <a:pPr eaLnBrk="1" hangingPunct="1"/>
            <a:r>
              <a:rPr lang="en-GB" altLang="en-US" smtClean="0">
                <a:latin typeface="Arial Narrow Bold" charset="0"/>
                <a:ea typeface="ＭＳ Ｐゴシック" pitchFamily="34" charset="-128"/>
              </a:rPr>
              <a:t>Top Fossil Fuel Emitters (Absolute)</a:t>
            </a:r>
            <a:endParaRPr lang="en-US" altLang="en-US" smtClean="0">
              <a:latin typeface="Arial Narrow Bold" charset="0"/>
              <a:ea typeface="ＭＳ Ｐゴシック" pitchFamily="34" charset="-128"/>
            </a:endParaRPr>
          </a:p>
        </p:txBody>
      </p:sp>
      <p:sp>
        <p:nvSpPr>
          <p:cNvPr id="3" name="Text Placeholder 2"/>
          <p:cNvSpPr>
            <a:spLocks noGrp="1"/>
          </p:cNvSpPr>
          <p:nvPr>
            <p:ph type="body" sz="quarter" idx="10"/>
          </p:nvPr>
        </p:nvSpPr>
        <p:spPr>
          <a:xfrm>
            <a:off x="431800" y="823913"/>
            <a:ext cx="8280400" cy="684212"/>
          </a:xfrm>
        </p:spPr>
        <p:txBody>
          <a:bodyPr/>
          <a:lstStyle/>
          <a:p>
            <a:pPr eaLnBrk="1" hangingPunct="1">
              <a:lnSpc>
                <a:spcPct val="90000"/>
              </a:lnSpc>
            </a:pPr>
            <a:r>
              <a:rPr lang="en-US" altLang="en-US" dirty="0" smtClean="0">
                <a:latin typeface="Arial Narrow" pitchFamily="34" charset="0"/>
                <a:ea typeface="ＭＳ Ｐゴシック" pitchFamily="34" charset="-128"/>
              </a:rPr>
              <a:t>The top four emitters in 2013 covered 58% of global emissions</a:t>
            </a:r>
          </a:p>
          <a:p>
            <a:pPr eaLnBrk="1" hangingPunct="1">
              <a:lnSpc>
                <a:spcPct val="90000"/>
              </a:lnSpc>
            </a:pPr>
            <a:r>
              <a:rPr lang="en-US" altLang="en-US" dirty="0" smtClean="0">
                <a:latin typeface="Arial Narrow" pitchFamily="34" charset="0"/>
                <a:ea typeface="ＭＳ Ｐゴシック" pitchFamily="34" charset="-128"/>
              </a:rPr>
              <a:t>China (28%), United States (14%), EU28 (10%), India (7%)</a:t>
            </a:r>
            <a:endParaRPr lang="en-GB" altLang="en-US" dirty="0" smtClean="0">
              <a:latin typeface="Arial Narrow" pitchFamily="34" charset="0"/>
              <a:ea typeface="ＭＳ Ｐゴシック" pitchFamily="34" charset="-128"/>
            </a:endParaRPr>
          </a:p>
        </p:txBody>
      </p:sp>
      <p:sp>
        <p:nvSpPr>
          <p:cNvPr id="12291" name="Text Placeholder 4"/>
          <p:cNvSpPr>
            <a:spLocks noGrp="1"/>
          </p:cNvSpPr>
          <p:nvPr>
            <p:ph type="body" sz="quarter" idx="12"/>
          </p:nvPr>
        </p:nvSpPr>
        <p:spPr>
          <a:xfrm>
            <a:off x="188913" y="5692775"/>
            <a:ext cx="8766175" cy="1077913"/>
          </a:xfrm>
        </p:spPr>
        <p:txBody>
          <a:bodyPr/>
          <a:lstStyle/>
          <a:p>
            <a:pPr eaLnBrk="1" hangingPunct="1"/>
            <a:r>
              <a:rPr lang="en-GB" altLang="en-US" sz="1400" dirty="0" smtClean="0">
                <a:solidFill>
                  <a:srgbClr val="000000"/>
                </a:solidFill>
                <a:latin typeface="Arial Narrow" pitchFamily="34" charset="0"/>
                <a:ea typeface="ＭＳ Ｐゴシック" pitchFamily="34" charset="-128"/>
              </a:rPr>
              <a:t>Bunkers fuel used for international transport is 3% of global emissions</a:t>
            </a:r>
            <a:br>
              <a:rPr lang="en-GB" altLang="en-US" sz="1400" dirty="0" smtClean="0">
                <a:solidFill>
                  <a:srgbClr val="000000"/>
                </a:solidFill>
                <a:latin typeface="Arial Narrow" pitchFamily="34" charset="0"/>
                <a:ea typeface="ＭＳ Ｐゴシック" pitchFamily="34" charset="-128"/>
              </a:rPr>
            </a:br>
            <a:r>
              <a:rPr lang="en-GB" altLang="en-US" sz="1400" dirty="0" smtClean="0">
                <a:solidFill>
                  <a:srgbClr val="000000"/>
                </a:solidFill>
                <a:latin typeface="Arial Narrow" pitchFamily="34" charset="0"/>
                <a:ea typeface="ＭＳ Ｐゴシック" pitchFamily="34" charset="-128"/>
              </a:rPr>
              <a:t>Statistical differences between the global estimates and sum of national totals is </a:t>
            </a:r>
            <a:r>
              <a:rPr lang="en-GB" altLang="en-US" sz="1400" dirty="0">
                <a:solidFill>
                  <a:srgbClr val="000000"/>
                </a:solidFill>
                <a:latin typeface="Arial Narrow" pitchFamily="34" charset="0"/>
                <a:ea typeface="ＭＳ Ｐゴシック" pitchFamily="34" charset="-128"/>
              </a:rPr>
              <a:t>3% of global </a:t>
            </a:r>
            <a:r>
              <a:rPr lang="en-GB" altLang="en-US" sz="1400" dirty="0" smtClean="0">
                <a:solidFill>
                  <a:srgbClr val="000000"/>
                </a:solidFill>
                <a:latin typeface="Arial Narrow" pitchFamily="34" charset="0"/>
                <a:ea typeface="ＭＳ Ｐゴシック" pitchFamily="34" charset="-128"/>
              </a:rPr>
              <a:t>emissions</a:t>
            </a:r>
            <a:br>
              <a:rPr lang="en-GB" altLang="en-US" sz="1400" dirty="0" smtClean="0">
                <a:solidFill>
                  <a:srgbClr val="000000"/>
                </a:solidFill>
                <a:latin typeface="Arial Narrow" pitchFamily="34" charset="0"/>
                <a:ea typeface="ＭＳ Ｐゴシック" pitchFamily="34" charset="-128"/>
              </a:rPr>
            </a:br>
            <a:r>
              <a:rPr lang="en-GB" altLang="en-US" sz="1400" dirty="0" smtClean="0">
                <a:solidFill>
                  <a:srgbClr val="000000"/>
                </a:solidFill>
                <a:latin typeface="Arial Narrow" pitchFamily="34" charset="0"/>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smtClean="0">
              <a:latin typeface="Arial Narrow" pitchFamily="34" charset="0"/>
              <a:ea typeface="ＭＳ Ｐゴシック" pitchFamily="34" charset="-128"/>
            </a:endParaRPr>
          </a:p>
        </p:txBody>
      </p:sp>
      <p:pic>
        <p:nvPicPr>
          <p:cNvPr id="5" name="Picture Placeholder 4"/>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88414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855788" y="119063"/>
            <a:ext cx="7288212" cy="508000"/>
          </a:xfrm>
        </p:spPr>
        <p:txBody>
          <a:bodyPr/>
          <a:lstStyle/>
          <a:p>
            <a:pPr eaLnBrk="1" hangingPunct="1"/>
            <a:r>
              <a:rPr lang="en-GB" altLang="en-US" smtClean="0">
                <a:latin typeface="Arial Narrow Bold" charset="0"/>
                <a:ea typeface="ＭＳ Ｐゴシック" pitchFamily="34" charset="-128"/>
              </a:rPr>
              <a:t>Top Fossil Fuel Emitters (Per Capita)</a:t>
            </a:r>
            <a:endParaRPr lang="en-US" altLang="en-US" smtClean="0">
              <a:latin typeface="Arial Narrow Bold" charset="0"/>
              <a:ea typeface="ＭＳ Ｐゴシック" pitchFamily="34" charset="-128"/>
            </a:endParaRPr>
          </a:p>
        </p:txBody>
      </p:sp>
      <p:sp>
        <p:nvSpPr>
          <p:cNvPr id="3" name="Text Placeholder 2"/>
          <p:cNvSpPr>
            <a:spLocks noGrp="1"/>
          </p:cNvSpPr>
          <p:nvPr>
            <p:ph type="body" sz="quarter" idx="10"/>
          </p:nvPr>
        </p:nvSpPr>
        <p:spPr>
          <a:xfrm>
            <a:off x="431800" y="823913"/>
            <a:ext cx="8280400" cy="684212"/>
          </a:xfrm>
        </p:spPr>
        <p:txBody>
          <a:bodyPr rtlCol="0">
            <a:normAutofit/>
          </a:bodyPr>
          <a:lstStyle/>
          <a:p>
            <a:pPr eaLnBrk="1" fontAlgn="auto" hangingPunct="1">
              <a:spcAft>
                <a:spcPts val="0"/>
              </a:spcAft>
              <a:buFont typeface="Arial"/>
              <a:buNone/>
              <a:defRPr/>
            </a:pPr>
            <a:r>
              <a:rPr lang="en-US" altLang="en-US" dirty="0" smtClean="0">
                <a:solidFill>
                  <a:srgbClr val="000000"/>
                </a:solidFill>
                <a:ea typeface="ＭＳ Ｐゴシック" pitchFamily="34" charset="-128"/>
              </a:rPr>
              <a:t>China’s per capita emissions have passed the EU28 and are 45% above the global average</a:t>
            </a:r>
          </a:p>
        </p:txBody>
      </p:sp>
      <p:sp>
        <p:nvSpPr>
          <p:cNvPr id="14339" name="Text Placeholder 4"/>
          <p:cNvSpPr>
            <a:spLocks noGrp="1"/>
          </p:cNvSpPr>
          <p:nvPr>
            <p:ph type="body" sz="quarter" idx="12"/>
          </p:nvPr>
        </p:nvSpPr>
        <p:spPr>
          <a:xfrm>
            <a:off x="188913" y="5692775"/>
            <a:ext cx="8766175" cy="1077913"/>
          </a:xfrm>
        </p:spPr>
        <p:txBody>
          <a:bodyPr/>
          <a:lstStyle/>
          <a:p>
            <a:r>
              <a:rPr lang="en-GB" altLang="en-US" sz="1400" dirty="0" smtClean="0">
                <a:solidFill>
                  <a:srgbClr val="000000"/>
                </a:solidFill>
                <a:latin typeface="Arial Narrow" pitchFamily="34" charset="0"/>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smtClean="0">
              <a:latin typeface="Arial Narrow" pitchFamily="34" charset="0"/>
              <a:ea typeface="ＭＳ Ｐゴシック" pitchFamily="34" charset="-128"/>
            </a:endParaRPr>
          </a:p>
        </p:txBody>
      </p:sp>
      <p:sp>
        <p:nvSpPr>
          <p:cNvPr id="2" name="TextBox 1"/>
          <p:cNvSpPr txBox="1"/>
          <p:nvPr/>
        </p:nvSpPr>
        <p:spPr>
          <a:xfrm>
            <a:off x="6632916" y="1807698"/>
            <a:ext cx="879231" cy="646331"/>
          </a:xfrm>
          <a:prstGeom prst="rect">
            <a:avLst/>
          </a:prstGeom>
          <a:noFill/>
        </p:spPr>
        <p:txBody>
          <a:bodyPr wrap="square" rtlCol="0">
            <a:spAutoFit/>
          </a:bodyPr>
          <a:lstStyle/>
          <a:p>
            <a:r>
              <a:rPr lang="en-NZ" sz="1200" dirty="0" smtClean="0"/>
              <a:t>Per capita emissions in 2013</a:t>
            </a:r>
            <a:endParaRPr lang="en-NZ" sz="1200" dirty="0"/>
          </a:p>
        </p:txBody>
      </p:sp>
      <p:pic>
        <p:nvPicPr>
          <p:cNvPr id="5" name="Picture Placeholder 4"/>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35436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3723</TotalTime>
  <Words>4009</Words>
  <Application>Microsoft Office PowerPoint</Application>
  <PresentationFormat>On-screen Show (4:3)</PresentationFormat>
  <Paragraphs>464</Paragraphs>
  <Slides>59</Slides>
  <Notes>48</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GCP slide</vt:lpstr>
      <vt:lpstr>Global Carbon Budget</vt:lpstr>
      <vt:lpstr>Contributors   88 people - 68 organisations - 12 countries</vt:lpstr>
      <vt:lpstr>Data Access</vt:lpstr>
      <vt:lpstr>PowerPoint Presentation</vt:lpstr>
      <vt:lpstr>Executive Summary</vt:lpstr>
      <vt:lpstr>Fossil Fuel and Cement Emissions</vt:lpstr>
      <vt:lpstr>Observed Emissions and Emissions Scenarios</vt:lpstr>
      <vt:lpstr>Top Fossil Fuel Emitters (Absolute)</vt:lpstr>
      <vt:lpstr>Top Fossil Fuel Emitters (Per Capita)</vt:lpstr>
      <vt:lpstr>Consumption-based emissions (carbon footprint)</vt:lpstr>
      <vt:lpstr>Alternative Ranking of Countries</vt:lpstr>
      <vt:lpstr>Anthropogenic Perturbation of the Global Carbon Cycle</vt:lpstr>
      <vt:lpstr>Global Carbon Budget</vt:lpstr>
      <vt:lpstr>Global Carbon Budget</vt:lpstr>
      <vt:lpstr>Atmospheric Concentration</vt:lpstr>
      <vt:lpstr>Remaining CO2 emission quota</vt:lpstr>
      <vt:lpstr>Persistent Growth – Global</vt:lpstr>
      <vt:lpstr>Carbon Intensity of Economic Activity – Global </vt:lpstr>
      <vt:lpstr>Persistent Growth – Regional </vt:lpstr>
      <vt:lpstr>Top Fossil Fuel Emitters (Per Capita)</vt:lpstr>
      <vt:lpstr>Carbon Intensity of Economic Activity – Regional </vt:lpstr>
      <vt:lpstr>Remaining emissions budget</vt:lpstr>
      <vt:lpstr>Sharing the CO2 emission quota</vt:lpstr>
      <vt:lpstr>Sharing the CO2 emission quota</vt:lpstr>
      <vt:lpstr>Mitigation rates become infeasible under some schemes</vt:lpstr>
      <vt:lpstr>Global Quotas, Committed Emissions, Fossil-Fuel Reserves</vt:lpstr>
      <vt:lpstr>Regional Quotas, Committed Emissions, Fossil-Fuel Reserves</vt:lpstr>
      <vt:lpstr>Betting on Negative Emissions</vt:lpstr>
      <vt:lpstr>BECCS is necessary, but not sufficient for 2ºC</vt:lpstr>
      <vt:lpstr>Four components of consistent negative emissions narratives</vt:lpstr>
      <vt:lpstr>Supplementary Budget Slides</vt:lpstr>
      <vt:lpstr>Fossil Fuel and Cement Emissions</vt:lpstr>
      <vt:lpstr>Emissions from Coal, Oil, Gas, Cement</vt:lpstr>
      <vt:lpstr>Fossil Fuel and Cement Emissions Growth</vt:lpstr>
      <vt:lpstr>Fossil Fuel and Cement Emissions Growth</vt:lpstr>
      <vt:lpstr>Breakdown of Global Emissions by Country</vt:lpstr>
      <vt:lpstr>Historical Cumulative Emissions by Country</vt:lpstr>
      <vt:lpstr>Historical Cumulative Emissions by Region</vt:lpstr>
      <vt:lpstr>Carbon Intensity of Economic Activity – Global </vt:lpstr>
      <vt:lpstr>Annex B versus non-Annex B Countries</vt:lpstr>
      <vt:lpstr>Key Statistics</vt:lpstr>
      <vt:lpstr>Consumption-based Emissions</vt:lpstr>
      <vt:lpstr>Consumption Emissions per the Kyoto Protocol </vt:lpstr>
      <vt:lpstr>Major Flows from Production to Consumption</vt:lpstr>
      <vt:lpstr>Major Flows from Extraction to Consumption</vt:lpstr>
      <vt:lpstr>Land-Use Change Emissions</vt:lpstr>
      <vt:lpstr>Land-Use Change Emissions</vt:lpstr>
      <vt:lpstr>Total Global Emissions</vt:lpstr>
      <vt:lpstr>Total Global Emissions by Source</vt:lpstr>
      <vt:lpstr>Historical Cumulative Emissions by Source</vt:lpstr>
      <vt:lpstr>Closing the Carbon Budget</vt:lpstr>
      <vt:lpstr>Fate of Anthropogenic CO2 Emissions (2004-2013 average)</vt:lpstr>
      <vt:lpstr>Changes in the Budget over Time</vt:lpstr>
      <vt:lpstr>Atmospheric Concentration</vt:lpstr>
      <vt:lpstr>Ocean Sink</vt:lpstr>
      <vt:lpstr>Terrestrial Sink</vt:lpstr>
      <vt:lpstr>References Used in this Presentation</vt:lpstr>
      <vt:lpstr>Global Carbon Atlas</vt:lpstr>
      <vt:lpstr>Acknowledgements</vt:lpstr>
    </vt:vector>
  </TitlesOfParts>
  <Company>University of Manchester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Róisín Moriarty</dc:creator>
  <cp:lastModifiedBy>Edward Richards</cp:lastModifiedBy>
  <cp:revision>493</cp:revision>
  <cp:lastPrinted>2014-09-19T08:49:33Z</cp:lastPrinted>
  <dcterms:created xsi:type="dcterms:W3CDTF">2013-11-11T22:16:06Z</dcterms:created>
  <dcterms:modified xsi:type="dcterms:W3CDTF">2015-02-02T17:34:23Z</dcterms:modified>
</cp:coreProperties>
</file>