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5"/>
  </p:notesMasterIdLst>
  <p:sldIdLst>
    <p:sldId id="435" r:id="rId2"/>
    <p:sldId id="436" r:id="rId3"/>
    <p:sldId id="437" r:id="rId4"/>
    <p:sldId id="438" r:id="rId5"/>
    <p:sldId id="439" r:id="rId6"/>
    <p:sldId id="440" r:id="rId7"/>
    <p:sldId id="441" r:id="rId8"/>
    <p:sldId id="442" r:id="rId9"/>
    <p:sldId id="443" r:id="rId10"/>
    <p:sldId id="423" r:id="rId11"/>
    <p:sldId id="424" r:id="rId12"/>
    <p:sldId id="425" r:id="rId13"/>
    <p:sldId id="413" r:id="rId14"/>
    <p:sldId id="414" r:id="rId15"/>
    <p:sldId id="415" r:id="rId16"/>
    <p:sldId id="416" r:id="rId17"/>
    <p:sldId id="417" r:id="rId18"/>
    <p:sldId id="418" r:id="rId19"/>
    <p:sldId id="419" r:id="rId20"/>
    <p:sldId id="420" r:id="rId21"/>
    <p:sldId id="434" r:id="rId22"/>
    <p:sldId id="421" r:id="rId23"/>
    <p:sldId id="422"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148" d="100"/>
          <a:sy n="148" d="100"/>
        </p:scale>
        <p:origin x="1757" y="101"/>
      </p:cViewPr>
      <p:guideLst>
        <p:guide orient="horz" pos="2160"/>
        <p:guide pos="2880"/>
      </p:guideLst>
    </p:cSldViewPr>
  </p:slideViewPr>
  <p:outlineViewPr>
    <p:cViewPr>
      <p:scale>
        <a:sx n="33" d="100"/>
        <a:sy n="33" d="100"/>
      </p:scale>
      <p:origin x="48" y="10068"/>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3" Type="http://schemas.openxmlformats.org/officeDocument/2006/relationships/slide" Target="slides/slide16.xml"/><Relationship Id="rId7" Type="http://schemas.openxmlformats.org/officeDocument/2006/relationships/slide" Target="slides/slide20.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9.xml"/><Relationship Id="rId5" Type="http://schemas.openxmlformats.org/officeDocument/2006/relationships/slide" Target="slides/slide18.xml"/><Relationship Id="rId4" Type="http://schemas.openxmlformats.org/officeDocument/2006/relationships/slide" Target="slides/slide17.xml"/><Relationship Id="rId9" Type="http://schemas.openxmlformats.org/officeDocument/2006/relationships/slide" Target="slides/slide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hh.louisiana.gov/index.cfm/page/9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Procedures of Notice-and-Comment Rulemaking</a:t>
            </a:r>
            <a:endParaRPr lang="en-US" dirty="0"/>
          </a:p>
        </p:txBody>
      </p:sp>
      <p:sp>
        <p:nvSpPr>
          <p:cNvPr id="5" name="Subtitle 4"/>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a:t>
            </a:fld>
            <a:endParaRPr lang="en-US"/>
          </a:p>
        </p:txBody>
      </p:sp>
    </p:spTree>
    <p:extLst>
      <p:ext uri="{BB962C8B-B14F-4D97-AF65-F5344CB8AC3E}">
        <p14:creationId xmlns:p14="http://schemas.microsoft.com/office/powerpoint/2010/main" val="724821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Negotiated Rulemaking </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10</a:t>
            </a:fld>
            <a:endParaRPr lang="en-US"/>
          </a:p>
        </p:txBody>
      </p:sp>
    </p:spTree>
    <p:extLst>
      <p:ext uri="{BB962C8B-B14F-4D97-AF65-F5344CB8AC3E}">
        <p14:creationId xmlns:p14="http://schemas.microsoft.com/office/powerpoint/2010/main" val="2785206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7B4316-7A28-48DD-BF0F-5401EEA1E50F}" type="slidenum">
              <a:rPr lang="en-US" smtClean="0"/>
              <a:pPr/>
              <a:t>11</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Negotiated Rulemaking </a:t>
            </a:r>
          </a:p>
        </p:txBody>
      </p:sp>
      <p:sp>
        <p:nvSpPr>
          <p:cNvPr id="41988" name="Rectangle 3"/>
          <p:cNvSpPr>
            <a:spLocks noGrp="1" noChangeArrowheads="1"/>
          </p:cNvSpPr>
          <p:nvPr>
            <p:ph type="body" idx="1"/>
          </p:nvPr>
        </p:nvSpPr>
        <p:spPr/>
        <p:txBody>
          <a:bodyPr/>
          <a:lstStyle/>
          <a:p>
            <a:pPr eaLnBrk="1" hangingPunct="1"/>
            <a:r>
              <a:rPr lang="en-US" dirty="0" smtClean="0"/>
              <a:t>What is this?</a:t>
            </a:r>
          </a:p>
          <a:p>
            <a:pPr eaLnBrk="1" hangingPunct="1"/>
            <a:r>
              <a:rPr lang="en-US" dirty="0" smtClean="0"/>
              <a:t>Why is often used in environmental rulemaking?</a:t>
            </a:r>
          </a:p>
          <a:p>
            <a:pPr eaLnBrk="1" hangingPunct="1"/>
            <a:r>
              <a:rPr lang="en-US" dirty="0" smtClean="0"/>
              <a:t>What are the advantages?</a:t>
            </a:r>
          </a:p>
          <a:p>
            <a:pPr eaLnBrk="1" hangingPunct="1"/>
            <a:r>
              <a:rPr lang="en-US" dirty="0" smtClean="0"/>
              <a:t>What are the public participation issues?</a:t>
            </a:r>
          </a:p>
          <a:p>
            <a:pPr eaLnBrk="1" hangingPunct="1"/>
            <a:r>
              <a:rPr lang="en-US" dirty="0" smtClean="0"/>
              <a:t>Assume you are regulating wood stoves</a:t>
            </a:r>
          </a:p>
          <a:p>
            <a:pPr lvl="1" eaLnBrk="1" hangingPunct="1"/>
            <a:r>
              <a:rPr lang="en-US" dirty="0" smtClean="0"/>
              <a:t>Which groups are most likely to be able to participate?</a:t>
            </a:r>
          </a:p>
        </p:txBody>
      </p:sp>
    </p:spTree>
    <p:extLst>
      <p:ext uri="{BB962C8B-B14F-4D97-AF65-F5344CB8AC3E}">
        <p14:creationId xmlns:p14="http://schemas.microsoft.com/office/powerpoint/2010/main" val="309639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Negotiated Rulemaking </a:t>
            </a:r>
            <a:r>
              <a:rPr lang="en-US" dirty="0" smtClean="0"/>
              <a:t>and Notice and Comment</a:t>
            </a:r>
            <a:endParaRPr lang="en-US" dirty="0"/>
          </a:p>
        </p:txBody>
      </p:sp>
      <p:sp>
        <p:nvSpPr>
          <p:cNvPr id="3" name="Content Placeholder 2"/>
          <p:cNvSpPr>
            <a:spLocks noGrp="1"/>
          </p:cNvSpPr>
          <p:nvPr>
            <p:ph idx="1"/>
          </p:nvPr>
        </p:nvSpPr>
        <p:spPr/>
        <p:txBody>
          <a:bodyPr/>
          <a:lstStyle/>
          <a:p>
            <a:r>
              <a:rPr lang="en-US" dirty="0" smtClean="0"/>
              <a:t>The negotiation happens before the rule is proposed in the FR.</a:t>
            </a:r>
          </a:p>
          <a:p>
            <a:r>
              <a:rPr lang="en-US" dirty="0" smtClean="0"/>
              <a:t>The standards for publication and notice are the same as for all other notice and comment rules.</a:t>
            </a:r>
          </a:p>
          <a:p>
            <a:r>
              <a:rPr lang="en-US" dirty="0" smtClean="0"/>
              <a:t>This solves any ex parte contacts problem because the rule must be fully justified by its published record.</a:t>
            </a:r>
          </a:p>
          <a:p>
            <a:r>
              <a:rPr lang="en-US" dirty="0" smtClean="0"/>
              <a:t>Interested parties can still comment.</a:t>
            </a:r>
            <a:endParaRPr lang="en-US" dirty="0"/>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12</a:t>
            </a:fld>
            <a:endParaRPr lang="en-US"/>
          </a:p>
        </p:txBody>
      </p:sp>
    </p:spTree>
    <p:extLst>
      <p:ext uri="{BB962C8B-B14F-4D97-AF65-F5344CB8AC3E}">
        <p14:creationId xmlns:p14="http://schemas.microsoft.com/office/powerpoint/2010/main" val="50585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Ex Parte Communications in Litigation</a:t>
            </a:r>
          </a:p>
        </p:txBody>
      </p:sp>
      <p:sp>
        <p:nvSpPr>
          <p:cNvPr id="2" name="Content Placeholder 1"/>
          <p:cNvSpPr>
            <a:spLocks noGrp="1"/>
          </p:cNvSpPr>
          <p:nvPr>
            <p:ph idx="1"/>
          </p:nvPr>
        </p:nvSpPr>
        <p:spPr/>
        <p:txBody>
          <a:bodyPr/>
          <a:lstStyle/>
          <a:p>
            <a:r>
              <a:rPr lang="en-US" dirty="0" smtClean="0"/>
              <a:t>What is an ex</a:t>
            </a:r>
            <a:r>
              <a:rPr lang="en-US" baseline="0" dirty="0" smtClean="0"/>
              <a:t> parte communication in litigation?</a:t>
            </a:r>
          </a:p>
          <a:p>
            <a:r>
              <a:rPr lang="en-US" baseline="0" dirty="0" smtClean="0"/>
              <a:t>Why do we ban them in litigation?</a:t>
            </a:r>
          </a:p>
          <a:p>
            <a:r>
              <a:rPr lang="en-US" dirty="0" smtClean="0"/>
              <a:t>If a party in a lawsuit wants to talk to the judge, how are ex parte contacts avoided?</a:t>
            </a:r>
            <a:endParaRPr lang="en-US" dirty="0"/>
          </a:p>
        </p:txBody>
      </p:sp>
    </p:spTree>
    <p:extLst>
      <p:ext uri="{BB962C8B-B14F-4D97-AF65-F5344CB8AC3E}">
        <p14:creationId xmlns:p14="http://schemas.microsoft.com/office/powerpoint/2010/main" val="2259015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862F87-DDF0-4920-8EE6-EFAE5959DFC7}" type="slidenum">
              <a:rPr lang="en-US" smtClean="0"/>
              <a:pPr/>
              <a:t>14</a:t>
            </a:fld>
            <a:endParaRPr lang="en-US" smtClean="0"/>
          </a:p>
        </p:txBody>
      </p:sp>
      <p:sp>
        <p:nvSpPr>
          <p:cNvPr id="44035" name="Rectangle 2"/>
          <p:cNvSpPr>
            <a:spLocks noGrp="1" noChangeArrowheads="1"/>
          </p:cNvSpPr>
          <p:nvPr>
            <p:ph type="title"/>
          </p:nvPr>
        </p:nvSpPr>
        <p:spPr/>
        <p:txBody>
          <a:bodyPr/>
          <a:lstStyle/>
          <a:p>
            <a:pPr eaLnBrk="1" hangingPunct="1"/>
            <a:r>
              <a:rPr lang="en-US" dirty="0"/>
              <a:t>Ex Parte </a:t>
            </a:r>
            <a:r>
              <a:rPr lang="en-US" dirty="0" smtClean="0"/>
              <a:t>Communications in Rulemaking</a:t>
            </a:r>
          </a:p>
        </p:txBody>
      </p:sp>
      <p:sp>
        <p:nvSpPr>
          <p:cNvPr id="44036" name="Rectangle 3"/>
          <p:cNvSpPr>
            <a:spLocks noGrp="1" noChangeArrowheads="1"/>
          </p:cNvSpPr>
          <p:nvPr>
            <p:ph type="body" idx="1"/>
          </p:nvPr>
        </p:nvSpPr>
        <p:spPr/>
        <p:txBody>
          <a:bodyPr>
            <a:normAutofit lnSpcReduction="10000"/>
          </a:bodyPr>
          <a:lstStyle/>
          <a:p>
            <a:pPr eaLnBrk="1" hangingPunct="1"/>
            <a:r>
              <a:rPr lang="en-US" dirty="0" smtClean="0"/>
              <a:t>How does the notice provision in rulemaking change the issues in ex parte communications?</a:t>
            </a:r>
          </a:p>
          <a:p>
            <a:pPr eaLnBrk="1" hangingPunct="1"/>
            <a:r>
              <a:rPr lang="en-US" dirty="0" smtClean="0"/>
              <a:t>Why aren’t ex parte communications before the promulgation of the rule a problem?</a:t>
            </a:r>
          </a:p>
          <a:p>
            <a:pPr eaLnBrk="1" hangingPunct="1"/>
            <a:r>
              <a:rPr lang="en-US" dirty="0" smtClean="0"/>
              <a:t>When could ex parte communications be an issue?</a:t>
            </a:r>
          </a:p>
          <a:p>
            <a:pPr lvl="1" eaLnBrk="1" hangingPunct="1"/>
            <a:r>
              <a:rPr lang="en-US" dirty="0" smtClean="0"/>
              <a:t>How can you cure this?</a:t>
            </a:r>
          </a:p>
          <a:p>
            <a:pPr lvl="1" eaLnBrk="1" hangingPunct="1"/>
            <a:r>
              <a:rPr lang="en-US" dirty="0" smtClean="0"/>
              <a:t>The key is whether the published record supports the rule.</a:t>
            </a:r>
          </a:p>
        </p:txBody>
      </p:sp>
    </p:spTree>
    <p:extLst>
      <p:ext uri="{BB962C8B-B14F-4D97-AF65-F5344CB8AC3E}">
        <p14:creationId xmlns:p14="http://schemas.microsoft.com/office/powerpoint/2010/main" val="2779304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r>
              <a:rPr lang="en-US" i="1" dirty="0" smtClean="0"/>
              <a:t>Sangamon Valley Television Corp. v. U. S.</a:t>
            </a:r>
            <a:r>
              <a:rPr lang="en-US" dirty="0" smtClean="0"/>
              <a:t>, 269 F.2d 221 (D.C. Cir. 1959)</a:t>
            </a:r>
            <a:endParaRPr lang="en-US" dirty="0"/>
          </a:p>
        </p:txBody>
      </p:sp>
      <p:sp>
        <p:nvSpPr>
          <p:cNvPr id="3" name="Content Placeholder 2"/>
          <p:cNvSpPr>
            <a:spLocks noGrp="1"/>
          </p:cNvSpPr>
          <p:nvPr>
            <p:ph idx="1"/>
          </p:nvPr>
        </p:nvSpPr>
        <p:spPr/>
        <p:txBody>
          <a:bodyPr/>
          <a:lstStyle/>
          <a:p>
            <a:r>
              <a:rPr lang="en-US" dirty="0" smtClean="0"/>
              <a:t>This is an old case.</a:t>
            </a:r>
          </a:p>
          <a:p>
            <a:r>
              <a:rPr lang="en-US" dirty="0" smtClean="0"/>
              <a:t>While it is a rulemaking on allocation of the electronic magnetic spectrum, it really resembles an old ratemaking because it involves a very small number of identified parties. It might better be seen as an adjudication.</a:t>
            </a:r>
          </a:p>
          <a:p>
            <a:r>
              <a:rPr lang="en-US" dirty="0" smtClean="0"/>
              <a:t>There were ex parte contacts, which were not on the record, and the court found this a problem.</a:t>
            </a:r>
          </a:p>
          <a:p>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15</a:t>
            </a:fld>
            <a:endParaRPr lang="en-US"/>
          </a:p>
        </p:txBody>
      </p:sp>
    </p:spTree>
    <p:extLst>
      <p:ext uri="{BB962C8B-B14F-4D97-AF65-F5344CB8AC3E}">
        <p14:creationId xmlns:p14="http://schemas.microsoft.com/office/powerpoint/2010/main" val="647419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A1915F-A512-4FC1-9CD8-2EC2459CA143}" type="slidenum">
              <a:rPr lang="en-US" smtClean="0"/>
              <a:pPr/>
              <a:t>16</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Bias and Prejudice</a:t>
            </a:r>
          </a:p>
        </p:txBody>
      </p:sp>
      <p:sp>
        <p:nvSpPr>
          <p:cNvPr id="45060" name="Rectangle 3"/>
          <p:cNvSpPr>
            <a:spLocks noGrp="1" noChangeArrowheads="1"/>
          </p:cNvSpPr>
          <p:nvPr>
            <p:ph type="body" idx="1"/>
          </p:nvPr>
        </p:nvSpPr>
        <p:spPr/>
        <p:txBody>
          <a:bodyPr/>
          <a:lstStyle/>
          <a:p>
            <a:pPr eaLnBrk="1" hangingPunct="1"/>
            <a:r>
              <a:rPr lang="en-US" dirty="0" smtClean="0"/>
              <a:t>Why do we worry about bias and prejudice in litigation?</a:t>
            </a:r>
          </a:p>
          <a:p>
            <a:pPr eaLnBrk="1" hangingPunct="1"/>
            <a:r>
              <a:rPr lang="en-US" dirty="0" smtClean="0"/>
              <a:t>What was the trade off in adjudication, where we accept potential sources of bias that would not be acceptable in an Article III trial?</a:t>
            </a:r>
          </a:p>
          <a:p>
            <a:pPr eaLnBrk="1" hangingPunct="1"/>
            <a:r>
              <a:rPr lang="en-US" dirty="0" smtClean="0"/>
              <a:t>How does the process of rulemaking minimize the bias and prejudice problem?</a:t>
            </a:r>
          </a:p>
        </p:txBody>
      </p:sp>
    </p:spTree>
    <p:extLst>
      <p:ext uri="{BB962C8B-B14F-4D97-AF65-F5344CB8AC3E}">
        <p14:creationId xmlns:p14="http://schemas.microsoft.com/office/powerpoint/2010/main" val="2492491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6FDF45-C92D-481B-9916-C3D54D6F6C0A}" type="slidenum">
              <a:rPr lang="en-US" smtClean="0"/>
              <a:pPr/>
              <a:t>17</a:t>
            </a:fld>
            <a:endParaRPr lang="en-US" smtClean="0"/>
          </a:p>
        </p:txBody>
      </p:sp>
      <p:sp>
        <p:nvSpPr>
          <p:cNvPr id="46083" name="Rectangle 2"/>
          <p:cNvSpPr>
            <a:spLocks noGrp="1" noChangeArrowheads="1"/>
          </p:cNvSpPr>
          <p:nvPr>
            <p:ph type="title"/>
          </p:nvPr>
        </p:nvSpPr>
        <p:spPr/>
        <p:txBody>
          <a:bodyPr/>
          <a:lstStyle/>
          <a:p>
            <a:pPr eaLnBrk="1" hangingPunct="1"/>
            <a:r>
              <a:rPr lang="en-US" i="1" dirty="0" smtClean="0"/>
              <a:t>Association of National Advertisers , Inc. v. FTC</a:t>
            </a:r>
            <a:r>
              <a:rPr lang="en-US" dirty="0" smtClean="0"/>
              <a:t>, </a:t>
            </a:r>
            <a:r>
              <a:rPr lang="es-ES" dirty="0"/>
              <a:t>627 F.2d 1151 (D.C. Cir. 1979</a:t>
            </a:r>
            <a:r>
              <a:rPr lang="es-ES" dirty="0" smtClean="0"/>
              <a:t>)</a:t>
            </a:r>
            <a:endParaRPr lang="en-US" dirty="0" smtClean="0"/>
          </a:p>
        </p:txBody>
      </p:sp>
      <p:sp>
        <p:nvSpPr>
          <p:cNvPr id="46084" name="Rectangle 3"/>
          <p:cNvSpPr>
            <a:spLocks noGrp="1" noChangeArrowheads="1"/>
          </p:cNvSpPr>
          <p:nvPr>
            <p:ph type="body" idx="1"/>
          </p:nvPr>
        </p:nvSpPr>
        <p:spPr/>
        <p:txBody>
          <a:bodyPr/>
          <a:lstStyle/>
          <a:p>
            <a:pPr eaLnBrk="1" hangingPunct="1">
              <a:lnSpc>
                <a:spcPct val="90000"/>
              </a:lnSpc>
            </a:pPr>
            <a:r>
              <a:rPr lang="en-US" sz="2800" dirty="0" smtClean="0"/>
              <a:t>FTC is adopting rules on TV advertising directed at children.</a:t>
            </a:r>
          </a:p>
          <a:p>
            <a:pPr lvl="1" eaLnBrk="1" hangingPunct="1">
              <a:lnSpc>
                <a:spcPct val="90000"/>
              </a:lnSpc>
            </a:pPr>
            <a:r>
              <a:rPr lang="en-US" sz="2800" dirty="0" smtClean="0"/>
              <a:t>Chairman has written and spoken at length on the evils of TV ads aimed at children</a:t>
            </a:r>
          </a:p>
          <a:p>
            <a:pPr lvl="1" eaLnBrk="1" hangingPunct="1">
              <a:lnSpc>
                <a:spcPct val="90000"/>
              </a:lnSpc>
            </a:pPr>
            <a:r>
              <a:rPr lang="en-US" sz="2800" dirty="0" smtClean="0"/>
              <a:t>Plaintiffs seek to disqualify him because of bias</a:t>
            </a:r>
          </a:p>
          <a:p>
            <a:pPr eaLnBrk="1" hangingPunct="1">
              <a:lnSpc>
                <a:spcPct val="90000"/>
              </a:lnSpc>
            </a:pPr>
            <a:r>
              <a:rPr lang="en-US" sz="2800" dirty="0" smtClean="0"/>
              <a:t>Court held that plaintiffs must show clear and convincing evidence that he has an unalterably closed mind on matters critical to the rulemaking</a:t>
            </a:r>
          </a:p>
          <a:p>
            <a:pPr eaLnBrk="1" hangingPunct="1">
              <a:lnSpc>
                <a:spcPct val="90000"/>
              </a:lnSpc>
            </a:pPr>
            <a:r>
              <a:rPr lang="en-US" sz="2800" dirty="0" smtClean="0"/>
              <a:t>No rulemaking has ever been overturned on the basis that a decisionmaker was unlawfully prejudiced. </a:t>
            </a:r>
          </a:p>
        </p:txBody>
      </p:sp>
    </p:spTree>
    <p:extLst>
      <p:ext uri="{BB962C8B-B14F-4D97-AF65-F5344CB8AC3E}">
        <p14:creationId xmlns:p14="http://schemas.microsoft.com/office/powerpoint/2010/main" val="3703743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DC6A9F-F299-4F8E-A5CB-BFAF1645FF05}" type="slidenum">
              <a:rPr lang="en-US" smtClean="0"/>
              <a:pPr/>
              <a:t>18</a:t>
            </a:fld>
            <a:endParaRPr lang="en-US" smtClean="0"/>
          </a:p>
        </p:txBody>
      </p:sp>
      <p:sp>
        <p:nvSpPr>
          <p:cNvPr id="47107" name="Rectangle 2"/>
          <p:cNvSpPr>
            <a:spLocks noGrp="1" noChangeArrowheads="1"/>
          </p:cNvSpPr>
          <p:nvPr>
            <p:ph type="title"/>
          </p:nvPr>
        </p:nvSpPr>
        <p:spPr/>
        <p:txBody>
          <a:bodyPr/>
          <a:lstStyle/>
          <a:p>
            <a:pPr eaLnBrk="1" hangingPunct="1"/>
            <a:r>
              <a:rPr lang="en-US" i="1" dirty="0" smtClean="0"/>
              <a:t>DC Federation of Civic Associations v. Volpe</a:t>
            </a:r>
            <a:r>
              <a:rPr lang="en-US" dirty="0" smtClean="0"/>
              <a:t>, 459 F.2d 1231 (D.C. Cir. 1971) </a:t>
            </a:r>
          </a:p>
        </p:txBody>
      </p:sp>
      <p:sp>
        <p:nvSpPr>
          <p:cNvPr id="47108" name="Rectangle 3"/>
          <p:cNvSpPr>
            <a:spLocks noGrp="1" noChangeArrowheads="1"/>
          </p:cNvSpPr>
          <p:nvPr>
            <p:ph type="body" idx="1"/>
          </p:nvPr>
        </p:nvSpPr>
        <p:spPr>
          <a:xfrm>
            <a:off x="304800" y="2057400"/>
            <a:ext cx="8382000" cy="4572000"/>
          </a:xfrm>
        </p:spPr>
        <p:txBody>
          <a:bodyPr/>
          <a:lstStyle/>
          <a:p>
            <a:pPr eaLnBrk="1" hangingPunct="1">
              <a:lnSpc>
                <a:spcPct val="90000"/>
              </a:lnSpc>
            </a:pPr>
            <a:r>
              <a:rPr lang="en-US" sz="2400" dirty="0" smtClean="0"/>
              <a:t>(not a rulemaking)</a:t>
            </a:r>
          </a:p>
          <a:p>
            <a:pPr eaLnBrk="1" hangingPunct="1">
              <a:lnSpc>
                <a:spcPct val="90000"/>
              </a:lnSpc>
            </a:pPr>
            <a:r>
              <a:rPr lang="en-US" sz="2400" dirty="0" smtClean="0"/>
              <a:t>Congress pressures DOT to build a bridge in DC.</a:t>
            </a:r>
          </a:p>
          <a:p>
            <a:pPr lvl="1" eaLnBrk="1" hangingPunct="1">
              <a:lnSpc>
                <a:spcPct val="90000"/>
              </a:lnSpc>
            </a:pPr>
            <a:r>
              <a:rPr lang="en-US" sz="2400" dirty="0" smtClean="0"/>
              <a:t>Plaintiffs claim that the Secretary gave into the pressure.</a:t>
            </a:r>
          </a:p>
          <a:p>
            <a:pPr eaLnBrk="1" hangingPunct="1">
              <a:lnSpc>
                <a:spcPct val="90000"/>
              </a:lnSpc>
            </a:pPr>
            <a:r>
              <a:rPr lang="en-US" sz="2400" dirty="0" smtClean="0"/>
              <a:t>The Volpe test</a:t>
            </a:r>
          </a:p>
          <a:p>
            <a:pPr lvl="1" eaLnBrk="1" hangingPunct="1">
              <a:lnSpc>
                <a:spcPct val="90000"/>
              </a:lnSpc>
            </a:pPr>
            <a:r>
              <a:rPr lang="en-US" sz="2400" dirty="0" smtClean="0"/>
              <a:t>1) was there specific pressure on the agency to consider improper factors?</a:t>
            </a:r>
          </a:p>
          <a:p>
            <a:pPr lvl="1" eaLnBrk="1" hangingPunct="1">
              <a:lnSpc>
                <a:spcPct val="90000"/>
              </a:lnSpc>
            </a:pPr>
            <a:r>
              <a:rPr lang="en-US" sz="2400" dirty="0" smtClean="0"/>
              <a:t>2) did the agency in fact change its mind because of these considerations?</a:t>
            </a:r>
          </a:p>
          <a:p>
            <a:pPr eaLnBrk="1" hangingPunct="1">
              <a:lnSpc>
                <a:spcPct val="90000"/>
              </a:lnSpc>
            </a:pPr>
            <a:r>
              <a:rPr lang="en-US" sz="2400" dirty="0" smtClean="0"/>
              <a:t>How can the agency defend itself from a Volpe attack?</a:t>
            </a:r>
          </a:p>
          <a:p>
            <a:pPr lvl="1" eaLnBrk="1" hangingPunct="1">
              <a:lnSpc>
                <a:spcPct val="90000"/>
              </a:lnSpc>
            </a:pPr>
            <a:r>
              <a:rPr lang="en-US" sz="2400" dirty="0" smtClean="0"/>
              <a:t>After </a:t>
            </a:r>
            <a:r>
              <a:rPr lang="en-US" sz="2400" i="1" dirty="0" smtClean="0"/>
              <a:t>Overton Park, </a:t>
            </a:r>
            <a:r>
              <a:rPr lang="en-US" sz="2400" dirty="0" smtClean="0"/>
              <a:t>this can be better seen as a case where the Secretary did not properly document his decisionmaking in the record.</a:t>
            </a:r>
          </a:p>
        </p:txBody>
      </p:sp>
    </p:spTree>
    <p:extLst>
      <p:ext uri="{BB962C8B-B14F-4D97-AF65-F5344CB8AC3E}">
        <p14:creationId xmlns:p14="http://schemas.microsoft.com/office/powerpoint/2010/main" val="4048076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7F8BD-542D-4210-905E-33F13E466E63}" type="slidenum">
              <a:rPr lang="en-US" smtClean="0"/>
              <a:pPr/>
              <a:t>19</a:t>
            </a:fld>
            <a:endParaRPr lang="en-US" smtClean="0"/>
          </a:p>
        </p:txBody>
      </p:sp>
      <p:sp>
        <p:nvSpPr>
          <p:cNvPr id="48131" name="Rectangle 2"/>
          <p:cNvSpPr>
            <a:spLocks noGrp="1" noChangeArrowheads="1"/>
          </p:cNvSpPr>
          <p:nvPr>
            <p:ph type="title"/>
          </p:nvPr>
        </p:nvSpPr>
        <p:spPr/>
        <p:txBody>
          <a:bodyPr/>
          <a:lstStyle/>
          <a:p>
            <a:pPr eaLnBrk="1" hangingPunct="1"/>
            <a:r>
              <a:rPr lang="en-US" i="1" dirty="0" smtClean="0"/>
              <a:t>Sierra Club v. </a:t>
            </a:r>
            <a:r>
              <a:rPr lang="en-US" i="1" dirty="0" err="1" smtClean="0"/>
              <a:t>Costle</a:t>
            </a:r>
            <a:r>
              <a:rPr lang="en-US" dirty="0" smtClean="0"/>
              <a:t>, 657 F.2d 298 (D.C. Cir. 1981) </a:t>
            </a:r>
          </a:p>
        </p:txBody>
      </p:sp>
      <p:sp>
        <p:nvSpPr>
          <p:cNvPr id="48132" name="Rectangle 3"/>
          <p:cNvSpPr>
            <a:spLocks noGrp="1" noChangeArrowheads="1"/>
          </p:cNvSpPr>
          <p:nvPr>
            <p:ph type="body" idx="1"/>
          </p:nvPr>
        </p:nvSpPr>
        <p:spPr/>
        <p:txBody>
          <a:bodyPr/>
          <a:lstStyle/>
          <a:p>
            <a:pPr eaLnBrk="1" hangingPunct="1">
              <a:lnSpc>
                <a:spcPct val="90000"/>
              </a:lnSpc>
            </a:pPr>
            <a:r>
              <a:rPr lang="en-US" sz="2800" dirty="0" smtClean="0"/>
              <a:t>Rulemaking on coal fired power plants</a:t>
            </a:r>
          </a:p>
          <a:p>
            <a:pPr lvl="1" eaLnBrk="1" hangingPunct="1">
              <a:lnSpc>
                <a:spcPct val="90000"/>
              </a:lnSpc>
            </a:pPr>
            <a:r>
              <a:rPr lang="en-US" sz="2800" dirty="0" smtClean="0"/>
              <a:t>Why is this controversial then and more so now?</a:t>
            </a:r>
          </a:p>
          <a:p>
            <a:pPr eaLnBrk="1" hangingPunct="1">
              <a:lnSpc>
                <a:spcPct val="90000"/>
              </a:lnSpc>
            </a:pPr>
            <a:r>
              <a:rPr lang="en-US" sz="2800" dirty="0" smtClean="0"/>
              <a:t>Plaintiffs claimed that the president influenced the agency decision after the comment period.</a:t>
            </a:r>
          </a:p>
          <a:p>
            <a:pPr lvl="1" eaLnBrk="1" hangingPunct="1">
              <a:lnSpc>
                <a:spcPct val="90000"/>
              </a:lnSpc>
            </a:pPr>
            <a:r>
              <a:rPr lang="en-US" sz="2800" dirty="0" smtClean="0"/>
              <a:t>Is that wrong?</a:t>
            </a:r>
          </a:p>
          <a:p>
            <a:pPr eaLnBrk="1" hangingPunct="1">
              <a:lnSpc>
                <a:spcPct val="90000"/>
              </a:lnSpc>
            </a:pPr>
            <a:r>
              <a:rPr lang="en-US" sz="2800" dirty="0" smtClean="0"/>
              <a:t>Senator Bird also weighed in</a:t>
            </a:r>
          </a:p>
          <a:p>
            <a:pPr eaLnBrk="1" hangingPunct="1">
              <a:lnSpc>
                <a:spcPct val="90000"/>
              </a:lnSpc>
            </a:pPr>
            <a:r>
              <a:rPr lang="en-US" sz="2800" dirty="0" smtClean="0"/>
              <a:t>What do plaintiffs need to show to establish undue influence?</a:t>
            </a:r>
          </a:p>
          <a:p>
            <a:pPr lvl="1" eaLnBrk="1" hangingPunct="1">
              <a:lnSpc>
                <a:spcPct val="90000"/>
              </a:lnSpc>
            </a:pPr>
            <a:r>
              <a:rPr lang="en-US" sz="2800" dirty="0" smtClean="0"/>
              <a:t>Why is the outcome test, combined with the record, a good solution?</a:t>
            </a:r>
          </a:p>
        </p:txBody>
      </p:sp>
    </p:spTree>
    <p:extLst>
      <p:ext uri="{BB962C8B-B14F-4D97-AF65-F5344CB8AC3E}">
        <p14:creationId xmlns:p14="http://schemas.microsoft.com/office/powerpoint/2010/main" val="939485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When Do You Need To Re-Notice a Revised Rule?</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2</a:t>
            </a:fld>
            <a:endParaRPr lang="en-US"/>
          </a:p>
        </p:txBody>
      </p:sp>
    </p:spTree>
    <p:extLst>
      <p:ext uri="{BB962C8B-B14F-4D97-AF65-F5344CB8AC3E}">
        <p14:creationId xmlns:p14="http://schemas.microsoft.com/office/powerpoint/2010/main" val="3583092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1A2FFB-04A2-4F1D-B947-F6AC0A4D935E}" type="slidenum">
              <a:rPr lang="en-US" smtClean="0"/>
              <a:pPr/>
              <a:t>20</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What is the President's Role in Rulemaking? (not independent agencies)</a:t>
            </a:r>
          </a:p>
        </p:txBody>
      </p:sp>
      <p:sp>
        <p:nvSpPr>
          <p:cNvPr id="49156"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Controls and supervises executive branch decisionmaking</a:t>
            </a:r>
          </a:p>
          <a:p>
            <a:pPr lvl="1" eaLnBrk="1" hangingPunct="1">
              <a:lnSpc>
                <a:spcPct val="90000"/>
              </a:lnSpc>
              <a:defRPr/>
            </a:pPr>
            <a:r>
              <a:rPr lang="en-US" dirty="0" smtClean="0"/>
              <a:t>What just happened with the ozone regs?</a:t>
            </a:r>
          </a:p>
          <a:p>
            <a:pPr lvl="1" eaLnBrk="1" hangingPunct="1">
              <a:lnSpc>
                <a:spcPct val="90000"/>
              </a:lnSpc>
              <a:defRPr/>
            </a:pPr>
            <a:r>
              <a:rPr lang="en-US" dirty="0" smtClean="0"/>
              <a:t>How is the role different in adjudications?</a:t>
            </a:r>
          </a:p>
          <a:p>
            <a:pPr eaLnBrk="1" hangingPunct="1">
              <a:lnSpc>
                <a:spcPct val="90000"/>
              </a:lnSpc>
              <a:defRPr/>
            </a:pPr>
            <a:r>
              <a:rPr lang="en-US" dirty="0" smtClean="0"/>
              <a:t>When should the president's contacts be  documented?</a:t>
            </a:r>
          </a:p>
          <a:p>
            <a:pPr lvl="1" eaLnBrk="1" hangingPunct="1">
              <a:lnSpc>
                <a:spcPct val="90000"/>
              </a:lnSpc>
              <a:defRPr/>
            </a:pPr>
            <a:r>
              <a:rPr lang="en-US" dirty="0" smtClean="0"/>
              <a:t>When the statute requires that they be docketed</a:t>
            </a:r>
          </a:p>
          <a:p>
            <a:pPr lvl="1" eaLnBrk="1" hangingPunct="1">
              <a:lnSpc>
                <a:spcPct val="90000"/>
              </a:lnSpc>
              <a:defRPr/>
            </a:pPr>
            <a:r>
              <a:rPr lang="en-US" dirty="0" smtClean="0"/>
              <a:t>If the rule is based on factual information that comes from such a meeting.</a:t>
            </a:r>
          </a:p>
        </p:txBody>
      </p:sp>
    </p:spTree>
    <p:extLst>
      <p:ext uri="{BB962C8B-B14F-4D97-AF65-F5344CB8AC3E}">
        <p14:creationId xmlns:p14="http://schemas.microsoft.com/office/powerpoint/2010/main" val="2049224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Should State Procedures Mirror Federal?</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ED10AEB-F9C5-42A6-A589-3F7DD923D582}" type="slidenum">
              <a:rPr lang="en-US" smtClean="0"/>
              <a:pPr>
                <a:defRPr/>
              </a:pPr>
              <a:t>21</a:t>
            </a:fld>
            <a:endParaRPr lang="en-US"/>
          </a:p>
        </p:txBody>
      </p:sp>
    </p:spTree>
    <p:extLst>
      <p:ext uri="{BB962C8B-B14F-4D97-AF65-F5344CB8AC3E}">
        <p14:creationId xmlns:p14="http://schemas.microsoft.com/office/powerpoint/2010/main" val="1559154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86DE8A-F375-4C79-A84D-A81F6D97CE9E}" type="slidenum">
              <a:rPr lang="en-US" smtClean="0"/>
              <a:pPr/>
              <a:t>22</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Should State Rules Differ from Federal Rules on Notice and Comment?</a:t>
            </a:r>
          </a:p>
        </p:txBody>
      </p:sp>
      <p:sp>
        <p:nvSpPr>
          <p:cNvPr id="20484"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Limited staff</a:t>
            </a:r>
          </a:p>
          <a:p>
            <a:pPr lvl="1" eaLnBrk="1" hangingPunct="1">
              <a:lnSpc>
                <a:spcPct val="90000"/>
              </a:lnSpc>
              <a:defRPr/>
            </a:pPr>
            <a:r>
              <a:rPr lang="en-US" sz="2800" dirty="0" smtClean="0"/>
              <a:t>Greater reliance on the expertise of board members, rather than staff</a:t>
            </a:r>
          </a:p>
          <a:p>
            <a:pPr lvl="1" eaLnBrk="1" hangingPunct="1">
              <a:lnSpc>
                <a:spcPct val="90000"/>
              </a:lnSpc>
              <a:defRPr/>
            </a:pPr>
            <a:r>
              <a:rPr lang="en-US" sz="2800" dirty="0" smtClean="0"/>
              <a:t>Board may hear lots of testimony and review a lot of info - they cannot afford the time and effort to put together volumes of supporting info for regs</a:t>
            </a:r>
          </a:p>
          <a:p>
            <a:pPr lvl="1" eaLnBrk="1" hangingPunct="1">
              <a:lnSpc>
                <a:spcPct val="90000"/>
              </a:lnSpc>
              <a:defRPr/>
            </a:pPr>
            <a:r>
              <a:rPr lang="en-US" sz="2800" dirty="0" smtClean="0"/>
              <a:t>What about LA's 300+ tiny boards?</a:t>
            </a:r>
          </a:p>
          <a:p>
            <a:pPr eaLnBrk="1" hangingPunct="1">
              <a:lnSpc>
                <a:spcPct val="90000"/>
              </a:lnSpc>
              <a:defRPr/>
            </a:pPr>
            <a:r>
              <a:rPr lang="en-US" sz="2800" dirty="0" smtClean="0"/>
              <a:t>Should state agencies have a reduced publication requirement?</a:t>
            </a:r>
          </a:p>
          <a:p>
            <a:pPr eaLnBrk="1" hangingPunct="1">
              <a:lnSpc>
                <a:spcPct val="90000"/>
              </a:lnSpc>
              <a:defRPr/>
            </a:pPr>
            <a:r>
              <a:rPr lang="en-US" sz="2800" dirty="0" smtClean="0"/>
              <a:t>Should they be able to publish rules without explanation and only have to explain if asked?</a:t>
            </a:r>
          </a:p>
        </p:txBody>
      </p:sp>
    </p:spTree>
    <p:extLst>
      <p:ext uri="{BB962C8B-B14F-4D97-AF65-F5344CB8AC3E}">
        <p14:creationId xmlns:p14="http://schemas.microsoft.com/office/powerpoint/2010/main" val="3377809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C782C1-C809-44B0-8C08-424B5A69EFA7}" type="slidenum">
              <a:rPr lang="en-US" smtClean="0"/>
              <a:pPr/>
              <a:t>23</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Congressional Mandates (Hybrid Rulemaking) at the FTC</a:t>
            </a:r>
          </a:p>
        </p:txBody>
      </p:sp>
      <p:sp>
        <p:nvSpPr>
          <p:cNvPr id="51204" name="Rectangle 3"/>
          <p:cNvSpPr>
            <a:spLocks noGrp="1" noChangeArrowheads="1"/>
          </p:cNvSpPr>
          <p:nvPr>
            <p:ph type="body" idx="1"/>
          </p:nvPr>
        </p:nvSpPr>
        <p:spPr>
          <a:xfrm>
            <a:off x="304800" y="1981200"/>
            <a:ext cx="8686800" cy="4724400"/>
          </a:xfrm>
        </p:spPr>
        <p:txBody>
          <a:bodyPr/>
          <a:lstStyle/>
          <a:p>
            <a:pPr eaLnBrk="1" hangingPunct="1">
              <a:lnSpc>
                <a:spcPct val="80000"/>
              </a:lnSpc>
            </a:pPr>
            <a:r>
              <a:rPr lang="en-US" sz="2400" dirty="0" smtClean="0"/>
              <a:t>issue an advance notice of proposed rulemaking, which describes the area of inquiry under consideration and invites comments from interested parties;</a:t>
            </a:r>
          </a:p>
          <a:p>
            <a:pPr eaLnBrk="1" hangingPunct="1">
              <a:lnSpc>
                <a:spcPct val="80000"/>
              </a:lnSpc>
            </a:pPr>
            <a:r>
              <a:rPr lang="en-US" sz="2400" dirty="0" smtClean="0"/>
              <a:t>send the advance notice and, 30 days before its publication, the notice of proposed rulemaking to certain House and Senate committees;</a:t>
            </a:r>
          </a:p>
          <a:p>
            <a:pPr eaLnBrk="1" hangingPunct="1">
              <a:lnSpc>
                <a:spcPct val="80000"/>
              </a:lnSpc>
            </a:pPr>
            <a:r>
              <a:rPr lang="en-US" sz="2400" dirty="0" smtClean="0"/>
              <a:t>hold a hearing presided over by a hearing officer at which persons may make oral presentations and in certain circumstances to conduct cross-examination of persons;</a:t>
            </a:r>
          </a:p>
          <a:p>
            <a:pPr eaLnBrk="1" hangingPunct="1">
              <a:lnSpc>
                <a:spcPct val="80000"/>
              </a:lnSpc>
            </a:pPr>
            <a:r>
              <a:rPr lang="en-US" sz="2400" dirty="0" smtClean="0"/>
              <a:t>include a statement of basis and purpose to address certain specified concerns;</a:t>
            </a:r>
          </a:p>
          <a:p>
            <a:pPr eaLnBrk="1" hangingPunct="1">
              <a:lnSpc>
                <a:spcPct val="80000"/>
              </a:lnSpc>
            </a:pPr>
            <a:r>
              <a:rPr lang="en-US" sz="2400" dirty="0" smtClean="0"/>
              <a:t>and conduct a regulatory analysis of both the proposed and final rules that describes the proposal and alternatives that would achieve the same goal and analyzes the costs and benefits of the proposal and the alternatives.</a:t>
            </a:r>
          </a:p>
        </p:txBody>
      </p:sp>
    </p:spTree>
    <p:extLst>
      <p:ext uri="{BB962C8B-B14F-4D97-AF65-F5344CB8AC3E}">
        <p14:creationId xmlns:p14="http://schemas.microsoft.com/office/powerpoint/2010/main" val="87566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B402CA-41FB-463B-BD05-454B960543CA}" type="slidenum">
              <a:rPr lang="en-US" smtClean="0"/>
              <a:pPr/>
              <a:t>3</a:t>
            </a:fld>
            <a:endParaRPr lang="en-US" smtClean="0"/>
          </a:p>
        </p:txBody>
      </p:sp>
      <p:sp>
        <p:nvSpPr>
          <p:cNvPr id="35843" name="Rectangle 2"/>
          <p:cNvSpPr>
            <a:spLocks noGrp="1" noChangeArrowheads="1"/>
          </p:cNvSpPr>
          <p:nvPr>
            <p:ph type="title"/>
          </p:nvPr>
        </p:nvSpPr>
        <p:spPr/>
        <p:txBody>
          <a:bodyPr/>
          <a:lstStyle/>
          <a:p>
            <a:pPr eaLnBrk="1" hangingPunct="1"/>
            <a:r>
              <a:rPr lang="en-US" i="1" dirty="0"/>
              <a:t>Chocolate Manufacturers </a:t>
            </a:r>
            <a:r>
              <a:rPr lang="en-US" i="1" dirty="0" err="1"/>
              <a:t>Ass’n</a:t>
            </a:r>
            <a:r>
              <a:rPr lang="en-US" i="1" dirty="0"/>
              <a:t> v. Block, </a:t>
            </a:r>
            <a:r>
              <a:rPr lang="en-US" dirty="0"/>
              <a:t>755 F.2d 1098 (4th Cir. 1985</a:t>
            </a:r>
            <a:r>
              <a:rPr lang="en-US" dirty="0" smtClean="0"/>
              <a:t>)</a:t>
            </a:r>
            <a:endParaRPr lang="en-US" i="1" dirty="0" smtClean="0"/>
          </a:p>
        </p:txBody>
      </p:sp>
      <p:sp>
        <p:nvSpPr>
          <p:cNvPr id="35844" name="Rectangle 3"/>
          <p:cNvSpPr>
            <a:spLocks noGrp="1" noChangeArrowheads="1"/>
          </p:cNvSpPr>
          <p:nvPr>
            <p:ph type="body" idx="1"/>
          </p:nvPr>
        </p:nvSpPr>
        <p:spPr/>
        <p:txBody>
          <a:bodyPr/>
          <a:lstStyle/>
          <a:p>
            <a:pPr eaLnBrk="1" hangingPunct="1">
              <a:lnSpc>
                <a:spcPct val="80000"/>
              </a:lnSpc>
            </a:pPr>
            <a:r>
              <a:rPr lang="en-US" dirty="0" smtClean="0">
                <a:hlinkClick r:id="rId2"/>
              </a:rPr>
              <a:t>What is WIC</a:t>
            </a:r>
            <a:r>
              <a:rPr lang="en-US" dirty="0" smtClean="0"/>
              <a:t>?</a:t>
            </a:r>
          </a:p>
          <a:p>
            <a:pPr eaLnBrk="1" hangingPunct="1">
              <a:lnSpc>
                <a:spcPct val="80000"/>
              </a:lnSpc>
            </a:pPr>
            <a:r>
              <a:rPr lang="en-US" dirty="0" smtClean="0"/>
              <a:t>What evil substance in what food did the proposed rules propose to regulate?</a:t>
            </a:r>
          </a:p>
          <a:p>
            <a:pPr eaLnBrk="1" hangingPunct="1">
              <a:lnSpc>
                <a:spcPct val="80000"/>
              </a:lnSpc>
            </a:pPr>
            <a:r>
              <a:rPr lang="en-US" dirty="0" smtClean="0"/>
              <a:t>How was the final rule different from the proposed rule?</a:t>
            </a:r>
          </a:p>
          <a:p>
            <a:pPr lvl="1" eaLnBrk="1" hangingPunct="1">
              <a:lnSpc>
                <a:spcPct val="80000"/>
              </a:lnSpc>
            </a:pPr>
            <a:r>
              <a:rPr lang="en-US" dirty="0" smtClean="0"/>
              <a:t>What new product was regulated?</a:t>
            </a:r>
          </a:p>
        </p:txBody>
      </p:sp>
    </p:spTree>
    <p:extLst>
      <p:ext uri="{BB962C8B-B14F-4D97-AF65-F5344CB8AC3E}">
        <p14:creationId xmlns:p14="http://schemas.microsoft.com/office/powerpoint/2010/main" val="4092142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3D4ECF-093D-4226-97A9-8D3A2433570D}" type="slidenum">
              <a:rPr lang="en-US" smtClean="0"/>
              <a:pPr/>
              <a:t>4</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The Notice Problem</a:t>
            </a:r>
          </a:p>
        </p:txBody>
      </p:sp>
      <p:sp>
        <p:nvSpPr>
          <p:cNvPr id="3686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What was the CMA's claim?</a:t>
            </a:r>
          </a:p>
          <a:p>
            <a:pPr eaLnBrk="1" hangingPunct="1">
              <a:lnSpc>
                <a:spcPct val="90000"/>
              </a:lnSpc>
            </a:pPr>
            <a:r>
              <a:rPr lang="en-US" dirty="0" smtClean="0"/>
              <a:t>What was the agency defense?</a:t>
            </a:r>
          </a:p>
          <a:p>
            <a:pPr eaLnBrk="1" hangingPunct="1">
              <a:lnSpc>
                <a:spcPct val="90000"/>
              </a:lnSpc>
            </a:pPr>
            <a:r>
              <a:rPr lang="en-US" dirty="0" smtClean="0"/>
              <a:t>Does the rule have to be the same?</a:t>
            </a:r>
          </a:p>
          <a:p>
            <a:pPr lvl="1" eaLnBrk="1" hangingPunct="1">
              <a:lnSpc>
                <a:spcPct val="90000"/>
              </a:lnSpc>
            </a:pPr>
            <a:r>
              <a:rPr lang="en-US" dirty="0" smtClean="0"/>
              <a:t>Why have notice and comment then?</a:t>
            </a:r>
          </a:p>
          <a:p>
            <a:pPr lvl="1" eaLnBrk="1" hangingPunct="1">
              <a:lnSpc>
                <a:spcPct val="90000"/>
              </a:lnSpc>
            </a:pPr>
            <a:r>
              <a:rPr lang="en-US" dirty="0" smtClean="0"/>
              <a:t>What is the logical outgrowth test?</a:t>
            </a:r>
          </a:p>
          <a:p>
            <a:pPr lvl="1" eaLnBrk="1" hangingPunct="1">
              <a:lnSpc>
                <a:spcPct val="90000"/>
              </a:lnSpc>
            </a:pPr>
            <a:r>
              <a:rPr lang="en-US" dirty="0" smtClean="0"/>
              <a:t>How would you use it in this case?</a:t>
            </a:r>
          </a:p>
          <a:p>
            <a:pPr eaLnBrk="1" hangingPunct="1">
              <a:lnSpc>
                <a:spcPct val="90000"/>
              </a:lnSpc>
            </a:pPr>
            <a:r>
              <a:rPr lang="en-US" dirty="0" smtClean="0"/>
              <a:t>What did the court order in this case?</a:t>
            </a:r>
          </a:p>
          <a:p>
            <a:pPr eaLnBrk="1" hangingPunct="1">
              <a:lnSpc>
                <a:spcPct val="90000"/>
              </a:lnSpc>
            </a:pPr>
            <a:r>
              <a:rPr lang="en-US" dirty="0" smtClean="0"/>
              <a:t>What will the CMA do if a new proposed rule includes them?</a:t>
            </a:r>
          </a:p>
        </p:txBody>
      </p:sp>
    </p:spTree>
    <p:extLst>
      <p:ext uri="{BB962C8B-B14F-4D97-AF65-F5344CB8AC3E}">
        <p14:creationId xmlns:p14="http://schemas.microsoft.com/office/powerpoint/2010/main" val="153894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72090A-4356-4F9C-BFF1-B23EA09B9E36}" type="slidenum">
              <a:rPr lang="en-US" smtClean="0"/>
              <a:pPr/>
              <a:t>5</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Limits on Logical Outgrowth - </a:t>
            </a:r>
            <a:r>
              <a:rPr lang="en-US" i="1" dirty="0" smtClean="0"/>
              <a:t>Arizona Public Service Co. v. E.P.A.</a:t>
            </a:r>
            <a:r>
              <a:rPr lang="en-US" dirty="0" smtClean="0"/>
              <a:t> </a:t>
            </a:r>
          </a:p>
        </p:txBody>
      </p:sp>
      <p:sp>
        <p:nvSpPr>
          <p:cNvPr id="37892" name="Rectangle 3"/>
          <p:cNvSpPr>
            <a:spLocks noGrp="1" noChangeArrowheads="1"/>
          </p:cNvSpPr>
          <p:nvPr>
            <p:ph type="body" idx="1"/>
          </p:nvPr>
        </p:nvSpPr>
        <p:spPr/>
        <p:txBody>
          <a:bodyPr>
            <a:normAutofit fontScale="92500"/>
          </a:bodyPr>
          <a:lstStyle/>
          <a:p>
            <a:pPr eaLnBrk="1" hangingPunct="1"/>
            <a:r>
              <a:rPr lang="en-US" dirty="0" smtClean="0"/>
              <a:t>What did the EPA propose that Indian Tribes be allowed to do that states were doing?</a:t>
            </a:r>
          </a:p>
          <a:p>
            <a:pPr lvl="1" eaLnBrk="1" hangingPunct="1"/>
            <a:r>
              <a:rPr lang="en-US" dirty="0" smtClean="0"/>
              <a:t>State plans are subject to judicial review</a:t>
            </a:r>
          </a:p>
          <a:p>
            <a:pPr lvl="1" eaLnBrk="1" hangingPunct="1"/>
            <a:r>
              <a:rPr lang="en-US" dirty="0" smtClean="0"/>
              <a:t>Why did the tribes object to this in comments?</a:t>
            </a:r>
          </a:p>
          <a:p>
            <a:pPr eaLnBrk="1" hangingPunct="1"/>
            <a:r>
              <a:rPr lang="en-US" dirty="0" smtClean="0"/>
              <a:t>How was the rule changed?</a:t>
            </a:r>
          </a:p>
          <a:p>
            <a:pPr eaLnBrk="1" hangingPunct="1"/>
            <a:r>
              <a:rPr lang="en-US" dirty="0" smtClean="0"/>
              <a:t>What was the claim by plaintiffs?</a:t>
            </a:r>
          </a:p>
          <a:p>
            <a:pPr eaLnBrk="1" hangingPunct="1"/>
            <a:r>
              <a:rPr lang="en-US" dirty="0" smtClean="0"/>
              <a:t>How did the court analyze the problem?</a:t>
            </a:r>
          </a:p>
          <a:p>
            <a:pPr lvl="1" eaLnBrk="1" hangingPunct="1"/>
            <a:r>
              <a:rPr lang="en-US" dirty="0" smtClean="0"/>
              <a:t>Why shouldn't the change have been a surprise?</a:t>
            </a:r>
          </a:p>
        </p:txBody>
      </p:sp>
    </p:spTree>
    <p:extLst>
      <p:ext uri="{BB962C8B-B14F-4D97-AF65-F5344CB8AC3E}">
        <p14:creationId xmlns:p14="http://schemas.microsoft.com/office/powerpoint/2010/main" val="2538548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E9FB2C-36F8-4FA0-BFD4-580A7B826AAE}" type="slidenum">
              <a:rPr lang="en-US" smtClean="0"/>
              <a:pPr/>
              <a:t>6</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What about Technical Information Underlying the Rule? (not in book)</a:t>
            </a:r>
          </a:p>
        </p:txBody>
      </p:sp>
      <p:sp>
        <p:nvSpPr>
          <p:cNvPr id="38916" name="Rectangle 3"/>
          <p:cNvSpPr>
            <a:spLocks noGrp="1" noChangeArrowheads="1"/>
          </p:cNvSpPr>
          <p:nvPr>
            <p:ph type="body" idx="1"/>
          </p:nvPr>
        </p:nvSpPr>
        <p:spPr/>
        <p:txBody>
          <a:bodyPr/>
          <a:lstStyle/>
          <a:p>
            <a:pPr eaLnBrk="1" hangingPunct="1">
              <a:lnSpc>
                <a:spcPct val="90000"/>
              </a:lnSpc>
            </a:pPr>
            <a:r>
              <a:rPr lang="en-US" sz="2800" i="1" dirty="0" smtClean="0"/>
              <a:t>Portland Cement v. Ruckelshaus</a:t>
            </a:r>
            <a:r>
              <a:rPr lang="en-US" sz="2800" dirty="0" smtClean="0"/>
              <a:t>, 486 F2d 375 (1973)</a:t>
            </a:r>
          </a:p>
          <a:p>
            <a:pPr lvl="1" eaLnBrk="1" hangingPunct="1">
              <a:lnSpc>
                <a:spcPct val="90000"/>
              </a:lnSpc>
            </a:pPr>
            <a:r>
              <a:rPr lang="en-US" sz="2800" dirty="0" smtClean="0"/>
              <a:t>The agency must disclose the factual basis for the proposed rule, if it relied on scientific studies or other collections of information. </a:t>
            </a:r>
          </a:p>
          <a:p>
            <a:pPr eaLnBrk="1" hangingPunct="1">
              <a:lnSpc>
                <a:spcPct val="90000"/>
              </a:lnSpc>
            </a:pPr>
            <a:r>
              <a:rPr lang="en-US" sz="2800" i="1" dirty="0" smtClean="0"/>
              <a:t>Connecticut Light and Power v. NRC</a:t>
            </a:r>
            <a:r>
              <a:rPr lang="en-US" sz="2800" dirty="0" smtClean="0"/>
              <a:t>, 673 F2d 525 (1982)?</a:t>
            </a:r>
          </a:p>
          <a:p>
            <a:pPr lvl="1" eaLnBrk="1" hangingPunct="1">
              <a:lnSpc>
                <a:spcPct val="90000"/>
              </a:lnSpc>
            </a:pPr>
            <a:r>
              <a:rPr lang="en-US" sz="2800" dirty="0" smtClean="0"/>
              <a:t>The agency cannot  hide technical information.</a:t>
            </a:r>
          </a:p>
          <a:p>
            <a:pPr eaLnBrk="1" hangingPunct="1">
              <a:lnSpc>
                <a:spcPct val="90000"/>
              </a:lnSpc>
            </a:pPr>
            <a:r>
              <a:rPr lang="en-US" sz="2800" dirty="0" smtClean="0"/>
              <a:t>Why is this a big deal in environmental regs?</a:t>
            </a:r>
          </a:p>
          <a:p>
            <a:pPr eaLnBrk="1" hangingPunct="1">
              <a:lnSpc>
                <a:spcPct val="90000"/>
              </a:lnSpc>
            </a:pPr>
            <a:r>
              <a:rPr lang="en-US" sz="2800" dirty="0" smtClean="0"/>
              <a:t>What are the potential downsides of this policy?</a:t>
            </a:r>
          </a:p>
        </p:txBody>
      </p:sp>
    </p:spTree>
    <p:extLst>
      <p:ext uri="{BB962C8B-B14F-4D97-AF65-F5344CB8AC3E}">
        <p14:creationId xmlns:p14="http://schemas.microsoft.com/office/powerpoint/2010/main" val="2267987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p:txBody>
          <a:bodyPr/>
          <a:lstStyle/>
          <a:p>
            <a:pPr eaLnBrk="1" hangingPunct="1"/>
            <a:r>
              <a:rPr lang="en-US" dirty="0" smtClean="0"/>
              <a:t>Additions to the Published Record</a:t>
            </a:r>
          </a:p>
        </p:txBody>
      </p:sp>
      <p:sp>
        <p:nvSpPr>
          <p:cNvPr id="2" name="Subtitle 1"/>
          <p:cNvSpPr>
            <a:spLocks noGrp="1"/>
          </p:cNvSpPr>
          <p:nvPr>
            <p:ph type="subTitle" idx="1"/>
          </p:nvPr>
        </p:nvSpPr>
        <p:spPr/>
        <p:txBody>
          <a:bodyPr/>
          <a:lstStyle/>
          <a:p>
            <a:r>
              <a:rPr lang="en-US" dirty="0"/>
              <a:t>(not in book)</a:t>
            </a:r>
          </a:p>
        </p:txBody>
      </p:sp>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6CA8E4-6A44-47B9-B474-8503F6714280}" type="slidenum">
              <a:rPr lang="en-US" smtClean="0"/>
              <a:pPr/>
              <a:t>7</a:t>
            </a:fld>
            <a:endParaRPr lang="en-US" smtClean="0"/>
          </a:p>
        </p:txBody>
      </p:sp>
    </p:spTree>
    <p:extLst>
      <p:ext uri="{BB962C8B-B14F-4D97-AF65-F5344CB8AC3E}">
        <p14:creationId xmlns:p14="http://schemas.microsoft.com/office/powerpoint/2010/main" val="2886442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err="1" smtClean="0"/>
              <a:t>Rybachek</a:t>
            </a:r>
            <a:r>
              <a:rPr lang="en-US" i="1" dirty="0" smtClean="0"/>
              <a:t> v EPA</a:t>
            </a:r>
            <a:r>
              <a:rPr lang="en-US" dirty="0" smtClean="0"/>
              <a:t>, 904 F.2d 1276 (1990)</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Gold mining under the CWA.</a:t>
            </a:r>
          </a:p>
          <a:p>
            <a:pPr lvl="1"/>
            <a:r>
              <a:rPr lang="en-US" dirty="0"/>
              <a:t>In a dubious reincarnation of the 1890's world of Yukon poet Robert Service, we deal here a century later with “strange things done in the midnight sun by the men who moil for gold</a:t>
            </a:r>
            <a:r>
              <a:rPr lang="en-US" dirty="0" smtClean="0"/>
              <a:t>.”, quoting </a:t>
            </a:r>
            <a:r>
              <a:rPr lang="en-US" b="0" i="1" dirty="0"/>
              <a:t>The Cremation of Sam McGee</a:t>
            </a:r>
            <a:endParaRPr lang="en-US" dirty="0" smtClean="0"/>
          </a:p>
          <a:p>
            <a:pPr lvl="1" eaLnBrk="1" hangingPunct="1">
              <a:lnSpc>
                <a:spcPct val="80000"/>
              </a:lnSpc>
            </a:pPr>
            <a:r>
              <a:rPr lang="en-US" dirty="0" smtClean="0"/>
              <a:t>EPA added 6000 pages of supporting info when responding to comments</a:t>
            </a:r>
          </a:p>
          <a:p>
            <a:pPr lvl="0" eaLnBrk="1" hangingPunct="1">
              <a:lnSpc>
                <a:spcPct val="80000"/>
              </a:lnSpc>
            </a:pPr>
            <a:r>
              <a:rPr lang="en-US" dirty="0" smtClean="0"/>
              <a:t>The agency may supplement the rulemaking record in response to comments asking for explanation.</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8</a:t>
            </a:fld>
            <a:endParaRPr lang="en-US"/>
          </a:p>
        </p:txBody>
      </p:sp>
    </p:spTree>
    <p:extLst>
      <p:ext uri="{BB962C8B-B14F-4D97-AF65-F5344CB8AC3E}">
        <p14:creationId xmlns:p14="http://schemas.microsoft.com/office/powerpoint/2010/main" val="3993343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eaLnBrk="1" hangingPunct="1">
              <a:lnSpc>
                <a:spcPct val="80000"/>
              </a:lnSpc>
            </a:pPr>
            <a:r>
              <a:rPr lang="en-US" i="1" dirty="0" smtClean="0"/>
              <a:t>Idaho Farm Bureau Federation v. Babbitt</a:t>
            </a:r>
            <a:r>
              <a:rPr lang="en-US" dirty="0" smtClean="0"/>
              <a:t>, 58 F.3d 1392 (9th Cir. 1995)</a:t>
            </a:r>
            <a:endParaRPr lang="en-US" dirty="0"/>
          </a:p>
        </p:txBody>
      </p:sp>
      <p:sp>
        <p:nvSpPr>
          <p:cNvPr id="3" name="Content Placeholder 2"/>
          <p:cNvSpPr>
            <a:spLocks noGrp="1"/>
          </p:cNvSpPr>
          <p:nvPr>
            <p:ph idx="1"/>
          </p:nvPr>
        </p:nvSpPr>
        <p:spPr/>
        <p:txBody>
          <a:bodyPr/>
          <a:lstStyle/>
          <a:p>
            <a:pPr lvl="0"/>
            <a:r>
              <a:rPr lang="en-US" dirty="0" smtClean="0"/>
              <a:t>Endangered Species Act listing.</a:t>
            </a:r>
          </a:p>
          <a:p>
            <a:pPr lvl="0" eaLnBrk="1" hangingPunct="1">
              <a:lnSpc>
                <a:spcPct val="80000"/>
              </a:lnSpc>
            </a:pPr>
            <a:r>
              <a:rPr lang="en-US" dirty="0" smtClean="0"/>
              <a:t>Agency added a report to the record when it replied to comments, then relied on it in the final rule.</a:t>
            </a:r>
          </a:p>
          <a:p>
            <a:pPr lvl="0" eaLnBrk="1" hangingPunct="1">
              <a:lnSpc>
                <a:spcPct val="80000"/>
              </a:lnSpc>
            </a:pPr>
            <a:r>
              <a:rPr lang="en-US" dirty="0" smtClean="0"/>
              <a:t>The agency may not add new material and then rely on it without given an opportunity to comment on it.</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9</a:t>
            </a:fld>
            <a:endParaRPr lang="en-US"/>
          </a:p>
        </p:txBody>
      </p:sp>
    </p:spTree>
    <p:extLst>
      <p:ext uri="{BB962C8B-B14F-4D97-AF65-F5344CB8AC3E}">
        <p14:creationId xmlns:p14="http://schemas.microsoft.com/office/powerpoint/2010/main" val="714509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1413</Words>
  <Application>Microsoft Office PowerPoint</Application>
  <PresentationFormat>On-screen Show (4:3)</PresentationFormat>
  <Paragraphs>139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Narrow</vt:lpstr>
      <vt:lpstr>Tahoma</vt:lpstr>
      <vt:lpstr>Wingdings</vt:lpstr>
      <vt:lpstr>1_Blends</vt:lpstr>
      <vt:lpstr>The Procedures of Notice-and-Comment Rulemaking</vt:lpstr>
      <vt:lpstr>When Do You Need To Re-Notice a Revised Rule?</vt:lpstr>
      <vt:lpstr>Chocolate Manufacturers Ass’n v. Block, 755 F.2d 1098 (4th Cir. 1985)</vt:lpstr>
      <vt:lpstr>The Notice Problem</vt:lpstr>
      <vt:lpstr>Limits on Logical Outgrowth - Arizona Public Service Co. v. E.P.A. </vt:lpstr>
      <vt:lpstr>What about Technical Information Underlying the Rule? (not in book)</vt:lpstr>
      <vt:lpstr>Additions to the Published Record</vt:lpstr>
      <vt:lpstr>Rybachek v EPA, 904 F.2d 1276 (1990)</vt:lpstr>
      <vt:lpstr>Idaho Farm Bureau Federation v. Babbitt, 58 F.3d 1392 (9th Cir. 1995)</vt:lpstr>
      <vt:lpstr>Negotiated Rulemaking </vt:lpstr>
      <vt:lpstr>Negotiated Rulemaking </vt:lpstr>
      <vt:lpstr>Negotiated Rulemaking and Notice and Comment</vt:lpstr>
      <vt:lpstr>Ex Parte Communications in Litigation</vt:lpstr>
      <vt:lpstr>Ex Parte Communications in Rulemaking</vt:lpstr>
      <vt:lpstr>Sangamon Valley Television Corp. v. U. S., 269 F.2d 221 (D.C. Cir. 1959)</vt:lpstr>
      <vt:lpstr>Bias and Prejudice</vt:lpstr>
      <vt:lpstr>Association of National Advertisers , Inc. v. FTC, 627 F.2d 1151 (D.C. Cir. 1979)</vt:lpstr>
      <vt:lpstr>DC Federation of Civic Associations v. Volpe, 459 F.2d 1231 (D.C. Cir. 1971) </vt:lpstr>
      <vt:lpstr>Sierra Club v. Costle, 657 F.2d 298 (D.C. Cir. 1981) </vt:lpstr>
      <vt:lpstr>What is the President's Role in Rulemaking? (not independent agencies)</vt:lpstr>
      <vt:lpstr>Should State Procedures Mirror Federal?</vt:lpstr>
      <vt:lpstr>Should State Rules Differ from Federal Rules on Notice and Comment?</vt:lpstr>
      <vt:lpstr>Congressional Mandates (Hybrid Rulemaking) at the FTC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236</cp:revision>
  <dcterms:created xsi:type="dcterms:W3CDTF">2003-02-18T14:06:11Z</dcterms:created>
  <dcterms:modified xsi:type="dcterms:W3CDTF">2017-02-15T15:24:19Z</dcterms:modified>
</cp:coreProperties>
</file>