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4"/>
  </p:notesMasterIdLst>
  <p:sldIdLst>
    <p:sldId id="256" r:id="rId2"/>
    <p:sldId id="299" r:id="rId3"/>
    <p:sldId id="288" r:id="rId4"/>
    <p:sldId id="300" r:id="rId5"/>
    <p:sldId id="301" r:id="rId6"/>
    <p:sldId id="302" r:id="rId7"/>
    <p:sldId id="303" r:id="rId8"/>
    <p:sldId id="304" r:id="rId9"/>
    <p:sldId id="305" r:id="rId10"/>
    <p:sldId id="306" r:id="rId11"/>
    <p:sldId id="307" r:id="rId12"/>
    <p:sldId id="308" r:id="rId13"/>
    <p:sldId id="310" r:id="rId14"/>
    <p:sldId id="311" r:id="rId15"/>
    <p:sldId id="312" r:id="rId16"/>
    <p:sldId id="313" r:id="rId17"/>
    <p:sldId id="314" r:id="rId18"/>
    <p:sldId id="315" r:id="rId19"/>
    <p:sldId id="316" r:id="rId20"/>
    <p:sldId id="317" r:id="rId21"/>
    <p:sldId id="318" r:id="rId22"/>
    <p:sldId id="319"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6" autoAdjust="0"/>
    <p:restoredTop sz="86418" autoAdjust="0"/>
  </p:normalViewPr>
  <p:slideViewPr>
    <p:cSldViewPr>
      <p:cViewPr varScale="1">
        <p:scale>
          <a:sx n="148" d="100"/>
          <a:sy n="148" d="100"/>
        </p:scale>
        <p:origin x="1757" y="96"/>
      </p:cViewPr>
      <p:guideLst>
        <p:guide orient="horz" pos="2160"/>
        <p:guide pos="2880"/>
      </p:guideLst>
    </p:cSldViewPr>
  </p:slideViewPr>
  <p:outlineViewPr>
    <p:cViewPr>
      <p:scale>
        <a:sx n="33" d="100"/>
        <a:sy n="33" d="100"/>
      </p:scale>
      <p:origin x="0" y="25344"/>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oa.louisiana.gov/osr/reg/register.htm" TargetMode="External"/><Relationship Id="rId2" Type="http://schemas.openxmlformats.org/officeDocument/2006/relationships/hyperlink" Target="https://www.federalregister.gov/" TargetMode="External"/><Relationship Id="rId1" Type="http://schemas.openxmlformats.org/officeDocument/2006/relationships/slideLayout" Target="../slideLayouts/slideLayout2.xml"/><Relationship Id="rId4" Type="http://schemas.openxmlformats.org/officeDocument/2006/relationships/hyperlink" Target="http://www.regulations.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otech.law.lsu.edu/cases/adlaw/651053.pdf" TargetMode="External"/><Relationship Id="rId2" Type="http://schemas.openxmlformats.org/officeDocument/2006/relationships/hyperlink" Target="http://www.doa.la.gov/Pages/osr/emr/emr.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Impact</a:t>
            </a:r>
            <a:r>
              <a:rPr lang="en-US" baseline="0" dirty="0" smtClean="0"/>
              <a:t> Test for Procedural Rules</a:t>
            </a:r>
            <a:endParaRPr lang="en-US" dirty="0"/>
          </a:p>
        </p:txBody>
      </p:sp>
      <p:sp>
        <p:nvSpPr>
          <p:cNvPr id="3" name="Content Placeholder 2"/>
          <p:cNvSpPr>
            <a:spLocks noGrp="1"/>
          </p:cNvSpPr>
          <p:nvPr>
            <p:ph idx="1"/>
          </p:nvPr>
        </p:nvSpPr>
        <p:spPr/>
        <p:txBody>
          <a:bodyPr>
            <a:normAutofit fontScale="92500"/>
          </a:bodyPr>
          <a:lstStyle/>
          <a:p>
            <a:r>
              <a:rPr lang="en-US" dirty="0"/>
              <a:t>The Department of Health and Human Services changed the method by which home health providers could obtain reimbursement for expenses under the Medicare Program. In particular it required that they submit their requests in a new format and to regional intermediaries, rather than to HHS directly</a:t>
            </a:r>
            <a:r>
              <a:rPr lang="en-US" dirty="0" smtClean="0"/>
              <a:t>.</a:t>
            </a:r>
          </a:p>
          <a:p>
            <a:r>
              <a:rPr lang="en-US" dirty="0" smtClean="0"/>
              <a:t>How did plaintiffs argue that this was a legislative rule, rather than a procedural rule?</a:t>
            </a:r>
          </a:p>
          <a:p>
            <a:pPr lvl="1"/>
            <a:r>
              <a:rPr lang="en-US" dirty="0" smtClean="0"/>
              <a:t>What is the impact on them of the change?</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10</a:t>
            </a:fld>
            <a:endParaRPr lang="en-US"/>
          </a:p>
        </p:txBody>
      </p:sp>
    </p:spTree>
    <p:extLst>
      <p:ext uri="{BB962C8B-B14F-4D97-AF65-F5344CB8AC3E}">
        <p14:creationId xmlns:p14="http://schemas.microsoft.com/office/powerpoint/2010/main" val="4096132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a:t>
            </a:r>
            <a:r>
              <a:rPr lang="en-US" baseline="0" dirty="0" smtClean="0"/>
              <a:t> or Prosecution Guidelines</a:t>
            </a:r>
            <a:endParaRPr lang="en-US" dirty="0"/>
          </a:p>
        </p:txBody>
      </p:sp>
      <p:sp>
        <p:nvSpPr>
          <p:cNvPr id="3" name="Content Placeholder 2"/>
          <p:cNvSpPr>
            <a:spLocks noGrp="1"/>
          </p:cNvSpPr>
          <p:nvPr>
            <p:ph idx="1"/>
          </p:nvPr>
        </p:nvSpPr>
        <p:spPr/>
        <p:txBody>
          <a:bodyPr/>
          <a:lstStyle/>
          <a:p>
            <a:r>
              <a:rPr lang="en-US" dirty="0" smtClean="0"/>
              <a:t>OSHA adopts a plan for deciding which employers</a:t>
            </a:r>
            <a:r>
              <a:rPr lang="en-US" baseline="0" dirty="0" smtClean="0"/>
              <a:t> to inspect.</a:t>
            </a:r>
          </a:p>
          <a:p>
            <a:r>
              <a:rPr lang="en-US" baseline="0" dirty="0" smtClean="0"/>
              <a:t>A selected employer contests the rule, saying that OSHA inspections are expensive and time consuming, thus this has a substantial impact.</a:t>
            </a:r>
          </a:p>
          <a:p>
            <a:r>
              <a:rPr lang="en-US" baseline="0" dirty="0" smtClean="0"/>
              <a:t>Is this a successful argument?</a:t>
            </a:r>
          </a:p>
          <a:p>
            <a:pPr lvl="1"/>
            <a:r>
              <a:rPr lang="en-US" dirty="0" smtClean="0"/>
              <a:t>Why, or why not?</a:t>
            </a:r>
          </a:p>
          <a:p>
            <a:pPr lvl="1"/>
            <a:r>
              <a:rPr lang="en-US" dirty="0" smtClean="0"/>
              <a:t>How is this different from the coercion case?</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11</a:t>
            </a:fld>
            <a:endParaRPr lang="en-US"/>
          </a:p>
        </p:txBody>
      </p:sp>
    </p:spTree>
    <p:extLst>
      <p:ext uri="{BB962C8B-B14F-4D97-AF65-F5344CB8AC3E}">
        <p14:creationId xmlns:p14="http://schemas.microsoft.com/office/powerpoint/2010/main" val="2054894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a:t>
            </a:r>
            <a:r>
              <a:rPr lang="en-US" dirty="0" smtClean="0"/>
              <a:t>Impact </a:t>
            </a:r>
            <a:r>
              <a:rPr lang="en-US" dirty="0"/>
              <a:t>Test for Procedural </a:t>
            </a:r>
            <a:r>
              <a:rPr lang="en-US" dirty="0" smtClean="0"/>
              <a:t>Rules and Policy Statements – Wrap-up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Same analysis as substantial impact or legally binding test for substantive rules.</a:t>
            </a:r>
          </a:p>
          <a:p>
            <a:r>
              <a:rPr lang="en-US" dirty="0" smtClean="0"/>
              <a:t>What is the actual impact on your client?</a:t>
            </a:r>
          </a:p>
          <a:p>
            <a:pPr lvl="1"/>
            <a:r>
              <a:rPr lang="en-US" dirty="0" smtClean="0"/>
              <a:t>Will compliance costs significantly increase – Medicare case?</a:t>
            </a:r>
          </a:p>
          <a:p>
            <a:pPr lvl="1"/>
            <a:r>
              <a:rPr lang="en-US" dirty="0" smtClean="0"/>
              <a:t>Does it change their legal options – shortened period to reply to complaint?</a:t>
            </a:r>
          </a:p>
          <a:p>
            <a:pPr lvl="1"/>
            <a:r>
              <a:rPr lang="en-US" dirty="0" smtClean="0"/>
              <a:t>Does it actually change substantive requirements – requiring new information for a benefit determination?</a:t>
            </a:r>
          </a:p>
          <a:p>
            <a:r>
              <a:rPr lang="en-US" dirty="0" smtClean="0"/>
              <a:t>We will revisit this when we look at standing.</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12</a:t>
            </a:fld>
            <a:endParaRPr lang="en-US"/>
          </a:p>
        </p:txBody>
      </p:sp>
    </p:spTree>
    <p:extLst>
      <p:ext uri="{BB962C8B-B14F-4D97-AF65-F5344CB8AC3E}">
        <p14:creationId xmlns:p14="http://schemas.microsoft.com/office/powerpoint/2010/main" val="1818065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FF775B-E355-46B8-9AD9-D5C87BE0B45E}" type="slidenum">
              <a:rPr lang="en-US" smtClean="0"/>
              <a:pPr/>
              <a:t>13</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Does Publication Matter in Deciding if a Rule is a Legislative Rule?</a:t>
            </a:r>
          </a:p>
        </p:txBody>
      </p:sp>
      <p:sp>
        <p:nvSpPr>
          <p:cNvPr id="22532" name="Rectangle 3"/>
          <p:cNvSpPr>
            <a:spLocks noGrp="1" noChangeArrowheads="1"/>
          </p:cNvSpPr>
          <p:nvPr>
            <p:ph type="body" idx="1"/>
          </p:nvPr>
        </p:nvSpPr>
        <p:spPr/>
        <p:txBody>
          <a:bodyPr>
            <a:normAutofit fontScale="77500" lnSpcReduction="20000"/>
          </a:bodyPr>
          <a:lstStyle/>
          <a:p>
            <a:pPr eaLnBrk="1" hangingPunct="1"/>
            <a:r>
              <a:rPr lang="en-US" dirty="0" smtClean="0"/>
              <a:t>The Register</a:t>
            </a:r>
            <a:endParaRPr lang="en-US" dirty="0"/>
          </a:p>
          <a:p>
            <a:pPr lvl="1" eaLnBrk="1" hangingPunct="1">
              <a:lnSpc>
                <a:spcPct val="90000"/>
              </a:lnSpc>
            </a:pPr>
            <a:r>
              <a:rPr lang="en-US" dirty="0">
                <a:hlinkClick r:id="rId2"/>
              </a:rPr>
              <a:t>The Federal Register</a:t>
            </a:r>
            <a:endParaRPr lang="en-US" dirty="0"/>
          </a:p>
          <a:p>
            <a:pPr lvl="1" eaLnBrk="1" hangingPunct="1">
              <a:lnSpc>
                <a:spcPct val="90000"/>
              </a:lnSpc>
            </a:pPr>
            <a:r>
              <a:rPr lang="en-US" dirty="0">
                <a:hlinkClick r:id="rId3"/>
              </a:rPr>
              <a:t>LA Register</a:t>
            </a:r>
            <a:endParaRPr lang="en-US" dirty="0"/>
          </a:p>
          <a:p>
            <a:pPr eaLnBrk="1" hangingPunct="1"/>
            <a:r>
              <a:rPr lang="en-US" dirty="0"/>
              <a:t>Electronic Notice</a:t>
            </a:r>
          </a:p>
          <a:p>
            <a:r>
              <a:rPr lang="en-US" dirty="0">
                <a:hlinkClick r:id="rId4"/>
              </a:rPr>
              <a:t>http://www.regulations.gov</a:t>
            </a:r>
            <a:endParaRPr lang="en-US" dirty="0"/>
          </a:p>
          <a:p>
            <a:pPr eaLnBrk="1" hangingPunct="1"/>
            <a:r>
              <a:rPr lang="en-US" dirty="0" smtClean="0"/>
              <a:t>Documents that have ‘‘general applicability and legal effect’’ must be published in the FR.</a:t>
            </a:r>
          </a:p>
          <a:p>
            <a:pPr lvl="1" eaLnBrk="1" hangingPunct="1"/>
            <a:r>
              <a:rPr lang="en-US" dirty="0" smtClean="0"/>
              <a:t>Must interpretative rules be published in the FR?</a:t>
            </a:r>
          </a:p>
          <a:p>
            <a:pPr lvl="1" eaLnBrk="1" hangingPunct="1"/>
            <a:r>
              <a:rPr lang="en-US" dirty="0" smtClean="0"/>
              <a:t>What does failure to publish indicate?</a:t>
            </a:r>
          </a:p>
          <a:p>
            <a:pPr lvl="1" eaLnBrk="1" hangingPunct="1"/>
            <a:r>
              <a:rPr lang="en-US" dirty="0" smtClean="0"/>
              <a:t>Does this make sense?</a:t>
            </a:r>
          </a:p>
          <a:p>
            <a:pPr eaLnBrk="1" hangingPunct="1"/>
            <a:r>
              <a:rPr lang="en-US" dirty="0" smtClean="0"/>
              <a:t>Is it important that the agency clearly label the rule as interpretative?</a:t>
            </a:r>
          </a:p>
        </p:txBody>
      </p:sp>
    </p:spTree>
    <p:extLst>
      <p:ext uri="{BB962C8B-B14F-4D97-AF65-F5344CB8AC3E}">
        <p14:creationId xmlns:p14="http://schemas.microsoft.com/office/powerpoint/2010/main" val="1352607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Interpretive Rule or Legislative Rule </a:t>
            </a:r>
            <a:br>
              <a:rPr lang="en-US" dirty="0" smtClean="0"/>
            </a:br>
            <a:r>
              <a:rPr lang="en-US" dirty="0" smtClean="0"/>
              <a:t>Wrap </a:t>
            </a:r>
            <a:r>
              <a:rPr lang="en-US" dirty="0"/>
              <a:t>U</a:t>
            </a:r>
            <a:r>
              <a:rPr lang="en-US" dirty="0" smtClean="0"/>
              <a:t>p</a:t>
            </a:r>
            <a:endParaRPr lang="en-US" dirty="0"/>
          </a:p>
        </p:txBody>
      </p:sp>
      <p:sp>
        <p:nvSpPr>
          <p:cNvPr id="5" name="Subtitle 4"/>
          <p:cNvSpPr>
            <a:spLocks noGrp="1"/>
          </p:cNvSpPr>
          <p:nvPr>
            <p:ph idx="1"/>
          </p:nvPr>
        </p:nvSpPr>
        <p:spPr/>
        <p:txBody>
          <a:bodyPr/>
          <a:lstStyle/>
          <a:p>
            <a:r>
              <a:rPr lang="en-US" dirty="0" smtClean="0"/>
              <a:t>Does it force regulated parties to change their actions?</a:t>
            </a:r>
          </a:p>
          <a:p>
            <a:r>
              <a:rPr lang="en-US" dirty="0" smtClean="0"/>
              <a:t>Does the agency treat it as binding?</a:t>
            </a:r>
          </a:p>
          <a:p>
            <a:pPr lvl="1"/>
            <a:r>
              <a:rPr lang="en-US" dirty="0" smtClean="0"/>
              <a:t>Does it allow exceptions?</a:t>
            </a:r>
          </a:p>
          <a:p>
            <a:r>
              <a:rPr lang="en-US" dirty="0" smtClean="0"/>
              <a:t>Is it necessary to enforce the statute?</a:t>
            </a:r>
          </a:p>
          <a:p>
            <a:pPr lvl="1"/>
            <a:r>
              <a:rPr lang="en-US" dirty="0" smtClean="0"/>
              <a:t>List of pollutants, for example.</a:t>
            </a:r>
          </a:p>
          <a:p>
            <a:r>
              <a:rPr lang="en-US" dirty="0" smtClean="0"/>
              <a:t>Does it provide specific details which limit the action of regulated parties?</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14</a:t>
            </a:fld>
            <a:endParaRPr lang="en-US"/>
          </a:p>
        </p:txBody>
      </p:sp>
    </p:spTree>
    <p:extLst>
      <p:ext uri="{BB962C8B-B14F-4D97-AF65-F5344CB8AC3E}">
        <p14:creationId xmlns:p14="http://schemas.microsoft.com/office/powerpoint/2010/main" val="924950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Notice and Public Procedures Are Impracticable, Unnecessary, or Contrary to the Public Interest</a:t>
            </a:r>
            <a:endParaRPr lang="en-US" dirty="0"/>
          </a:p>
        </p:txBody>
      </p:sp>
      <p:sp>
        <p:nvSpPr>
          <p:cNvPr id="5" name="Subtitle 4"/>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15</a:t>
            </a:fld>
            <a:endParaRPr lang="en-US"/>
          </a:p>
        </p:txBody>
      </p:sp>
    </p:spTree>
    <p:extLst>
      <p:ext uri="{BB962C8B-B14F-4D97-AF65-F5344CB8AC3E}">
        <p14:creationId xmlns:p14="http://schemas.microsoft.com/office/powerpoint/2010/main" val="1443215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B50509-B10D-488B-A976-A9842ECF97A9}" type="slidenum">
              <a:rPr lang="en-US" smtClean="0"/>
              <a:pPr/>
              <a:t>16</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Actions where Secrecy is Important</a:t>
            </a:r>
          </a:p>
        </p:txBody>
      </p:sp>
      <p:sp>
        <p:nvSpPr>
          <p:cNvPr id="7172" name="Rectangle 3"/>
          <p:cNvSpPr>
            <a:spLocks noGrp="1" noChangeArrowheads="1"/>
          </p:cNvSpPr>
          <p:nvPr>
            <p:ph type="body" idx="1"/>
          </p:nvPr>
        </p:nvSpPr>
        <p:spPr/>
        <p:txBody>
          <a:bodyPr/>
          <a:lstStyle/>
          <a:p>
            <a:pPr eaLnBrk="1" hangingPunct="1"/>
            <a:r>
              <a:rPr lang="en-US" dirty="0" smtClean="0"/>
              <a:t>Wage and price controls</a:t>
            </a:r>
          </a:p>
          <a:p>
            <a:pPr eaLnBrk="1" hangingPunct="1"/>
            <a:r>
              <a:rPr lang="en-US" dirty="0" smtClean="0"/>
              <a:t>Bidding on contracts</a:t>
            </a:r>
          </a:p>
          <a:p>
            <a:pPr eaLnBrk="1" hangingPunct="1"/>
            <a:r>
              <a:rPr lang="en-US" dirty="0" smtClean="0"/>
              <a:t>Negotiations on land purchases and sales</a:t>
            </a:r>
          </a:p>
        </p:txBody>
      </p:sp>
    </p:spTree>
    <p:extLst>
      <p:ext uri="{BB962C8B-B14F-4D97-AF65-F5344CB8AC3E}">
        <p14:creationId xmlns:p14="http://schemas.microsoft.com/office/powerpoint/2010/main" val="734089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15906C-666E-4448-9D2C-951100795A0B}" type="slidenum">
              <a:rPr lang="en-US" smtClean="0"/>
              <a:pPr/>
              <a:t>17</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Emergencies and Impracticality </a:t>
            </a:r>
          </a:p>
        </p:txBody>
      </p:sp>
      <p:sp>
        <p:nvSpPr>
          <p:cNvPr id="210947" name="Rectangle 3"/>
          <p:cNvSpPr>
            <a:spLocks noGrp="1" noChangeArrowheads="1"/>
          </p:cNvSpPr>
          <p:nvPr>
            <p:ph type="body" idx="1"/>
          </p:nvPr>
        </p:nvSpPr>
        <p:spPr/>
        <p:txBody>
          <a:bodyPr>
            <a:normAutofit/>
          </a:bodyPr>
          <a:lstStyle/>
          <a:p>
            <a:pPr eaLnBrk="1" hangingPunct="1">
              <a:defRPr/>
            </a:pPr>
            <a:r>
              <a:rPr lang="en-US" dirty="0" smtClean="0"/>
              <a:t>Emergency Rules</a:t>
            </a:r>
          </a:p>
          <a:p>
            <a:pPr lvl="1" eaLnBrk="1" hangingPunct="1">
              <a:defRPr/>
            </a:pPr>
            <a:r>
              <a:rPr lang="en-US" dirty="0">
                <a:hlinkClick r:id="rId2"/>
              </a:rPr>
              <a:t>http://www.doa.la.gov/Pages/osr/emr/emr.aspx</a:t>
            </a:r>
            <a:endParaRPr lang="en-US" dirty="0"/>
          </a:p>
          <a:p>
            <a:pPr lvl="1" eaLnBrk="1" hangingPunct="1">
              <a:defRPr/>
            </a:pPr>
            <a:r>
              <a:rPr lang="en-US" dirty="0" smtClean="0"/>
              <a:t>Misused in LA</a:t>
            </a:r>
          </a:p>
          <a:p>
            <a:pPr lvl="1" eaLnBrk="1" hangingPunct="1">
              <a:defRPr/>
            </a:pPr>
            <a:r>
              <a:rPr lang="en-US" dirty="0" smtClean="0"/>
              <a:t>This </a:t>
            </a:r>
            <a:r>
              <a:rPr lang="en-US" dirty="0" smtClean="0">
                <a:hlinkClick r:id="rId3"/>
              </a:rPr>
              <a:t>GAO Report</a:t>
            </a:r>
            <a:r>
              <a:rPr lang="en-US" dirty="0" smtClean="0"/>
              <a:t> indicates that the feds may also misuse this exception.</a:t>
            </a:r>
          </a:p>
          <a:p>
            <a:pPr eaLnBrk="1" hangingPunct="1">
              <a:defRPr/>
            </a:pPr>
            <a:r>
              <a:rPr lang="en-US" dirty="0" smtClean="0"/>
              <a:t>Interim Final Rules</a:t>
            </a:r>
          </a:p>
          <a:p>
            <a:pPr lvl="1" eaLnBrk="1" hangingPunct="1">
              <a:defRPr/>
            </a:pPr>
            <a:r>
              <a:rPr lang="en-US" dirty="0" smtClean="0"/>
              <a:t>Published and in effect, but will be modified after comments are in.</a:t>
            </a:r>
          </a:p>
        </p:txBody>
      </p:sp>
    </p:spTree>
    <p:extLst>
      <p:ext uri="{BB962C8B-B14F-4D97-AF65-F5344CB8AC3E}">
        <p14:creationId xmlns:p14="http://schemas.microsoft.com/office/powerpoint/2010/main" val="128076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Constraints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GAO found that agencies frequently skip notice and comment when they have to make a rule with a short timeframe.</a:t>
            </a:r>
          </a:p>
          <a:p>
            <a:pPr lvl="1"/>
            <a:r>
              <a:rPr lang="en-US" dirty="0" smtClean="0"/>
              <a:t>Usually statutory deadlines, or a version of emergencies.</a:t>
            </a:r>
          </a:p>
          <a:p>
            <a:pPr lvl="1"/>
            <a:r>
              <a:rPr lang="en-US" dirty="0" smtClean="0"/>
              <a:t>Classic would be hunting seasons.</a:t>
            </a:r>
          </a:p>
          <a:p>
            <a:r>
              <a:rPr lang="en-US" dirty="0" smtClean="0"/>
              <a:t>How would this have helped in the Regulators?</a:t>
            </a:r>
          </a:p>
          <a:p>
            <a:pPr lvl="1"/>
            <a:r>
              <a:rPr lang="en-US" dirty="0" smtClean="0"/>
              <a:t>How did notice and comment improve the rule?</a:t>
            </a:r>
          </a:p>
          <a:p>
            <a:pPr lvl="0"/>
            <a:r>
              <a:rPr lang="en-US" dirty="0" smtClean="0"/>
              <a:t>Should the agency be able to use this exception if has delayed rulemaking?</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18</a:t>
            </a:fld>
            <a:endParaRPr lang="en-US"/>
          </a:p>
        </p:txBody>
      </p:sp>
    </p:spTree>
    <p:extLst>
      <p:ext uri="{BB962C8B-B14F-4D97-AF65-F5344CB8AC3E}">
        <p14:creationId xmlns:p14="http://schemas.microsoft.com/office/powerpoint/2010/main" val="1851089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Corrections</a:t>
            </a:r>
            <a:endParaRPr lang="en-US" dirty="0"/>
          </a:p>
        </p:txBody>
      </p:sp>
      <p:sp>
        <p:nvSpPr>
          <p:cNvPr id="3" name="Content Placeholder 2"/>
          <p:cNvSpPr>
            <a:spLocks noGrp="1"/>
          </p:cNvSpPr>
          <p:nvPr>
            <p:ph idx="1"/>
          </p:nvPr>
        </p:nvSpPr>
        <p:spPr/>
        <p:txBody>
          <a:bodyPr/>
          <a:lstStyle/>
          <a:p>
            <a:pPr eaLnBrk="1" hangingPunct="1">
              <a:defRPr/>
            </a:pPr>
            <a:r>
              <a:rPr lang="en-US" dirty="0" smtClean="0"/>
              <a:t>Calculations and other non-discretionary rules</a:t>
            </a:r>
          </a:p>
          <a:p>
            <a:pPr eaLnBrk="1" hangingPunct="1">
              <a:defRPr/>
            </a:pPr>
            <a:r>
              <a:rPr lang="en-US" dirty="0" smtClean="0"/>
              <a:t>Technical corrections</a:t>
            </a:r>
          </a:p>
          <a:p>
            <a:pPr lvl="1" eaLnBrk="1" hangingPunct="1">
              <a:defRPr/>
            </a:pPr>
            <a:r>
              <a:rPr lang="en-US" dirty="0" smtClean="0"/>
              <a:t>Can require notice and comment if the correction causes a different result.</a:t>
            </a:r>
          </a:p>
          <a:p>
            <a:pPr eaLnBrk="1" hangingPunct="1">
              <a:defRPr/>
            </a:pPr>
            <a:r>
              <a:rPr lang="en-US" dirty="0" smtClean="0"/>
              <a:t>Theory is that these are mechanical and thus notice and comment would not add any new information.</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19</a:t>
            </a:fld>
            <a:endParaRPr lang="en-US"/>
          </a:p>
        </p:txBody>
      </p:sp>
    </p:spTree>
    <p:extLst>
      <p:ext uri="{BB962C8B-B14F-4D97-AF65-F5344CB8AC3E}">
        <p14:creationId xmlns:p14="http://schemas.microsoft.com/office/powerpoint/2010/main" val="2956947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Policy Statements and Procedural Rules</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2</a:t>
            </a:fld>
            <a:endParaRPr lang="en-US"/>
          </a:p>
        </p:txBody>
      </p:sp>
    </p:spTree>
    <p:extLst>
      <p:ext uri="{BB962C8B-B14F-4D97-AF65-F5344CB8AC3E}">
        <p14:creationId xmlns:p14="http://schemas.microsoft.com/office/powerpoint/2010/main" val="1673351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Formal Rulemaking?</a:t>
            </a:r>
            <a:endParaRPr lang="en-US" dirty="0"/>
          </a:p>
        </p:txBody>
      </p:sp>
      <p:sp>
        <p:nvSpPr>
          <p:cNvPr id="3" name="Content Placeholder 2"/>
          <p:cNvSpPr>
            <a:spLocks noGrp="1"/>
          </p:cNvSpPr>
          <p:nvPr>
            <p:ph idx="1"/>
          </p:nvPr>
        </p:nvSpPr>
        <p:spPr/>
        <p:txBody>
          <a:bodyPr/>
          <a:lstStyle/>
          <a:p>
            <a:pPr eaLnBrk="1" hangingPunct="1"/>
            <a:r>
              <a:rPr lang="en-US" sz="2800" dirty="0" smtClean="0"/>
              <a:t>A rulemaking conducted as a trial type hearing</a:t>
            </a:r>
          </a:p>
          <a:p>
            <a:pPr lvl="1" eaLnBrk="1" hangingPunct="1"/>
            <a:r>
              <a:rPr lang="en-US" sz="2800" dirty="0" smtClean="0"/>
              <a:t>The agency support for the rule must be presented at the hearing</a:t>
            </a:r>
          </a:p>
          <a:p>
            <a:pPr lvl="1" eaLnBrk="1" hangingPunct="1"/>
            <a:r>
              <a:rPr lang="en-US" sz="2800" dirty="0" smtClean="0"/>
              <a:t>Interested parties may present and cross-examine evidence</a:t>
            </a:r>
          </a:p>
          <a:p>
            <a:pPr eaLnBrk="1" hangingPunct="1"/>
            <a:r>
              <a:rPr lang="en-US" sz="2800" dirty="0" smtClean="0"/>
              <a:t>History - grew out of rate making in the early 20</a:t>
            </a:r>
            <a:r>
              <a:rPr lang="en-US" sz="2800" baseline="30000" dirty="0" smtClean="0"/>
              <a:t>th</a:t>
            </a:r>
            <a:r>
              <a:rPr lang="en-US" sz="2800" dirty="0" smtClean="0"/>
              <a:t> century.</a:t>
            </a:r>
          </a:p>
          <a:p>
            <a:pPr lvl="1" eaLnBrk="1" hangingPunct="1"/>
            <a:r>
              <a:rPr lang="en-US" sz="2800" dirty="0" smtClean="0"/>
              <a:t>Rate making affects a small number of parties</a:t>
            </a:r>
          </a:p>
          <a:p>
            <a:pPr lvl="1" eaLnBrk="1" hangingPunct="1"/>
            <a:r>
              <a:rPr lang="en-US" sz="2800" dirty="0" smtClean="0"/>
              <a:t>The courts thought they should get due process</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20</a:t>
            </a:fld>
            <a:endParaRPr lang="en-US"/>
          </a:p>
        </p:txBody>
      </p:sp>
    </p:spTree>
    <p:extLst>
      <p:ext uri="{BB962C8B-B14F-4D97-AF65-F5344CB8AC3E}">
        <p14:creationId xmlns:p14="http://schemas.microsoft.com/office/powerpoint/2010/main" val="115106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812913-AE5C-4959-A0A9-361467C9668A}" type="slidenum">
              <a:rPr lang="en-US" smtClean="0"/>
              <a:pPr/>
              <a:t>21</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Why avoid formal rulemaking?</a:t>
            </a:r>
          </a:p>
        </p:txBody>
      </p:sp>
      <p:sp>
        <p:nvSpPr>
          <p:cNvPr id="31748" name="Rectangle 3"/>
          <p:cNvSpPr>
            <a:spLocks noGrp="1" noChangeArrowheads="1"/>
          </p:cNvSpPr>
          <p:nvPr>
            <p:ph type="body" idx="1"/>
          </p:nvPr>
        </p:nvSpPr>
        <p:spPr/>
        <p:txBody>
          <a:bodyPr/>
          <a:lstStyle/>
          <a:p>
            <a:pPr eaLnBrk="1" hangingPunct="1">
              <a:lnSpc>
                <a:spcPct val="80000"/>
              </a:lnSpc>
            </a:pPr>
            <a:r>
              <a:rPr lang="en-US" dirty="0" smtClean="0"/>
              <a:t>The peanut hearings (FDA must do formal rulemaking in some situations)</a:t>
            </a:r>
          </a:p>
          <a:p>
            <a:pPr lvl="1" eaLnBrk="1" hangingPunct="1">
              <a:lnSpc>
                <a:spcPct val="80000"/>
              </a:lnSpc>
            </a:pPr>
            <a:r>
              <a:rPr lang="en-US" dirty="0" smtClean="0"/>
              <a:t>Should peanut butter have 87 or 90% peanuts?</a:t>
            </a:r>
          </a:p>
          <a:p>
            <a:pPr lvl="1" eaLnBrk="1" hangingPunct="1">
              <a:lnSpc>
                <a:spcPct val="80000"/>
              </a:lnSpc>
            </a:pPr>
            <a:r>
              <a:rPr lang="en-US" dirty="0" smtClean="0"/>
              <a:t>10 years and 7,736 pages of transcript</a:t>
            </a:r>
          </a:p>
          <a:p>
            <a:pPr eaLnBrk="1" hangingPunct="1">
              <a:lnSpc>
                <a:spcPct val="80000"/>
              </a:lnSpc>
            </a:pPr>
            <a:r>
              <a:rPr lang="en-US" dirty="0" smtClean="0"/>
              <a:t>What was the concern in </a:t>
            </a:r>
            <a:r>
              <a:rPr lang="en-US" i="1" dirty="0" smtClean="0"/>
              <a:t>Shell Oil v. FPC</a:t>
            </a:r>
            <a:r>
              <a:rPr lang="en-US" dirty="0" smtClean="0"/>
              <a:t>?</a:t>
            </a:r>
          </a:p>
          <a:p>
            <a:pPr lvl="1" eaLnBrk="1" hangingPunct="1">
              <a:lnSpc>
                <a:spcPct val="80000"/>
              </a:lnSpc>
            </a:pPr>
            <a:r>
              <a:rPr lang="en-US" dirty="0" smtClean="0"/>
              <a:t>Formal rulemaking was impossibly time consuming to use for regulating something changeable such as natural gas rates.</a:t>
            </a:r>
          </a:p>
          <a:p>
            <a:pPr eaLnBrk="1" hangingPunct="1">
              <a:lnSpc>
                <a:spcPct val="80000"/>
              </a:lnSpc>
            </a:pPr>
            <a:r>
              <a:rPr lang="en-US" dirty="0" smtClean="0"/>
              <a:t>Why does just getting the right to be heard at a formal hearing benefit parties that oppose a rule?</a:t>
            </a:r>
          </a:p>
        </p:txBody>
      </p:sp>
    </p:spTree>
    <p:extLst>
      <p:ext uri="{BB962C8B-B14F-4D97-AF65-F5344CB8AC3E}">
        <p14:creationId xmlns:p14="http://schemas.microsoft.com/office/powerpoint/2010/main" val="2540324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24BD6F1-7B6F-4202-A9F0-91714ABF5448}" type="slidenum">
              <a:rPr lang="en-US" smtClean="0"/>
              <a:pPr/>
              <a:t>22</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When is Formal Rulemaking Required?</a:t>
            </a:r>
          </a:p>
        </p:txBody>
      </p:sp>
      <p:sp>
        <p:nvSpPr>
          <p:cNvPr id="32772" name="Rectangle 3"/>
          <p:cNvSpPr>
            <a:spLocks noGrp="1" noChangeArrowheads="1"/>
          </p:cNvSpPr>
          <p:nvPr>
            <p:ph type="body" idx="1"/>
          </p:nvPr>
        </p:nvSpPr>
        <p:spPr/>
        <p:txBody>
          <a:bodyPr/>
          <a:lstStyle/>
          <a:p>
            <a:pPr eaLnBrk="1" hangingPunct="1"/>
            <a:r>
              <a:rPr lang="en-US" sz="2800" dirty="0" smtClean="0"/>
              <a:t>Disfavored by the modern courts</a:t>
            </a:r>
          </a:p>
          <a:p>
            <a:pPr eaLnBrk="1" hangingPunct="1"/>
            <a:r>
              <a:rPr lang="en-US" sz="2800" dirty="0" smtClean="0"/>
              <a:t>Must have magic statutory language or be required by the agency's on rules</a:t>
            </a:r>
          </a:p>
          <a:p>
            <a:pPr lvl="1" eaLnBrk="1" hangingPunct="1"/>
            <a:r>
              <a:rPr lang="en-US" sz="2800" dirty="0" smtClean="0"/>
              <a:t>Only when rules are required by statute to be </a:t>
            </a:r>
            <a:r>
              <a:rPr lang="en-US" sz="2800" i="1" dirty="0" smtClean="0"/>
              <a:t>"made on the record after opportunity for an agency hearing"</a:t>
            </a:r>
          </a:p>
          <a:p>
            <a:pPr eaLnBrk="1" hangingPunct="1"/>
            <a:r>
              <a:rPr lang="en-US" sz="2800" dirty="0" smtClean="0"/>
              <a:t>Lawyering tip</a:t>
            </a:r>
          </a:p>
          <a:p>
            <a:pPr lvl="1" eaLnBrk="1" hangingPunct="1"/>
            <a:r>
              <a:rPr lang="en-US" sz="2800" dirty="0" smtClean="0"/>
              <a:t>When would you want to argue that formal rulemaking is required?</a:t>
            </a:r>
          </a:p>
          <a:p>
            <a:pPr lvl="1" eaLnBrk="1" hangingPunct="1"/>
            <a:r>
              <a:rPr lang="en-US" sz="2800" dirty="0" smtClean="0"/>
              <a:t>What do you have to do to support your request?</a:t>
            </a:r>
          </a:p>
        </p:txBody>
      </p:sp>
    </p:spTree>
    <p:extLst>
      <p:ext uri="{BB962C8B-B14F-4D97-AF65-F5344CB8AC3E}">
        <p14:creationId xmlns:p14="http://schemas.microsoft.com/office/powerpoint/2010/main" val="532812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C9B6C4-41E6-4698-A7AE-CA076EEEF1ED}"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Agency Procedures</a:t>
            </a:r>
          </a:p>
        </p:txBody>
      </p:sp>
      <p:sp>
        <p:nvSpPr>
          <p:cNvPr id="6148" name="Rectangle 3"/>
          <p:cNvSpPr>
            <a:spLocks noGrp="1" noChangeArrowheads="1"/>
          </p:cNvSpPr>
          <p:nvPr>
            <p:ph type="body" idx="1"/>
          </p:nvPr>
        </p:nvSpPr>
        <p:spPr/>
        <p:txBody>
          <a:bodyPr/>
          <a:lstStyle/>
          <a:p>
            <a:pPr eaLnBrk="1" hangingPunct="1"/>
            <a:r>
              <a:rPr lang="en-US" dirty="0" smtClean="0"/>
              <a:t>Like the code of civil procedure</a:t>
            </a:r>
          </a:p>
          <a:p>
            <a:pPr lvl="1" eaLnBrk="1" hangingPunct="1"/>
            <a:r>
              <a:rPr lang="en-US" dirty="0" smtClean="0"/>
              <a:t>Does not change the substantive rights of the parties</a:t>
            </a:r>
          </a:p>
          <a:p>
            <a:pPr lvl="1" eaLnBrk="1" hangingPunct="1"/>
            <a:r>
              <a:rPr lang="en-US" dirty="0" smtClean="0"/>
              <a:t>Does not change the regulated behavior, only the process in agency procedures</a:t>
            </a:r>
          </a:p>
          <a:p>
            <a:pPr eaLnBrk="1" hangingPunct="1"/>
            <a:r>
              <a:rPr lang="en-US" dirty="0" smtClean="0"/>
              <a:t>Thus no need for public participation.</a:t>
            </a:r>
          </a:p>
        </p:txBody>
      </p:sp>
    </p:spTree>
    <p:extLst>
      <p:ext uri="{BB962C8B-B14F-4D97-AF65-F5344CB8AC3E}">
        <p14:creationId xmlns:p14="http://schemas.microsoft.com/office/powerpoint/2010/main" val="1210133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3A4EA8-6A43-4271-A1D0-5467790EDC12}" type="slidenum">
              <a:rPr lang="en-US" smtClean="0"/>
              <a:pPr/>
              <a:t>4</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General Policy or Specific Requirements?</a:t>
            </a:r>
          </a:p>
        </p:txBody>
      </p:sp>
      <p:sp>
        <p:nvSpPr>
          <p:cNvPr id="18436" name="Rectangle 3"/>
          <p:cNvSpPr>
            <a:spLocks noGrp="1" noChangeArrowheads="1"/>
          </p:cNvSpPr>
          <p:nvPr>
            <p:ph type="body" idx="1"/>
          </p:nvPr>
        </p:nvSpPr>
        <p:spPr/>
        <p:txBody>
          <a:bodyPr/>
          <a:lstStyle/>
          <a:p>
            <a:pPr eaLnBrk="1" hangingPunct="1">
              <a:lnSpc>
                <a:spcPct val="90000"/>
              </a:lnSpc>
            </a:pPr>
            <a:r>
              <a:rPr lang="en-US" sz="2800" dirty="0" smtClean="0"/>
              <a:t>Remember, 553(b) does not require notice and comment for general policy statements or</a:t>
            </a:r>
            <a:r>
              <a:rPr lang="en-US" sz="2800" baseline="0" dirty="0" smtClean="0"/>
              <a:t> procedural rules.</a:t>
            </a:r>
            <a:endParaRPr lang="en-US" sz="2800" dirty="0" smtClean="0"/>
          </a:p>
          <a:p>
            <a:pPr eaLnBrk="1" hangingPunct="1">
              <a:lnSpc>
                <a:spcPct val="90000"/>
              </a:lnSpc>
            </a:pPr>
            <a:r>
              <a:rPr lang="en-US" sz="2800" dirty="0" smtClean="0"/>
              <a:t>Assume the statute says that in licensing actions, a physician must reply to agency request for information in a reasonable time.</a:t>
            </a:r>
          </a:p>
          <a:p>
            <a:pPr lvl="1" eaLnBrk="1" hangingPunct="1">
              <a:lnSpc>
                <a:spcPct val="90000"/>
              </a:lnSpc>
            </a:pPr>
            <a:r>
              <a:rPr lang="en-US" sz="2800" dirty="0" smtClean="0"/>
              <a:t>How would you argue that a 7 day answer period is a substantive change, not just a procedural requirement?</a:t>
            </a:r>
          </a:p>
          <a:p>
            <a:pPr lvl="1" eaLnBrk="1" hangingPunct="1">
              <a:lnSpc>
                <a:spcPct val="90000"/>
              </a:lnSpc>
            </a:pPr>
            <a:r>
              <a:rPr lang="en-US" sz="2800" dirty="0" smtClean="0"/>
              <a:t>Why does the inclusion of specific factual information (deadline periods, fence heights) undermine the claim that it is a general policy statement?</a:t>
            </a:r>
          </a:p>
        </p:txBody>
      </p:sp>
    </p:spTree>
    <p:extLst>
      <p:ext uri="{BB962C8B-B14F-4D97-AF65-F5344CB8AC3E}">
        <p14:creationId xmlns:p14="http://schemas.microsoft.com/office/powerpoint/2010/main" val="3146404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946045-DC91-4725-9D84-69169D4324A4}" type="slidenum">
              <a:rPr lang="en-US" smtClean="0"/>
              <a:pPr/>
              <a:t>5</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Federal Mine Safety and Health Act Example</a:t>
            </a:r>
          </a:p>
        </p:txBody>
      </p:sp>
      <p:sp>
        <p:nvSpPr>
          <p:cNvPr id="23556" name="Rectangle 3"/>
          <p:cNvSpPr>
            <a:spLocks noGrp="1" noChangeArrowheads="1"/>
          </p:cNvSpPr>
          <p:nvPr>
            <p:ph type="body" idx="1"/>
          </p:nvPr>
        </p:nvSpPr>
        <p:spPr/>
        <p:txBody>
          <a:bodyPr/>
          <a:lstStyle/>
          <a:p>
            <a:pPr eaLnBrk="1" hangingPunct="1">
              <a:lnSpc>
                <a:spcPct val="90000"/>
              </a:lnSpc>
            </a:pPr>
            <a:r>
              <a:rPr lang="en-US" dirty="0" smtClean="0"/>
              <a:t>Secretary has the statutory right to sue both the mine owner and the mine operator for violations of the Act.</a:t>
            </a:r>
          </a:p>
          <a:p>
            <a:pPr eaLnBrk="1" hangingPunct="1">
              <a:lnSpc>
                <a:spcPct val="90000"/>
              </a:lnSpc>
            </a:pPr>
            <a:r>
              <a:rPr lang="en-US" dirty="0" smtClean="0"/>
              <a:t>Secretary publishes a policy statement explaining that the agency can and will sue both of them for infractions, depending on the nature of the infraction.</a:t>
            </a:r>
          </a:p>
          <a:p>
            <a:pPr lvl="1" eaLnBrk="1" hangingPunct="1">
              <a:lnSpc>
                <a:spcPct val="90000"/>
              </a:lnSpc>
            </a:pPr>
            <a:r>
              <a:rPr lang="en-US" dirty="0" smtClean="0"/>
              <a:t>Does this require notice and comment?</a:t>
            </a:r>
          </a:p>
          <a:p>
            <a:pPr lvl="1" eaLnBrk="1" hangingPunct="1">
              <a:lnSpc>
                <a:spcPct val="90000"/>
              </a:lnSpc>
            </a:pPr>
            <a:r>
              <a:rPr lang="en-US" dirty="0" smtClean="0"/>
              <a:t>Why?</a:t>
            </a:r>
          </a:p>
        </p:txBody>
      </p:sp>
    </p:spTree>
    <p:extLst>
      <p:ext uri="{BB962C8B-B14F-4D97-AF65-F5344CB8AC3E}">
        <p14:creationId xmlns:p14="http://schemas.microsoft.com/office/powerpoint/2010/main" val="1385506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Manual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Coast Guard is authorized to investigate and enforce against certain types of oil pollution in the waters of the United States under the Clean Water Act. </a:t>
            </a:r>
          </a:p>
          <a:p>
            <a:pPr lvl="1"/>
            <a:r>
              <a:rPr lang="en-US" dirty="0" smtClean="0"/>
              <a:t>To aid its officers engaged in these functions it has created a Marine Safety Manual. </a:t>
            </a:r>
          </a:p>
          <a:p>
            <a:pPr lvl="1"/>
            <a:r>
              <a:rPr lang="en-US" dirty="0" smtClean="0"/>
              <a:t>That Manual gives guidance as to what appropriate penalties might be for various types of pollution incidents.</a:t>
            </a:r>
          </a:p>
          <a:p>
            <a:pPr lvl="1"/>
            <a:r>
              <a:rPr lang="en-US" dirty="0" smtClean="0"/>
              <a:t>The range of penalties is specified in statutes.</a:t>
            </a:r>
          </a:p>
          <a:p>
            <a:r>
              <a:rPr lang="en-US" dirty="0" smtClean="0"/>
              <a:t>Legislative rule or prosecution policy?</a:t>
            </a:r>
          </a:p>
          <a:p>
            <a:pPr lvl="1"/>
            <a:r>
              <a:rPr lang="en-US" dirty="0" smtClean="0"/>
              <a:t>What is the key?</a:t>
            </a:r>
            <a:endParaRPr lang="en-US" dirty="0"/>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6</a:t>
            </a:fld>
            <a:endParaRPr lang="en-US"/>
          </a:p>
        </p:txBody>
      </p:sp>
    </p:spTree>
    <p:extLst>
      <p:ext uri="{BB962C8B-B14F-4D97-AF65-F5344CB8AC3E}">
        <p14:creationId xmlns:p14="http://schemas.microsoft.com/office/powerpoint/2010/main" val="1968934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F7CB08-372C-4C8B-B5CE-E470C55CE609}" type="slidenum">
              <a:rPr lang="en-US" smtClean="0"/>
              <a:pPr/>
              <a:t>7</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Corps of Engineers Example</a:t>
            </a:r>
          </a:p>
        </p:txBody>
      </p:sp>
      <p:sp>
        <p:nvSpPr>
          <p:cNvPr id="24580"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Corps issues a guidance document providing examples of ways to mitigate wetlands damage.</a:t>
            </a:r>
          </a:p>
          <a:p>
            <a:pPr lvl="1" eaLnBrk="1" hangingPunct="1">
              <a:lnSpc>
                <a:spcPct val="90000"/>
              </a:lnSpc>
            </a:pPr>
            <a:r>
              <a:rPr lang="en-US" dirty="0" smtClean="0"/>
              <a:t>One way is to promise to restore 2X as much wet land as you fill.</a:t>
            </a:r>
          </a:p>
          <a:p>
            <a:pPr eaLnBrk="1" hangingPunct="1">
              <a:lnSpc>
                <a:spcPct val="90000"/>
              </a:lnSpc>
            </a:pPr>
            <a:r>
              <a:rPr lang="en-US" dirty="0" smtClean="0"/>
              <a:t>Does this need notice and comment?</a:t>
            </a:r>
          </a:p>
          <a:p>
            <a:pPr lvl="1" eaLnBrk="1" hangingPunct="1">
              <a:lnSpc>
                <a:spcPct val="90000"/>
              </a:lnSpc>
            </a:pPr>
            <a:r>
              <a:rPr lang="en-US" dirty="0" smtClean="0"/>
              <a:t>Why or why not?</a:t>
            </a:r>
          </a:p>
          <a:p>
            <a:pPr eaLnBrk="1" hangingPunct="1">
              <a:lnSpc>
                <a:spcPct val="90000"/>
              </a:lnSpc>
            </a:pPr>
            <a:r>
              <a:rPr lang="en-US" dirty="0" smtClean="0"/>
              <a:t>What if the Corps will only issue permits to people who agree to this?</a:t>
            </a:r>
          </a:p>
          <a:p>
            <a:pPr lvl="1" eaLnBrk="1" hangingPunct="1">
              <a:lnSpc>
                <a:spcPct val="90000"/>
              </a:lnSpc>
            </a:pPr>
            <a:r>
              <a:rPr lang="en-US" dirty="0" smtClean="0"/>
              <a:t>How would you prove this?</a:t>
            </a:r>
          </a:p>
        </p:txBody>
      </p:sp>
    </p:spTree>
    <p:extLst>
      <p:ext uri="{BB962C8B-B14F-4D97-AF65-F5344CB8AC3E}">
        <p14:creationId xmlns:p14="http://schemas.microsoft.com/office/powerpoint/2010/main" val="2405618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 Threshold for Prosecution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FDA issues a </a:t>
            </a:r>
            <a:r>
              <a:rPr lang="en-US" baseline="0" dirty="0" smtClean="0"/>
              <a:t>policy statement that it will not take enforcement actions against</a:t>
            </a:r>
            <a:r>
              <a:rPr lang="en-US" dirty="0" smtClean="0"/>
              <a:t> candy bars unless they have more than 5 insect parts per bar.</a:t>
            </a:r>
          </a:p>
          <a:p>
            <a:pPr lvl="1"/>
            <a:r>
              <a:rPr lang="en-US" dirty="0" smtClean="0"/>
              <a:t>There is no statutory standard.</a:t>
            </a:r>
          </a:p>
          <a:p>
            <a:r>
              <a:rPr lang="en-US" dirty="0" smtClean="0"/>
              <a:t>You represent Consumers Disgusted by Bug Parts, Inc.</a:t>
            </a:r>
          </a:p>
          <a:p>
            <a:pPr lvl="1"/>
            <a:r>
              <a:rPr lang="en-US" dirty="0" smtClean="0"/>
              <a:t>What is your argument that this is really a rule?</a:t>
            </a:r>
          </a:p>
          <a:p>
            <a:pPr lvl="1"/>
            <a:r>
              <a:rPr lang="en-US" i="1" dirty="0" smtClean="0"/>
              <a:t>Community </a:t>
            </a:r>
            <a:r>
              <a:rPr lang="en-US" i="1" dirty="0"/>
              <a:t>Nutrition Institute v. Young</a:t>
            </a:r>
            <a:r>
              <a:rPr lang="en-US" dirty="0"/>
              <a:t>, 818 F.2d 943 (D.C. Cir. 1987)</a:t>
            </a:r>
          </a:p>
        </p:txBody>
      </p:sp>
      <p:sp>
        <p:nvSpPr>
          <p:cNvPr id="4" name="Slide Number Placeholder 3"/>
          <p:cNvSpPr>
            <a:spLocks noGrp="1"/>
          </p:cNvSpPr>
          <p:nvPr>
            <p:ph type="sldNum" sz="quarter" idx="12"/>
          </p:nvPr>
        </p:nvSpPr>
        <p:spPr/>
        <p:txBody>
          <a:bodyPr/>
          <a:lstStyle/>
          <a:p>
            <a:pPr>
              <a:defRPr/>
            </a:pPr>
            <a:fld id="{C477036F-73EC-4D72-8AA6-719949D06699}" type="slidenum">
              <a:rPr lang="en-US" smtClean="0"/>
              <a:pPr>
                <a:defRPr/>
              </a:pPr>
              <a:t>8</a:t>
            </a:fld>
            <a:endParaRPr lang="en-US"/>
          </a:p>
        </p:txBody>
      </p:sp>
    </p:spTree>
    <p:extLst>
      <p:ext uri="{BB962C8B-B14F-4D97-AF65-F5344CB8AC3E}">
        <p14:creationId xmlns:p14="http://schemas.microsoft.com/office/powerpoint/2010/main" val="2073152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0B8F57-87A0-4BCA-9945-5BC945D841E2}" type="slidenum">
              <a:rPr lang="en-US" smtClean="0"/>
              <a:pPr/>
              <a:t>9</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Coercion: </a:t>
            </a:r>
            <a:r>
              <a:rPr lang="en-US" i="1" dirty="0" smtClean="0"/>
              <a:t>Chamber of Commerce v. U.S. DOL</a:t>
            </a:r>
            <a:r>
              <a:rPr lang="en-US" dirty="0" smtClean="0"/>
              <a:t>, 174 F.3d 206 (D.C. Cir. 1999) </a:t>
            </a:r>
          </a:p>
        </p:txBody>
      </p:sp>
      <p:sp>
        <p:nvSpPr>
          <p:cNvPr id="25604"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smtClean="0"/>
              <a:t>DOL made a policy statement that it would reduce inspections of workplaces that adopted an OSHA suggested safety plan that exceeded federal minimums</a:t>
            </a:r>
          </a:p>
          <a:p>
            <a:pPr lvl="1" eaLnBrk="1" hangingPunct="1">
              <a:lnSpc>
                <a:spcPct val="90000"/>
              </a:lnSpc>
            </a:pPr>
            <a:r>
              <a:rPr lang="en-US" dirty="0" smtClean="0"/>
              <a:t>Is this really voluntary?</a:t>
            </a:r>
          </a:p>
          <a:p>
            <a:pPr lvl="1" eaLnBrk="1" hangingPunct="1">
              <a:lnSpc>
                <a:spcPct val="90000"/>
              </a:lnSpc>
            </a:pPr>
            <a:r>
              <a:rPr lang="en-US" dirty="0" smtClean="0"/>
              <a:t>What happens if you do not comply?</a:t>
            </a:r>
          </a:p>
          <a:p>
            <a:pPr lvl="1" eaLnBrk="1" hangingPunct="1">
              <a:lnSpc>
                <a:spcPct val="90000"/>
              </a:lnSpc>
            </a:pPr>
            <a:r>
              <a:rPr lang="en-US" dirty="0" smtClean="0"/>
              <a:t>Does coercion make this a binding rule?</a:t>
            </a:r>
          </a:p>
          <a:p>
            <a:pPr eaLnBrk="1" hangingPunct="1">
              <a:lnSpc>
                <a:spcPct val="90000"/>
              </a:lnSpc>
            </a:pPr>
            <a:r>
              <a:rPr lang="en-US" dirty="0" smtClean="0"/>
              <a:t>What about DOJ guidance that a corporate compliance plan will count as mitigation under the Sentencing Guidelines?</a:t>
            </a:r>
          </a:p>
          <a:p>
            <a:pPr lvl="1" eaLnBrk="1" hangingPunct="1">
              <a:lnSpc>
                <a:spcPct val="90000"/>
              </a:lnSpc>
            </a:pPr>
            <a:r>
              <a:rPr lang="en-US" dirty="0" smtClean="0"/>
              <a:t>Does it affect law abiding companies?</a:t>
            </a:r>
          </a:p>
        </p:txBody>
      </p:sp>
    </p:spTree>
    <p:extLst>
      <p:ext uri="{BB962C8B-B14F-4D97-AF65-F5344CB8AC3E}">
        <p14:creationId xmlns:p14="http://schemas.microsoft.com/office/powerpoint/2010/main" val="1888648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TotalTime>
  <Words>1296</Words>
  <Application>Microsoft Office PowerPoint</Application>
  <PresentationFormat>On-screen Show (4:3)</PresentationFormat>
  <Paragraphs>145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Narrow</vt:lpstr>
      <vt:lpstr>Tahoma</vt:lpstr>
      <vt:lpstr>Wingdings</vt:lpstr>
      <vt:lpstr>1_Blends</vt:lpstr>
      <vt:lpstr>Rulemaking</vt:lpstr>
      <vt:lpstr>General Policy Statements and Procedural Rules</vt:lpstr>
      <vt:lpstr>Agency Procedures</vt:lpstr>
      <vt:lpstr>General Policy or Specific Requirements?</vt:lpstr>
      <vt:lpstr>Federal Mine Safety and Health Act Example</vt:lpstr>
      <vt:lpstr>Enforcement Manual</vt:lpstr>
      <vt:lpstr>Corps of Engineers Example</vt:lpstr>
      <vt:lpstr>Setting a Threshold for Prosecution</vt:lpstr>
      <vt:lpstr>Coercion: Chamber of Commerce v. U.S. DOL, 174 F.3d 206 (D.C. Cir. 1999) </vt:lpstr>
      <vt:lpstr>Substantial Impact Test for Procedural Rules</vt:lpstr>
      <vt:lpstr>Inspection or Prosecution Guidelines</vt:lpstr>
      <vt:lpstr>Substantial Impact Test for Procedural Rules and Policy Statements – Wrap-up</vt:lpstr>
      <vt:lpstr>Does Publication Matter in Deciding if a Rule is a Legislative Rule?</vt:lpstr>
      <vt:lpstr>Interpretive Rule or Legislative Rule  Wrap Up</vt:lpstr>
      <vt:lpstr>Notice and Public Procedures Are Impracticable, Unnecessary, or Contrary to the Public Interest</vt:lpstr>
      <vt:lpstr>Actions where Secrecy is Important</vt:lpstr>
      <vt:lpstr>Emergencies and Impracticality </vt:lpstr>
      <vt:lpstr>Time Constraints</vt:lpstr>
      <vt:lpstr>Technical Corrections</vt:lpstr>
      <vt:lpstr>What is Formal Rulemaking?</vt:lpstr>
      <vt:lpstr>Why avoid formal rulemaking?</vt:lpstr>
      <vt:lpstr>When is Formal Rulemaking Required?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P Richards</cp:lastModifiedBy>
  <cp:revision>244</cp:revision>
  <dcterms:created xsi:type="dcterms:W3CDTF">2003-02-18T14:06:11Z</dcterms:created>
  <dcterms:modified xsi:type="dcterms:W3CDTF">2017-02-13T14:40:13Z</dcterms:modified>
</cp:coreProperties>
</file>