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36"/>
  </p:notesMasterIdLst>
  <p:handoutMasterIdLst>
    <p:handoutMasterId r:id="rId37"/>
  </p:handoutMasterIdLst>
  <p:sldIdLst>
    <p:sldId id="775" r:id="rId2"/>
    <p:sldId id="743" r:id="rId3"/>
    <p:sldId id="744" r:id="rId4"/>
    <p:sldId id="745" r:id="rId5"/>
    <p:sldId id="746" r:id="rId6"/>
    <p:sldId id="747" r:id="rId7"/>
    <p:sldId id="748" r:id="rId8"/>
    <p:sldId id="749" r:id="rId9"/>
    <p:sldId id="750" r:id="rId10"/>
    <p:sldId id="751" r:id="rId11"/>
    <p:sldId id="795" r:id="rId12"/>
    <p:sldId id="752" r:id="rId13"/>
    <p:sldId id="753" r:id="rId14"/>
    <p:sldId id="754" r:id="rId15"/>
    <p:sldId id="755" r:id="rId16"/>
    <p:sldId id="776" r:id="rId17"/>
    <p:sldId id="777" r:id="rId18"/>
    <p:sldId id="778" r:id="rId19"/>
    <p:sldId id="779" r:id="rId20"/>
    <p:sldId id="780" r:id="rId21"/>
    <p:sldId id="781" r:id="rId22"/>
    <p:sldId id="782" r:id="rId23"/>
    <p:sldId id="783" r:id="rId24"/>
    <p:sldId id="784" r:id="rId25"/>
    <p:sldId id="785" r:id="rId26"/>
    <p:sldId id="786" r:id="rId27"/>
    <p:sldId id="787" r:id="rId28"/>
    <p:sldId id="788" r:id="rId29"/>
    <p:sldId id="789" r:id="rId30"/>
    <p:sldId id="790" r:id="rId31"/>
    <p:sldId id="791" r:id="rId32"/>
    <p:sldId id="792" r:id="rId33"/>
    <p:sldId id="793" r:id="rId34"/>
    <p:sldId id="794" r:id="rId35"/>
  </p:sldIdLst>
  <p:sldSz cx="9144000" cy="6858000" type="screen4x3"/>
  <p:notesSz cx="7010400" cy="9296400"/>
  <p:embeddedFontLst>
    <p:embeddedFont>
      <p:font typeface="Tahoma" panose="020B0604030504040204" pitchFamily="34" charset="0"/>
      <p:regular r:id="rId38"/>
      <p:bold r:id="rId39"/>
    </p:embeddedFont>
    <p:embeddedFont>
      <p:font typeface="Arial Narrow" panose="020B0606020202030204" pitchFamily="34" charset="0"/>
      <p:regular r:id="rId40"/>
      <p:bold r:id="rId41"/>
      <p:italic r:id="rId42"/>
      <p:boldItalic r:id="rId43"/>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99" autoAdjust="0"/>
  </p:normalViewPr>
  <p:slideViewPr>
    <p:cSldViewPr>
      <p:cViewPr varScale="1">
        <p:scale>
          <a:sx n="120" d="100"/>
          <a:sy n="120" d="100"/>
        </p:scale>
        <p:origin x="1336" y="84"/>
      </p:cViewPr>
      <p:guideLst>
        <p:guide orient="horz" pos="2160"/>
        <p:guide pos="2880"/>
      </p:guideLst>
    </p:cSldViewPr>
  </p:slideViewPr>
  <p:outlineViewPr>
    <p:cViewPr>
      <p:scale>
        <a:sx n="33" d="100"/>
        <a:sy n="33" d="100"/>
      </p:scale>
      <p:origin x="0" y="1279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font" Target="fonts/font3.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font" Target="fonts/font4.fntdata"/></Relationships>
</file>

<file path=ppt/_rels/viewProps.xml.rels><?xml version="1.0" encoding="UTF-8" standalone="yes"?>
<Relationships xmlns="http://schemas.openxmlformats.org/package/2006/relationships"><Relationship Id="rId8" Type="http://schemas.openxmlformats.org/officeDocument/2006/relationships/slide" Target="slides/slide16.xml"/><Relationship Id="rId13" Type="http://schemas.openxmlformats.org/officeDocument/2006/relationships/slide" Target="slides/slide23.xml"/><Relationship Id="rId18" Type="http://schemas.openxmlformats.org/officeDocument/2006/relationships/slide" Target="slides/slide29.xml"/><Relationship Id="rId3" Type="http://schemas.openxmlformats.org/officeDocument/2006/relationships/slide" Target="slides/slide3.xml"/><Relationship Id="rId7" Type="http://schemas.openxmlformats.org/officeDocument/2006/relationships/slide" Target="slides/slide15.xml"/><Relationship Id="rId12" Type="http://schemas.openxmlformats.org/officeDocument/2006/relationships/slide" Target="slides/slide22.xml"/><Relationship Id="rId17" Type="http://schemas.openxmlformats.org/officeDocument/2006/relationships/slide" Target="slides/slide28.xml"/><Relationship Id="rId2" Type="http://schemas.openxmlformats.org/officeDocument/2006/relationships/slide" Target="slides/slide2.xml"/><Relationship Id="rId16" Type="http://schemas.openxmlformats.org/officeDocument/2006/relationships/slide" Target="slides/slide27.xml"/><Relationship Id="rId20" Type="http://schemas.openxmlformats.org/officeDocument/2006/relationships/slide" Target="slides/slide31.xml"/><Relationship Id="rId1" Type="http://schemas.openxmlformats.org/officeDocument/2006/relationships/slide" Target="slides/slide1.xml"/><Relationship Id="rId6" Type="http://schemas.openxmlformats.org/officeDocument/2006/relationships/slide" Target="slides/slide14.xml"/><Relationship Id="rId11" Type="http://schemas.openxmlformats.org/officeDocument/2006/relationships/slide" Target="slides/slide21.xml"/><Relationship Id="rId5" Type="http://schemas.openxmlformats.org/officeDocument/2006/relationships/slide" Target="slides/slide10.xml"/><Relationship Id="rId15" Type="http://schemas.openxmlformats.org/officeDocument/2006/relationships/slide" Target="slides/slide26.xml"/><Relationship Id="rId10" Type="http://schemas.openxmlformats.org/officeDocument/2006/relationships/slide" Target="slides/slide20.xml"/><Relationship Id="rId19" Type="http://schemas.openxmlformats.org/officeDocument/2006/relationships/slide" Target="slides/slide30.xml"/><Relationship Id="rId4" Type="http://schemas.openxmlformats.org/officeDocument/2006/relationships/slide" Target="slides/slide4.xml"/><Relationship Id="rId9" Type="http://schemas.openxmlformats.org/officeDocument/2006/relationships/slide" Target="slides/slide17.xml"/><Relationship Id="rId14"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23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12387"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1238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12389"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6BE38B3-8EEF-4CC1-8C35-A0552FBECDFF}" type="slidenum">
              <a:rPr lang="en-US"/>
              <a:pPr>
                <a:defRPr/>
              </a:pPr>
              <a:t>‹#›</a:t>
            </a:fld>
            <a:endParaRPr lang="en-US"/>
          </a:p>
        </p:txBody>
      </p:sp>
    </p:spTree>
    <p:extLst>
      <p:ext uri="{BB962C8B-B14F-4D97-AF65-F5344CB8AC3E}">
        <p14:creationId xmlns:p14="http://schemas.microsoft.com/office/powerpoint/2010/main" val="106477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36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5363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604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36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363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5363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pPr>
              <a:defRPr/>
            </a:pPr>
            <a:fld id="{8E0C1DE4-7B3C-4197-AB89-B48D84D0BB60}" type="slidenum">
              <a:rPr lang="en-US"/>
              <a:pPr>
                <a:defRPr/>
              </a:pPr>
              <a:t>‹#›</a:t>
            </a:fld>
            <a:endParaRPr lang="en-US"/>
          </a:p>
        </p:txBody>
      </p:sp>
    </p:spTree>
    <p:extLst>
      <p:ext uri="{BB962C8B-B14F-4D97-AF65-F5344CB8AC3E}">
        <p14:creationId xmlns:p14="http://schemas.microsoft.com/office/powerpoint/2010/main" val="345459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8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308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4A7FF8-7C9A-4DF2-9BB0-CC17AF813178}" type="slidenum">
              <a:rPr lang="en-US"/>
              <a:pPr>
                <a:defRPr/>
              </a:pPr>
              <a:t>‹#›</a:t>
            </a:fld>
            <a:endParaRPr lang="en-US"/>
          </a:p>
        </p:txBody>
      </p:sp>
    </p:spTree>
    <p:extLst>
      <p:ext uri="{BB962C8B-B14F-4D97-AF65-F5344CB8AC3E}">
        <p14:creationId xmlns:p14="http://schemas.microsoft.com/office/powerpoint/2010/main" val="2948907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AD66DE-3750-4299-9631-9ED3B1B5E3B8}" type="slidenum">
              <a:rPr lang="en-US"/>
              <a:pPr>
                <a:defRPr/>
              </a:pPr>
              <a:t>‹#›</a:t>
            </a:fld>
            <a:endParaRPr lang="en-US"/>
          </a:p>
        </p:txBody>
      </p:sp>
    </p:spTree>
    <p:extLst>
      <p:ext uri="{BB962C8B-B14F-4D97-AF65-F5344CB8AC3E}">
        <p14:creationId xmlns:p14="http://schemas.microsoft.com/office/powerpoint/2010/main" val="22375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BB4E79-BFF2-4A15-91D5-C36DB90B452B}" type="slidenum">
              <a:rPr lang="en-US"/>
              <a:pPr>
                <a:defRPr/>
              </a:pPr>
              <a:t>‹#›</a:t>
            </a:fld>
            <a:endParaRPr lang="en-US"/>
          </a:p>
        </p:txBody>
      </p:sp>
    </p:spTree>
    <p:extLst>
      <p:ext uri="{BB962C8B-B14F-4D97-AF65-F5344CB8AC3E}">
        <p14:creationId xmlns:p14="http://schemas.microsoft.com/office/powerpoint/2010/main" val="194458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2057400"/>
            <a:ext cx="8534400" cy="4495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1994EA-6F70-41D3-99A7-68CFB18C6C6F}" type="slidenum">
              <a:rPr lang="en-US"/>
              <a:pPr>
                <a:defRPr/>
              </a:pPr>
              <a:t>‹#›</a:t>
            </a:fld>
            <a:endParaRPr lang="en-US"/>
          </a:p>
        </p:txBody>
      </p:sp>
    </p:spTree>
    <p:extLst>
      <p:ext uri="{BB962C8B-B14F-4D97-AF65-F5344CB8AC3E}">
        <p14:creationId xmlns:p14="http://schemas.microsoft.com/office/powerpoint/2010/main" val="126929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93FD4C2-0F4D-48AB-A971-FF623F5A06AF}" type="slidenum">
              <a:rPr lang="en-US"/>
              <a:pPr>
                <a:defRPr/>
              </a:pPr>
              <a:t>‹#›</a:t>
            </a:fld>
            <a:endParaRPr lang="en-US"/>
          </a:p>
        </p:txBody>
      </p:sp>
    </p:spTree>
    <p:extLst>
      <p:ext uri="{BB962C8B-B14F-4D97-AF65-F5344CB8AC3E}">
        <p14:creationId xmlns:p14="http://schemas.microsoft.com/office/powerpoint/2010/main" val="112236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BF6F4D-C59D-45CB-AA7E-E72667B10529}" type="slidenum">
              <a:rPr lang="en-US"/>
              <a:pPr>
                <a:defRPr/>
              </a:pPr>
              <a:t>‹#›</a:t>
            </a:fld>
            <a:endParaRPr lang="en-US"/>
          </a:p>
        </p:txBody>
      </p:sp>
    </p:spTree>
    <p:extLst>
      <p:ext uri="{BB962C8B-B14F-4D97-AF65-F5344CB8AC3E}">
        <p14:creationId xmlns:p14="http://schemas.microsoft.com/office/powerpoint/2010/main" val="244167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6E2A0D1-3B7D-4AE5-897F-88F2C634EB8A}" type="slidenum">
              <a:rPr lang="en-US"/>
              <a:pPr>
                <a:defRPr/>
              </a:pPr>
              <a:t>‹#›</a:t>
            </a:fld>
            <a:endParaRPr lang="en-US"/>
          </a:p>
        </p:txBody>
      </p:sp>
    </p:spTree>
    <p:extLst>
      <p:ext uri="{BB962C8B-B14F-4D97-AF65-F5344CB8AC3E}">
        <p14:creationId xmlns:p14="http://schemas.microsoft.com/office/powerpoint/2010/main" val="61806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A5017AF9-8A05-4330-ABA0-9740DC8A22EF}" type="slidenum">
              <a:rPr lang="en-US"/>
              <a:pPr>
                <a:defRPr/>
              </a:pPr>
              <a:t>‹#›</a:t>
            </a:fld>
            <a:endParaRPr lang="en-US"/>
          </a:p>
        </p:txBody>
      </p:sp>
    </p:spTree>
    <p:extLst>
      <p:ext uri="{BB962C8B-B14F-4D97-AF65-F5344CB8AC3E}">
        <p14:creationId xmlns:p14="http://schemas.microsoft.com/office/powerpoint/2010/main" val="337772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0A9B4B9-1546-472E-BAC4-09667FB3D540}" type="slidenum">
              <a:rPr lang="en-US"/>
              <a:pPr>
                <a:defRPr/>
              </a:pPr>
              <a:t>‹#›</a:t>
            </a:fld>
            <a:endParaRPr lang="en-US"/>
          </a:p>
        </p:txBody>
      </p:sp>
    </p:spTree>
    <p:extLst>
      <p:ext uri="{BB962C8B-B14F-4D97-AF65-F5344CB8AC3E}">
        <p14:creationId xmlns:p14="http://schemas.microsoft.com/office/powerpoint/2010/main" val="157970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FAB0C1D-7757-426C-B83D-DCCDEDE6101B}" type="slidenum">
              <a:rPr lang="en-US"/>
              <a:pPr>
                <a:defRPr/>
              </a:pPr>
              <a:t>‹#›</a:t>
            </a:fld>
            <a:endParaRPr lang="en-US"/>
          </a:p>
        </p:txBody>
      </p:sp>
    </p:spTree>
    <p:extLst>
      <p:ext uri="{BB962C8B-B14F-4D97-AF65-F5344CB8AC3E}">
        <p14:creationId xmlns:p14="http://schemas.microsoft.com/office/powerpoint/2010/main" val="309989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17F0708-30EB-450F-BA3B-9C7F286800D5}" type="slidenum">
              <a:rPr lang="en-US"/>
              <a:pPr>
                <a:defRPr/>
              </a:pPr>
              <a:t>‹#›</a:t>
            </a:fld>
            <a:endParaRPr lang="en-US"/>
          </a:p>
        </p:txBody>
      </p:sp>
    </p:spTree>
    <p:extLst>
      <p:ext uri="{BB962C8B-B14F-4D97-AF65-F5344CB8AC3E}">
        <p14:creationId xmlns:p14="http://schemas.microsoft.com/office/powerpoint/2010/main" val="78981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18FA22-797C-4B5E-82AE-438EFAE15213}" type="slidenum">
              <a:rPr lang="en-US"/>
              <a:pPr>
                <a:defRPr/>
              </a:pPr>
              <a:t>‹#›</a:t>
            </a:fld>
            <a:endParaRPr lang="en-US"/>
          </a:p>
        </p:txBody>
      </p:sp>
    </p:spTree>
    <p:extLst>
      <p:ext uri="{BB962C8B-B14F-4D97-AF65-F5344CB8AC3E}">
        <p14:creationId xmlns:p14="http://schemas.microsoft.com/office/powerpoint/2010/main" val="66020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206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206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C92FCC34-2CEA-4505-B9C1-3B54234DFD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nat-sec/hamdi.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otech.law.lsu.edu/cases/adlaw/Pillsbury.htm#Senator_Kefauve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0EDFF58-52A6-45B3-AF98-6494DB0DB9AC}"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Mathews v Eldridge (1976)</a:t>
            </a:r>
          </a:p>
        </p:txBody>
      </p:sp>
      <p:sp>
        <p:nvSpPr>
          <p:cNvPr id="3076" name="Rectangle 3"/>
          <p:cNvSpPr>
            <a:spLocks noGrp="1" noChangeArrowheads="1"/>
          </p:cNvSpPr>
          <p:nvPr>
            <p:ph type="subTitle" idx="1"/>
          </p:nvPr>
        </p:nvSpPr>
        <p:spPr/>
        <p:txBody>
          <a:bodyPr/>
          <a:lstStyle/>
          <a:p>
            <a:pPr eaLnBrk="1" hangingPunct="1"/>
            <a:r>
              <a:rPr lang="en-US" dirty="0"/>
              <a:t>If you are Entitled to a Hearing:</a:t>
            </a:r>
            <a:br>
              <a:rPr lang="en-US" dirty="0"/>
            </a:br>
            <a:r>
              <a:rPr lang="en-US" dirty="0"/>
              <a:t>How Much Process is Due?</a:t>
            </a:r>
            <a:endParaRPr lang="en-US" dirty="0" smtClean="0"/>
          </a:p>
        </p:txBody>
      </p:sp>
    </p:spTree>
    <p:extLst>
      <p:ext uri="{BB962C8B-B14F-4D97-AF65-F5344CB8AC3E}">
        <p14:creationId xmlns:p14="http://schemas.microsoft.com/office/powerpoint/2010/main" val="282414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5763CC2-6CE8-4A1F-A172-A838C00A53C2}" type="slidenum">
              <a:rPr lang="en-US" smtClean="0"/>
              <a:pPr/>
              <a:t>10</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Mathews Factors</a:t>
            </a:r>
          </a:p>
        </p:txBody>
      </p:sp>
      <p:sp>
        <p:nvSpPr>
          <p:cNvPr id="10244" name="Rectangle 3"/>
          <p:cNvSpPr>
            <a:spLocks noGrp="1" noChangeArrowheads="1"/>
          </p:cNvSpPr>
          <p:nvPr>
            <p:ph type="body" idx="1"/>
          </p:nvPr>
        </p:nvSpPr>
        <p:spPr/>
        <p:txBody>
          <a:bodyPr/>
          <a:lstStyle/>
          <a:p>
            <a:pPr eaLnBrk="1" hangingPunct="1"/>
            <a:r>
              <a:rPr lang="en-US" sz="2800" dirty="0" smtClean="0"/>
              <a:t>First, the cost of an erroneous deprivation of the private interest at issue - (V)</a:t>
            </a:r>
          </a:p>
          <a:p>
            <a:pPr eaLnBrk="1" hangingPunct="1"/>
            <a:r>
              <a:rPr lang="en-US" sz="2800" dirty="0" smtClean="0"/>
              <a:t>Second, the probability of reducing the chance of error through more extensive or different procedures - (P)</a:t>
            </a:r>
          </a:p>
          <a:p>
            <a:pPr eaLnBrk="1" hangingPunct="1"/>
            <a:r>
              <a:rPr lang="en-US" sz="2800" dirty="0" smtClean="0"/>
              <a:t>Third, the government's interest in its procedures, i.e., the incremental cost of the additional or different procedures that might reduce errors - (C)</a:t>
            </a:r>
          </a:p>
          <a:p>
            <a:pPr eaLnBrk="1" hangingPunct="1"/>
            <a:r>
              <a:rPr lang="en-US" sz="2800" dirty="0" smtClean="0"/>
              <a:t>Look familiar?</a:t>
            </a:r>
          </a:p>
        </p:txBody>
      </p:sp>
    </p:spTree>
    <p:extLst>
      <p:ext uri="{BB962C8B-B14F-4D97-AF65-F5344CB8AC3E}">
        <p14:creationId xmlns:p14="http://schemas.microsoft.com/office/powerpoint/2010/main" val="3964973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Hand Formula</a:t>
            </a:r>
            <a:endParaRPr lang="en-US" dirty="0"/>
          </a:p>
        </p:txBody>
      </p:sp>
      <p:sp>
        <p:nvSpPr>
          <p:cNvPr id="3" name="Content Placeholder 2"/>
          <p:cNvSpPr>
            <a:spLocks noGrp="1"/>
          </p:cNvSpPr>
          <p:nvPr>
            <p:ph idx="1"/>
          </p:nvPr>
        </p:nvSpPr>
        <p:spPr/>
        <p:txBody>
          <a:bodyPr/>
          <a:lstStyle/>
          <a:p>
            <a:r>
              <a:rPr lang="en-US" dirty="0"/>
              <a:t>B = PL</a:t>
            </a:r>
          </a:p>
          <a:p>
            <a:pPr lvl="1"/>
            <a:r>
              <a:rPr lang="en-US" dirty="0"/>
              <a:t>(P) the probability that an accident will occur</a:t>
            </a:r>
          </a:p>
          <a:p>
            <a:pPr lvl="1"/>
            <a:r>
              <a:rPr lang="en-US" dirty="0"/>
              <a:t>(L) the magnitude of the resulting harm, if any accident occurs</a:t>
            </a:r>
          </a:p>
          <a:p>
            <a:pPr lvl="1"/>
            <a:r>
              <a:rPr lang="en-US" dirty="0"/>
              <a:t>(B) the cost of precautions that would reduce the expected </a:t>
            </a:r>
            <a:r>
              <a:rPr lang="en-US" dirty="0" smtClean="0"/>
              <a:t>harm</a:t>
            </a:r>
          </a:p>
          <a:p>
            <a:r>
              <a:rPr lang="en-US" i="1" dirty="0"/>
              <a:t>United States v. Carroll Towing Co.</a:t>
            </a:r>
            <a:r>
              <a:rPr lang="en-US" dirty="0"/>
              <a:t>, 159 F.2d 169 (2d Cir. 1947) </a:t>
            </a:r>
          </a:p>
        </p:txBody>
      </p:sp>
      <p:sp>
        <p:nvSpPr>
          <p:cNvPr id="4" name="Slide Number Placeholder 3"/>
          <p:cNvSpPr>
            <a:spLocks noGrp="1"/>
          </p:cNvSpPr>
          <p:nvPr>
            <p:ph type="sldNum" sz="quarter" idx="12"/>
          </p:nvPr>
        </p:nvSpPr>
        <p:spPr/>
        <p:txBody>
          <a:bodyPr/>
          <a:lstStyle/>
          <a:p>
            <a:pPr>
              <a:defRPr/>
            </a:pPr>
            <a:fld id="{293FD4C2-0F4D-48AB-A971-FF623F5A06AF}" type="slidenum">
              <a:rPr lang="en-US" smtClean="0"/>
              <a:pPr>
                <a:defRPr/>
              </a:pPr>
              <a:t>11</a:t>
            </a:fld>
            <a:endParaRPr lang="en-US"/>
          </a:p>
        </p:txBody>
      </p:sp>
    </p:spTree>
    <p:extLst>
      <p:ext uri="{BB962C8B-B14F-4D97-AF65-F5344CB8AC3E}">
        <p14:creationId xmlns:p14="http://schemas.microsoft.com/office/powerpoint/2010/main" val="412477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1022D9D-B9E2-4E4C-B53B-82F38E438377}" type="slidenum">
              <a:rPr lang="en-US" smtClean="0"/>
              <a:pPr/>
              <a:t>12</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Mathews Factors as a Cost Benefit Analysis</a:t>
            </a:r>
          </a:p>
        </p:txBody>
      </p:sp>
      <p:sp>
        <p:nvSpPr>
          <p:cNvPr id="11268" name="Rectangle 3"/>
          <p:cNvSpPr>
            <a:spLocks noGrp="1" noChangeArrowheads="1"/>
          </p:cNvSpPr>
          <p:nvPr>
            <p:ph type="body" idx="1"/>
          </p:nvPr>
        </p:nvSpPr>
        <p:spPr/>
        <p:txBody>
          <a:bodyPr>
            <a:normAutofit fontScale="92500" lnSpcReduction="10000"/>
          </a:bodyPr>
          <a:lstStyle/>
          <a:p>
            <a:pPr eaLnBrk="1" hangingPunct="1"/>
            <a:r>
              <a:rPr lang="en-US" dirty="0" smtClean="0"/>
              <a:t>What is the relationship between C and (P x V)</a:t>
            </a:r>
          </a:p>
          <a:p>
            <a:pPr lvl="1" eaLnBrk="1" hangingPunct="1"/>
            <a:r>
              <a:rPr lang="en-US" dirty="0" smtClean="0"/>
              <a:t>(C)</a:t>
            </a:r>
            <a:r>
              <a:rPr lang="en-US" dirty="0" err="1" smtClean="0"/>
              <a:t>ost</a:t>
            </a:r>
            <a:r>
              <a:rPr lang="en-US" dirty="0" smtClean="0"/>
              <a:t> of added process</a:t>
            </a:r>
          </a:p>
          <a:p>
            <a:pPr lvl="1" eaLnBrk="1" hangingPunct="1"/>
            <a:r>
              <a:rPr lang="en-US" dirty="0" smtClean="0"/>
              <a:t>(P)</a:t>
            </a:r>
            <a:r>
              <a:rPr lang="en-US" dirty="0" err="1" smtClean="0"/>
              <a:t>robability</a:t>
            </a:r>
            <a:r>
              <a:rPr lang="en-US" dirty="0" smtClean="0"/>
              <a:t> of increased accuracy</a:t>
            </a:r>
          </a:p>
          <a:p>
            <a:pPr lvl="1" eaLnBrk="1" hangingPunct="1"/>
            <a:r>
              <a:rPr lang="en-US" dirty="0" smtClean="0"/>
              <a:t>(V)</a:t>
            </a:r>
            <a:r>
              <a:rPr lang="en-US" dirty="0" err="1" smtClean="0"/>
              <a:t>alue</a:t>
            </a:r>
            <a:r>
              <a:rPr lang="en-US" dirty="0" smtClean="0"/>
              <a:t> of the benefit/cost of error.</a:t>
            </a:r>
          </a:p>
          <a:p>
            <a:pPr lvl="1" eaLnBrk="1" hangingPunct="1"/>
            <a:r>
              <a:rPr lang="en-US" dirty="0" smtClean="0"/>
              <a:t>C &lt; P x V</a:t>
            </a:r>
          </a:p>
          <a:p>
            <a:pPr eaLnBrk="1" hangingPunct="1"/>
            <a:r>
              <a:rPr lang="en-US" dirty="0" smtClean="0"/>
              <a:t>What is the key to convincing the court that your client should get more process?</a:t>
            </a:r>
          </a:p>
          <a:p>
            <a:pPr lvl="1" eaLnBrk="1" hangingPunct="1"/>
            <a:r>
              <a:rPr lang="en-US" dirty="0" smtClean="0"/>
              <a:t>How does this transform the notion of fairness?</a:t>
            </a:r>
          </a:p>
          <a:p>
            <a:pPr lvl="1" eaLnBrk="1" hangingPunct="1"/>
            <a:r>
              <a:rPr lang="en-US" dirty="0" smtClean="0"/>
              <a:t>Is due process a good on its own in this analysis?</a:t>
            </a:r>
          </a:p>
        </p:txBody>
      </p:sp>
    </p:spTree>
    <p:extLst>
      <p:ext uri="{BB962C8B-B14F-4D97-AF65-F5344CB8AC3E}">
        <p14:creationId xmlns:p14="http://schemas.microsoft.com/office/powerpoint/2010/main" val="3304434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a:t>
            </a:r>
            <a:r>
              <a:rPr lang="en-US" baseline="0" dirty="0" smtClean="0"/>
              <a:t> these Factors to the Case</a:t>
            </a:r>
            <a:endParaRPr lang="en-US" dirty="0"/>
          </a:p>
        </p:txBody>
      </p:sp>
      <p:sp>
        <p:nvSpPr>
          <p:cNvPr id="3" name="Content Placeholder 2"/>
          <p:cNvSpPr>
            <a:spLocks noGrp="1"/>
          </p:cNvSpPr>
          <p:nvPr>
            <p:ph idx="1"/>
          </p:nvPr>
        </p:nvSpPr>
        <p:spPr/>
        <p:txBody>
          <a:bodyPr/>
          <a:lstStyle/>
          <a:p>
            <a:pPr eaLnBrk="1" hangingPunct="1"/>
            <a:r>
              <a:rPr lang="en-US" dirty="0" smtClean="0"/>
              <a:t>How would you apply these factors to the Matthews case?</a:t>
            </a:r>
          </a:p>
          <a:p>
            <a:pPr lvl="1" eaLnBrk="1" hangingPunct="1"/>
            <a:r>
              <a:rPr lang="en-US" dirty="0" smtClean="0"/>
              <a:t>Does plaintiff get his pre-termination hearing?</a:t>
            </a:r>
          </a:p>
          <a:p>
            <a:pPr eaLnBrk="1" hangingPunct="1"/>
            <a:r>
              <a:rPr lang="en-US" dirty="0" smtClean="0"/>
              <a:t>What about detaining a tuberculosis carrier?</a:t>
            </a:r>
          </a:p>
          <a:p>
            <a:pPr eaLnBrk="1" hangingPunct="1"/>
            <a:r>
              <a:rPr lang="en-US" dirty="0" smtClean="0"/>
              <a:t>A terrorist who might have information about a pending attack?</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13</a:t>
            </a:fld>
            <a:endParaRPr lang="en-US"/>
          </a:p>
        </p:txBody>
      </p:sp>
    </p:spTree>
    <p:extLst>
      <p:ext uri="{BB962C8B-B14F-4D97-AF65-F5344CB8AC3E}">
        <p14:creationId xmlns:p14="http://schemas.microsoft.com/office/powerpoint/2010/main" val="1329542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7CF2B25-C762-43D6-A3DF-C9C5328751D1}" type="slidenum">
              <a:rPr lang="en-US" smtClean="0"/>
              <a:pPr/>
              <a:t>14</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Matthews as a the End of the Warren Court</a:t>
            </a:r>
          </a:p>
        </p:txBody>
      </p:sp>
      <p:sp>
        <p:nvSpPr>
          <p:cNvPr id="13316" name="Rectangle 3"/>
          <p:cNvSpPr>
            <a:spLocks noGrp="1" noChangeArrowheads="1"/>
          </p:cNvSpPr>
          <p:nvPr>
            <p:ph type="body" idx="1"/>
          </p:nvPr>
        </p:nvSpPr>
        <p:spPr/>
        <p:txBody>
          <a:bodyPr>
            <a:normAutofit lnSpcReduction="10000"/>
          </a:bodyPr>
          <a:lstStyle/>
          <a:p>
            <a:pPr eaLnBrk="1" hangingPunct="1">
              <a:defRPr/>
            </a:pPr>
            <a:r>
              <a:rPr lang="en-US" dirty="0" smtClean="0"/>
              <a:t>How is Matthews different from the ideal of due process in Goldberg?</a:t>
            </a:r>
          </a:p>
          <a:p>
            <a:pPr eaLnBrk="1" hangingPunct="1">
              <a:defRPr/>
            </a:pPr>
            <a:r>
              <a:rPr lang="en-US" dirty="0" smtClean="0"/>
              <a:t>How does it differ from the notion that every </a:t>
            </a:r>
            <a:r>
              <a:rPr lang="en-US" dirty="0" smtClean="0"/>
              <a:t>person for every crimes gets the same criminal </a:t>
            </a:r>
            <a:r>
              <a:rPr lang="en-US" dirty="0" smtClean="0"/>
              <a:t>due process rights, including counsel?</a:t>
            </a:r>
          </a:p>
          <a:p>
            <a:pPr eaLnBrk="1" hangingPunct="1">
              <a:defRPr/>
            </a:pPr>
            <a:r>
              <a:rPr lang="en-US" dirty="0" smtClean="0"/>
              <a:t>Would we do better in criminal law if we were forced to recognize costs and benefits?</a:t>
            </a:r>
          </a:p>
          <a:p>
            <a:pPr lvl="1" eaLnBrk="1" hangingPunct="1">
              <a:defRPr/>
            </a:pPr>
            <a:r>
              <a:rPr lang="en-US" dirty="0" smtClean="0"/>
              <a:t>Could the LA public defender system meet the Matthews test?</a:t>
            </a:r>
          </a:p>
        </p:txBody>
      </p:sp>
    </p:spTree>
    <p:extLst>
      <p:ext uri="{BB962C8B-B14F-4D97-AF65-F5344CB8AC3E}">
        <p14:creationId xmlns:p14="http://schemas.microsoft.com/office/powerpoint/2010/main" val="3604531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101FC86-EA11-4953-9E6B-C73CDA946C13}" type="slidenum">
              <a:rPr lang="en-US" smtClean="0"/>
              <a:pPr/>
              <a:t>15</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How Far Does Matthews Go?</a:t>
            </a:r>
            <a:br>
              <a:rPr lang="en-US" dirty="0" smtClean="0"/>
            </a:br>
            <a:r>
              <a:rPr lang="en-US" i="1" dirty="0" smtClean="0"/>
              <a:t>Hamdi v. Rumsfeld</a:t>
            </a:r>
            <a:r>
              <a:rPr lang="en-US" dirty="0" smtClean="0"/>
              <a:t>, 124 S.Ct. 2633 (2004) </a:t>
            </a:r>
          </a:p>
        </p:txBody>
      </p:sp>
      <p:sp>
        <p:nvSpPr>
          <p:cNvPr id="22532" name="Rectangle 3"/>
          <p:cNvSpPr>
            <a:spLocks noGrp="1" noChangeArrowheads="1"/>
          </p:cNvSpPr>
          <p:nvPr>
            <p:ph type="body" idx="1"/>
          </p:nvPr>
        </p:nvSpPr>
        <p:spPr/>
        <p:txBody>
          <a:bodyPr/>
          <a:lstStyle/>
          <a:p>
            <a:pPr eaLnBrk="1" hangingPunct="1">
              <a:lnSpc>
                <a:spcPct val="80000"/>
              </a:lnSpc>
            </a:pPr>
            <a:r>
              <a:rPr lang="en-US" sz="2400" dirty="0" smtClean="0"/>
              <a:t>The ordinary mechanism that we use for balancing such serious competing interests, and for determining the procedures that are necessary to ensure that a citizen is not "deprived of life, liberty, or property, without due process of law," U. S. Const., </a:t>
            </a:r>
            <a:r>
              <a:rPr lang="en-US" sz="2400" dirty="0" err="1" smtClean="0"/>
              <a:t>Amdt</a:t>
            </a:r>
            <a:r>
              <a:rPr lang="en-US" sz="2400" dirty="0" smtClean="0"/>
              <a:t>. 5, is the test that we articulated in Mathews v. Eldridge. Mathews dictates that the process due in any given instance is determined by weighing "the private interest that will be affected by the official action" against the Government's asserted interest, "including the function involved" and the burdens the Government would face in providing greater process. The Mathews calculus then contemplates a judicious balancing of these concerns, through an analysis of "the risk of an erroneous deprivation" of the private interest if the process were reduced and the "probable value, if any, of additional or substitute safeguards. </a:t>
            </a:r>
            <a:r>
              <a:rPr lang="en-US" sz="2400" dirty="0" smtClean="0">
                <a:hlinkClick r:id="rId2"/>
              </a:rPr>
              <a:t>http://biotech.law.lsu.edu/cases/nat-sec/hamdi.htm</a:t>
            </a:r>
            <a:r>
              <a:rPr lang="en-US" sz="2400" dirty="0" smtClean="0"/>
              <a:t> (at 65)</a:t>
            </a:r>
          </a:p>
        </p:txBody>
      </p:sp>
    </p:spTree>
    <p:extLst>
      <p:ext uri="{BB962C8B-B14F-4D97-AF65-F5344CB8AC3E}">
        <p14:creationId xmlns:p14="http://schemas.microsoft.com/office/powerpoint/2010/main" val="2517226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BF48496-77D0-4309-8D7D-BD99BCFE7F06}" type="slidenum">
              <a:rPr lang="en-US" smtClean="0"/>
              <a:pPr/>
              <a:t>16</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De </a:t>
            </a:r>
            <a:r>
              <a:rPr lang="en-US" dirty="0"/>
              <a:t>M</a:t>
            </a:r>
            <a:r>
              <a:rPr lang="en-US" dirty="0" smtClean="0"/>
              <a:t>inimis </a:t>
            </a:r>
            <a:r>
              <a:rPr lang="en-US" dirty="0" smtClean="0"/>
              <a:t>Test</a:t>
            </a:r>
          </a:p>
        </p:txBody>
      </p:sp>
      <p:sp>
        <p:nvSpPr>
          <p:cNvPr id="12292" name="Rectangle 3"/>
          <p:cNvSpPr>
            <a:spLocks noGrp="1" noChangeArrowheads="1"/>
          </p:cNvSpPr>
          <p:nvPr>
            <p:ph type="body" idx="1"/>
          </p:nvPr>
        </p:nvSpPr>
        <p:spPr/>
        <p:txBody>
          <a:bodyPr/>
          <a:lstStyle/>
          <a:p>
            <a:pPr eaLnBrk="1" hangingPunct="1"/>
            <a:r>
              <a:rPr lang="en-US" dirty="0" smtClean="0"/>
              <a:t>Some deprivations are too insignificant to trigger a right to a hearing</a:t>
            </a:r>
          </a:p>
          <a:p>
            <a:pPr lvl="1" eaLnBrk="1" hangingPunct="1"/>
            <a:r>
              <a:rPr lang="en-US" dirty="0" smtClean="0"/>
              <a:t>Putting a cop on paid sick leave did not trigger due process</a:t>
            </a:r>
          </a:p>
          <a:p>
            <a:pPr lvl="1" eaLnBrk="1" hangingPunct="1"/>
            <a:r>
              <a:rPr lang="en-US" dirty="0" smtClean="0"/>
              <a:t>Otherwise the courts will be in every employment action</a:t>
            </a:r>
          </a:p>
          <a:p>
            <a:pPr eaLnBrk="1" hangingPunct="1"/>
            <a:r>
              <a:rPr lang="en-US" dirty="0" smtClean="0"/>
              <a:t>This is </a:t>
            </a:r>
            <a:r>
              <a:rPr lang="en-US" dirty="0" smtClean="0"/>
              <a:t>a key </a:t>
            </a:r>
            <a:r>
              <a:rPr lang="en-US" dirty="0" smtClean="0"/>
              <a:t>issue in </a:t>
            </a:r>
            <a:r>
              <a:rPr lang="en-US" dirty="0" smtClean="0"/>
              <a:t>42 USC 1983 </a:t>
            </a:r>
            <a:r>
              <a:rPr lang="en-US" dirty="0" smtClean="0"/>
              <a:t>actions - how hard/often can the prison guard hit the prisoner?</a:t>
            </a:r>
          </a:p>
        </p:txBody>
      </p:sp>
    </p:spTree>
    <p:extLst>
      <p:ext uri="{BB962C8B-B14F-4D97-AF65-F5344CB8AC3E}">
        <p14:creationId xmlns:p14="http://schemas.microsoft.com/office/powerpoint/2010/main" val="499164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8CC9962E-2698-41F1-9B99-BE9A51CA66C6}" type="slidenum">
              <a:rPr lang="en-US" smtClean="0"/>
              <a:pPr/>
              <a:t>17</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Alternative Remedies</a:t>
            </a:r>
          </a:p>
        </p:txBody>
      </p:sp>
      <p:sp>
        <p:nvSpPr>
          <p:cNvPr id="15364" name="Rectangle 3"/>
          <p:cNvSpPr>
            <a:spLocks noGrp="1" noChangeArrowheads="1"/>
          </p:cNvSpPr>
          <p:nvPr>
            <p:ph type="body" idx="1"/>
          </p:nvPr>
        </p:nvSpPr>
        <p:spPr>
          <a:xfrm>
            <a:off x="381000" y="2057400"/>
            <a:ext cx="8382000" cy="4535488"/>
          </a:xfrm>
        </p:spPr>
        <p:txBody>
          <a:bodyPr>
            <a:normAutofit lnSpcReduction="10000"/>
          </a:bodyPr>
          <a:lstStyle/>
          <a:p>
            <a:pPr eaLnBrk="1" hangingPunct="1">
              <a:lnSpc>
                <a:spcPct val="90000"/>
              </a:lnSpc>
            </a:pPr>
            <a:r>
              <a:rPr lang="en-US" sz="2800" dirty="0" smtClean="0"/>
              <a:t>Due process is not the only remedy for many actions</a:t>
            </a:r>
          </a:p>
          <a:p>
            <a:pPr eaLnBrk="1" hangingPunct="1">
              <a:lnSpc>
                <a:spcPct val="90000"/>
              </a:lnSpc>
            </a:pPr>
            <a:r>
              <a:rPr lang="en-US" sz="2800" dirty="0" smtClean="0"/>
              <a:t>Contracts with the government are not property but are agreements governed by contract law.</a:t>
            </a:r>
          </a:p>
          <a:p>
            <a:pPr lvl="1" eaLnBrk="1" hangingPunct="1">
              <a:lnSpc>
                <a:spcPct val="90000"/>
              </a:lnSpc>
            </a:pPr>
            <a:r>
              <a:rPr lang="en-US" sz="2800" dirty="0" smtClean="0"/>
              <a:t>The Court of Claims system deals with these.</a:t>
            </a:r>
          </a:p>
          <a:p>
            <a:pPr eaLnBrk="1" hangingPunct="1">
              <a:lnSpc>
                <a:spcPct val="90000"/>
              </a:lnSpc>
            </a:pPr>
            <a:r>
              <a:rPr lang="en-US" sz="2800" i="1" dirty="0" smtClean="0"/>
              <a:t>Unger v. National Residents Matching Program</a:t>
            </a:r>
          </a:p>
          <a:p>
            <a:pPr lvl="1" eaLnBrk="1" hangingPunct="1">
              <a:lnSpc>
                <a:spcPct val="90000"/>
              </a:lnSpc>
            </a:pPr>
            <a:r>
              <a:rPr lang="en-US" sz="2800" dirty="0" smtClean="0"/>
              <a:t>Failing to admit resident after signing the match contract did not trigger a hearing, but would support a breach of contract action.</a:t>
            </a:r>
          </a:p>
          <a:p>
            <a:pPr lvl="1" eaLnBrk="1" hangingPunct="1">
              <a:lnSpc>
                <a:spcPct val="90000"/>
              </a:lnSpc>
            </a:pPr>
            <a:r>
              <a:rPr lang="en-US" sz="2800" dirty="0" smtClean="0"/>
              <a:t>Does you client really need a hearing, or do you have a contract action?</a:t>
            </a:r>
          </a:p>
          <a:p>
            <a:pPr lvl="1" eaLnBrk="1" hangingPunct="1">
              <a:lnSpc>
                <a:spcPct val="90000"/>
              </a:lnSpc>
            </a:pPr>
            <a:r>
              <a:rPr lang="en-US" sz="2800" dirty="0" smtClean="0"/>
              <a:t>Which is better?</a:t>
            </a:r>
          </a:p>
        </p:txBody>
      </p:sp>
    </p:spTree>
    <p:extLst>
      <p:ext uri="{BB962C8B-B14F-4D97-AF65-F5344CB8AC3E}">
        <p14:creationId xmlns:p14="http://schemas.microsoft.com/office/powerpoint/2010/main" val="748159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p:txBody>
          <a:bodyPr/>
          <a:lstStyle/>
          <a:p>
            <a:pPr eaLnBrk="1" hangingPunct="1"/>
            <a:r>
              <a:rPr lang="en-US" dirty="0" smtClean="0"/>
              <a:t>Any Pre-Action Hearing Rights after Matthews?</a:t>
            </a:r>
          </a:p>
        </p:txBody>
      </p:sp>
      <p:sp>
        <p:nvSpPr>
          <p:cNvPr id="2" name="Subtitle 1"/>
          <p:cNvSpPr>
            <a:spLocks noGrp="1"/>
          </p:cNvSpPr>
          <p:nvPr>
            <p:ph type="subTitle" idx="1"/>
          </p:nvPr>
        </p:nvSpPr>
        <p:spPr/>
        <p:txBody>
          <a:bodyPr/>
          <a:lstStyle/>
          <a:p>
            <a:endParaRPr lang="en-US"/>
          </a:p>
        </p:txBody>
      </p:sp>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F1F8C39-0568-4E7E-8444-0F3508C3DEDE}" type="slidenum">
              <a:rPr lang="en-US" smtClean="0"/>
              <a:pPr/>
              <a:t>18</a:t>
            </a:fld>
            <a:endParaRPr lang="en-US" smtClean="0"/>
          </a:p>
        </p:txBody>
      </p:sp>
    </p:spTree>
    <p:extLst>
      <p:ext uri="{BB962C8B-B14F-4D97-AF65-F5344CB8AC3E}">
        <p14:creationId xmlns:p14="http://schemas.microsoft.com/office/powerpoint/2010/main" val="4255366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pPr>
            <a:r>
              <a:rPr lang="en-US" i="1" smtClean="0"/>
              <a:t>Cleveland Board of Education v. Loudermill</a:t>
            </a:r>
            <a:r>
              <a:rPr lang="en-US" smtClean="0"/>
              <a:t>, 470 U.S. 532 (1985)</a:t>
            </a:r>
            <a:endParaRPr lang="en-US"/>
          </a:p>
        </p:txBody>
      </p:sp>
      <p:sp>
        <p:nvSpPr>
          <p:cNvPr id="3" name="Content Placeholder 2"/>
          <p:cNvSpPr>
            <a:spLocks noGrp="1"/>
          </p:cNvSpPr>
          <p:nvPr>
            <p:ph idx="1"/>
          </p:nvPr>
        </p:nvSpPr>
        <p:spPr/>
        <p:txBody>
          <a:bodyPr/>
          <a:lstStyle/>
          <a:p>
            <a:pPr lvl="0" eaLnBrk="1" hangingPunct="1">
              <a:lnSpc>
                <a:spcPct val="90000"/>
              </a:lnSpc>
            </a:pPr>
            <a:r>
              <a:rPr lang="en-US" dirty="0" smtClean="0"/>
              <a:t>Firing a teacher</a:t>
            </a:r>
          </a:p>
          <a:p>
            <a:pPr lvl="0" eaLnBrk="1" hangingPunct="1">
              <a:lnSpc>
                <a:spcPct val="90000"/>
              </a:lnSpc>
            </a:pPr>
            <a:r>
              <a:rPr lang="en-US" dirty="0" smtClean="0"/>
              <a:t>Applying the </a:t>
            </a:r>
            <a:r>
              <a:rPr lang="en-US" i="1" dirty="0" smtClean="0"/>
              <a:t>Matthews</a:t>
            </a:r>
            <a:r>
              <a:rPr lang="en-US" dirty="0" smtClean="0"/>
              <a:t> factors, how do you argue that an informal pre-termination hearing is required?</a:t>
            </a:r>
          </a:p>
          <a:p>
            <a:pPr lvl="0" eaLnBrk="1" hangingPunct="1">
              <a:lnSpc>
                <a:spcPct val="90000"/>
              </a:lnSpc>
            </a:pPr>
            <a:r>
              <a:rPr lang="en-US" dirty="0" smtClean="0"/>
              <a:t>How is this different from </a:t>
            </a:r>
            <a:r>
              <a:rPr lang="en-US" i="1" dirty="0" smtClean="0"/>
              <a:t>Matthews</a:t>
            </a:r>
            <a:r>
              <a:rPr lang="en-US" dirty="0" smtClean="0"/>
              <a:t> itself as regards to the ability to cure problems with a post-termination hearing?</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19</a:t>
            </a:fld>
            <a:endParaRPr lang="en-US"/>
          </a:p>
        </p:txBody>
      </p:sp>
    </p:spTree>
    <p:extLst>
      <p:ext uri="{BB962C8B-B14F-4D97-AF65-F5344CB8AC3E}">
        <p14:creationId xmlns:p14="http://schemas.microsoft.com/office/powerpoint/2010/main" val="2451770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22C292-76FB-427C-8EEF-5A5EDC84A5FF}" type="slidenum">
              <a:rPr lang="en-US" smtClean="0"/>
              <a:pPr/>
              <a:t>2</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Social Security Disability</a:t>
            </a:r>
            <a:br>
              <a:rPr lang="en-US" dirty="0" smtClean="0"/>
            </a:br>
            <a:r>
              <a:rPr lang="en-US" dirty="0" smtClean="0"/>
              <a:t>Basic Procedure</a:t>
            </a:r>
          </a:p>
        </p:txBody>
      </p:sp>
      <p:sp>
        <p:nvSpPr>
          <p:cNvPr id="6148" name="Rectangle 3"/>
          <p:cNvSpPr>
            <a:spLocks noGrp="1" noChangeArrowheads="1"/>
          </p:cNvSpPr>
          <p:nvPr>
            <p:ph type="body" idx="1"/>
          </p:nvPr>
        </p:nvSpPr>
        <p:spPr/>
        <p:txBody>
          <a:bodyPr/>
          <a:lstStyle/>
          <a:p>
            <a:pPr eaLnBrk="1" hangingPunct="1">
              <a:lnSpc>
                <a:spcPct val="90000"/>
              </a:lnSpc>
            </a:pPr>
            <a:r>
              <a:rPr lang="en-US" sz="2800" dirty="0" smtClean="0"/>
              <a:t>Get a form the Social Security office</a:t>
            </a:r>
          </a:p>
          <a:p>
            <a:pPr lvl="1" eaLnBrk="1" hangingPunct="1">
              <a:lnSpc>
                <a:spcPct val="90000"/>
              </a:lnSpc>
            </a:pPr>
            <a:r>
              <a:rPr lang="en-US" sz="2800" dirty="0" smtClean="0"/>
              <a:t>What is the illness, the work history, the doc?</a:t>
            </a:r>
          </a:p>
          <a:p>
            <a:pPr lvl="1" eaLnBrk="1" hangingPunct="1">
              <a:lnSpc>
                <a:spcPct val="90000"/>
              </a:lnSpc>
            </a:pPr>
            <a:r>
              <a:rPr lang="en-US" sz="2800" dirty="0" smtClean="0"/>
              <a:t>SSI orders records</a:t>
            </a:r>
          </a:p>
          <a:p>
            <a:pPr lvl="1" eaLnBrk="1" hangingPunct="1">
              <a:lnSpc>
                <a:spcPct val="90000"/>
              </a:lnSpc>
            </a:pPr>
            <a:r>
              <a:rPr lang="en-US" sz="2800" dirty="0" smtClean="0"/>
              <a:t>A doc at SSI at Disability Determination Service - run by state as contractor - makes a determination</a:t>
            </a:r>
          </a:p>
          <a:p>
            <a:pPr eaLnBrk="1" hangingPunct="1">
              <a:lnSpc>
                <a:spcPct val="90000"/>
              </a:lnSpc>
            </a:pPr>
            <a:r>
              <a:rPr lang="en-US" sz="2800" dirty="0" smtClean="0"/>
              <a:t>Sends to regional office</a:t>
            </a:r>
          </a:p>
          <a:p>
            <a:pPr eaLnBrk="1" hangingPunct="1">
              <a:lnSpc>
                <a:spcPct val="90000"/>
              </a:lnSpc>
            </a:pPr>
            <a:r>
              <a:rPr lang="en-US" sz="2800" dirty="0" smtClean="0"/>
              <a:t>Regional office approves the claim, ask for more info, or denies the claim.</a:t>
            </a:r>
          </a:p>
          <a:p>
            <a:pPr lvl="1" eaLnBrk="1" hangingPunct="1">
              <a:lnSpc>
                <a:spcPct val="90000"/>
              </a:lnSpc>
            </a:pPr>
            <a:r>
              <a:rPr lang="en-US" sz="2800" dirty="0" smtClean="0"/>
              <a:t>Claimant can ask for reconsideration</a:t>
            </a:r>
          </a:p>
          <a:p>
            <a:pPr eaLnBrk="1" hangingPunct="1">
              <a:lnSpc>
                <a:spcPct val="90000"/>
              </a:lnSpc>
            </a:pPr>
            <a:r>
              <a:rPr lang="en-US" sz="2800" dirty="0" smtClean="0"/>
              <a:t>This is all done with records</a:t>
            </a:r>
          </a:p>
        </p:txBody>
      </p:sp>
    </p:spTree>
    <p:extLst>
      <p:ext uri="{BB962C8B-B14F-4D97-AF65-F5344CB8AC3E}">
        <p14:creationId xmlns:p14="http://schemas.microsoft.com/office/powerpoint/2010/main" val="22440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587F85F-6800-4A2A-8E35-75DD38771C63}" type="slidenum">
              <a:rPr lang="en-US" smtClean="0"/>
              <a:pPr/>
              <a:t>20</a:t>
            </a:fld>
            <a:endParaRPr lang="en-US" smtClean="0"/>
          </a:p>
        </p:txBody>
      </p:sp>
      <p:sp>
        <p:nvSpPr>
          <p:cNvPr id="17411" name="Rectangle 2"/>
          <p:cNvSpPr>
            <a:spLocks noGrp="1" noChangeArrowheads="1"/>
          </p:cNvSpPr>
          <p:nvPr>
            <p:ph type="title"/>
          </p:nvPr>
        </p:nvSpPr>
        <p:spPr/>
        <p:txBody>
          <a:bodyPr/>
          <a:lstStyle/>
          <a:p>
            <a:pPr eaLnBrk="1" hangingPunct="1"/>
            <a:r>
              <a:rPr lang="en-US" i="1" dirty="0" smtClean="0"/>
              <a:t>Gilbert v. </a:t>
            </a:r>
            <a:r>
              <a:rPr lang="en-US" i="1" dirty="0" err="1" smtClean="0"/>
              <a:t>Homar</a:t>
            </a:r>
            <a:r>
              <a:rPr lang="en-US" dirty="0" smtClean="0"/>
              <a:t>, 520 U.S. 924 (1997)</a:t>
            </a:r>
            <a:br>
              <a:rPr lang="en-US" dirty="0" smtClean="0"/>
            </a:br>
            <a:r>
              <a:rPr lang="en-US" dirty="0" smtClean="0"/>
              <a:t>Has there been a substitute for a hearing? </a:t>
            </a:r>
          </a:p>
        </p:txBody>
      </p:sp>
      <p:sp>
        <p:nvSpPr>
          <p:cNvPr id="17412" name="Rectangle 3"/>
          <p:cNvSpPr>
            <a:spLocks noGrp="1" noChangeArrowheads="1"/>
          </p:cNvSpPr>
          <p:nvPr>
            <p:ph type="body" idx="1"/>
          </p:nvPr>
        </p:nvSpPr>
        <p:spPr/>
        <p:txBody>
          <a:bodyPr/>
          <a:lstStyle/>
          <a:p>
            <a:pPr eaLnBrk="1" hangingPunct="1"/>
            <a:r>
              <a:rPr lang="en-US" sz="2800" dirty="0" smtClean="0"/>
              <a:t>Who did the guard work for?</a:t>
            </a:r>
          </a:p>
          <a:p>
            <a:pPr lvl="1" eaLnBrk="1" hangingPunct="1"/>
            <a:r>
              <a:rPr lang="en-US" sz="2800" dirty="0" smtClean="0"/>
              <a:t>Why did this make his arrest for marijuana possession a particular problem?</a:t>
            </a:r>
          </a:p>
          <a:p>
            <a:pPr eaLnBrk="1" hangingPunct="1"/>
            <a:r>
              <a:rPr lang="en-US" sz="2800" dirty="0" smtClean="0"/>
              <a:t>Did he get any due process prior to this suspension from the workplace?</a:t>
            </a:r>
          </a:p>
          <a:p>
            <a:pPr lvl="1" eaLnBrk="1" hangingPunct="1"/>
            <a:r>
              <a:rPr lang="en-US" sz="2800" dirty="0" smtClean="0"/>
              <a:t>What was the importance of the decision by an "independent body" and what was the body?</a:t>
            </a:r>
          </a:p>
          <a:p>
            <a:pPr lvl="1" eaLnBrk="1" hangingPunct="1"/>
            <a:r>
              <a:rPr lang="en-US" sz="2800" dirty="0" smtClean="0"/>
              <a:t>What are the limits of this opinion?</a:t>
            </a:r>
          </a:p>
          <a:p>
            <a:pPr eaLnBrk="1" hangingPunct="1"/>
            <a:r>
              <a:rPr lang="en-US" sz="2800" dirty="0" smtClean="0"/>
              <a:t>Why does this being a temporary suspension matter?</a:t>
            </a:r>
          </a:p>
        </p:txBody>
      </p:sp>
    </p:spTree>
    <p:extLst>
      <p:ext uri="{BB962C8B-B14F-4D97-AF65-F5344CB8AC3E}">
        <p14:creationId xmlns:p14="http://schemas.microsoft.com/office/powerpoint/2010/main" val="4084833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ED9199-8E82-4E7B-83D3-748A169BCCF9}" type="slidenum">
              <a:rPr lang="en-US" smtClean="0"/>
              <a:pPr/>
              <a:t>21</a:t>
            </a:fld>
            <a:endParaRPr lang="en-US" smtClean="0"/>
          </a:p>
        </p:txBody>
      </p:sp>
      <p:sp>
        <p:nvSpPr>
          <p:cNvPr id="18435" name="Rectangle 2"/>
          <p:cNvSpPr>
            <a:spLocks noGrp="1" noChangeArrowheads="1"/>
          </p:cNvSpPr>
          <p:nvPr>
            <p:ph type="title"/>
          </p:nvPr>
        </p:nvSpPr>
        <p:spPr/>
        <p:txBody>
          <a:bodyPr/>
          <a:lstStyle/>
          <a:p>
            <a:pPr eaLnBrk="1" hangingPunct="1"/>
            <a:r>
              <a:rPr lang="en-US" i="1" dirty="0" smtClean="0"/>
              <a:t>Goss v. Lopez</a:t>
            </a:r>
            <a:r>
              <a:rPr lang="en-US" dirty="0" smtClean="0"/>
              <a:t>, 419 U.S. 565 (1975) </a:t>
            </a:r>
          </a:p>
        </p:txBody>
      </p:sp>
      <p:sp>
        <p:nvSpPr>
          <p:cNvPr id="18436" name="Rectangle 3"/>
          <p:cNvSpPr>
            <a:spLocks noGrp="1" noChangeArrowheads="1"/>
          </p:cNvSpPr>
          <p:nvPr>
            <p:ph type="body" idx="1"/>
          </p:nvPr>
        </p:nvSpPr>
        <p:spPr/>
        <p:txBody>
          <a:bodyPr/>
          <a:lstStyle/>
          <a:p>
            <a:pPr eaLnBrk="1" hangingPunct="1"/>
            <a:r>
              <a:rPr lang="en-US" dirty="0" smtClean="0"/>
              <a:t>High school student suspended from school</a:t>
            </a:r>
          </a:p>
          <a:p>
            <a:pPr eaLnBrk="1" hangingPunct="1"/>
            <a:r>
              <a:rPr lang="en-US" dirty="0" smtClean="0"/>
              <a:t>What due process did the court require?</a:t>
            </a:r>
          </a:p>
          <a:p>
            <a:pPr eaLnBrk="1" hangingPunct="1"/>
            <a:r>
              <a:rPr lang="en-US" dirty="0" smtClean="0"/>
              <a:t>What was the </a:t>
            </a:r>
            <a:r>
              <a:rPr lang="en-US" i="1" dirty="0" smtClean="0"/>
              <a:t>Mathews</a:t>
            </a:r>
            <a:r>
              <a:rPr lang="en-US" dirty="0" smtClean="0"/>
              <a:t> analysis?</a:t>
            </a:r>
          </a:p>
        </p:txBody>
      </p:sp>
    </p:spTree>
    <p:extLst>
      <p:ext uri="{BB962C8B-B14F-4D97-AF65-F5344CB8AC3E}">
        <p14:creationId xmlns:p14="http://schemas.microsoft.com/office/powerpoint/2010/main" val="1115768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CCA913-281B-4900-8E84-C212AB649AED}" type="slidenum">
              <a:rPr lang="en-US" smtClean="0"/>
              <a:pPr/>
              <a:t>22</a:t>
            </a:fld>
            <a:endParaRPr lang="en-US" smtClean="0"/>
          </a:p>
        </p:txBody>
      </p:sp>
      <p:sp>
        <p:nvSpPr>
          <p:cNvPr id="19459" name="Rectangle 2"/>
          <p:cNvSpPr>
            <a:spLocks noGrp="1" noChangeArrowheads="1"/>
          </p:cNvSpPr>
          <p:nvPr>
            <p:ph type="title"/>
          </p:nvPr>
        </p:nvSpPr>
        <p:spPr/>
        <p:txBody>
          <a:bodyPr/>
          <a:lstStyle/>
          <a:p>
            <a:pPr eaLnBrk="1" hangingPunct="1"/>
            <a:r>
              <a:rPr lang="en-US" i="1" dirty="0" smtClean="0"/>
              <a:t>Ingraham v. Wright</a:t>
            </a:r>
            <a:r>
              <a:rPr lang="en-US" dirty="0" smtClean="0"/>
              <a:t>, 430 U.S. 651 (1977)</a:t>
            </a:r>
          </a:p>
        </p:txBody>
      </p:sp>
      <p:sp>
        <p:nvSpPr>
          <p:cNvPr id="19460" name="Rectangle 3"/>
          <p:cNvSpPr>
            <a:spLocks noGrp="1" noChangeArrowheads="1"/>
          </p:cNvSpPr>
          <p:nvPr>
            <p:ph type="body" idx="1"/>
          </p:nvPr>
        </p:nvSpPr>
        <p:spPr/>
        <p:txBody>
          <a:bodyPr/>
          <a:lstStyle/>
          <a:p>
            <a:pPr eaLnBrk="1" hangingPunct="1"/>
            <a:r>
              <a:rPr lang="en-US" sz="2800" smtClean="0"/>
              <a:t>School paddling case</a:t>
            </a:r>
          </a:p>
          <a:p>
            <a:pPr eaLnBrk="1" hangingPunct="1"/>
            <a:r>
              <a:rPr lang="en-US" sz="2800" smtClean="0"/>
              <a:t>What due process did the court require?</a:t>
            </a:r>
          </a:p>
          <a:p>
            <a:pPr eaLnBrk="1" hangingPunct="1"/>
            <a:r>
              <a:rPr lang="en-US" sz="2800" smtClean="0"/>
              <a:t>What was the Mathews analysis?</a:t>
            </a:r>
          </a:p>
          <a:p>
            <a:pPr eaLnBrk="1" hangingPunct="1"/>
            <a:r>
              <a:rPr lang="en-US" sz="2800" smtClean="0"/>
              <a:t>How does the analysis differ from </a:t>
            </a:r>
            <a:r>
              <a:rPr lang="en-US" sz="2800" i="1" smtClean="0"/>
              <a:t>Goss</a:t>
            </a:r>
            <a:r>
              <a:rPr lang="en-US" sz="2800" smtClean="0"/>
              <a:t>?</a:t>
            </a:r>
          </a:p>
          <a:p>
            <a:pPr lvl="1" eaLnBrk="1" hangingPunct="1"/>
            <a:r>
              <a:rPr lang="en-US" sz="2800" smtClean="0"/>
              <a:t>Why?</a:t>
            </a:r>
          </a:p>
          <a:p>
            <a:pPr eaLnBrk="1" hangingPunct="1"/>
            <a:r>
              <a:rPr lang="en-US" sz="2800" smtClean="0"/>
              <a:t>Do we still paddle students?</a:t>
            </a:r>
          </a:p>
          <a:p>
            <a:pPr lvl="1" eaLnBrk="1" hangingPunct="1"/>
            <a:r>
              <a:rPr lang="en-US" sz="2800" smtClean="0"/>
              <a:t>Why not?</a:t>
            </a:r>
          </a:p>
          <a:p>
            <a:pPr eaLnBrk="1" hangingPunct="1"/>
            <a:r>
              <a:rPr lang="en-US" sz="2800" smtClean="0"/>
              <a:t>Is hauling them to jail more protective of their rights?</a:t>
            </a:r>
          </a:p>
        </p:txBody>
      </p:sp>
    </p:spTree>
    <p:extLst>
      <p:ext uri="{BB962C8B-B14F-4D97-AF65-F5344CB8AC3E}">
        <p14:creationId xmlns:p14="http://schemas.microsoft.com/office/powerpoint/2010/main" val="3927551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9575104-EEEF-4968-BDB3-32EA1A32C473}" type="slidenum">
              <a:rPr lang="en-US" smtClean="0"/>
              <a:pPr/>
              <a:t>23</a:t>
            </a:fld>
            <a:endParaRPr lang="en-US" smtClean="0"/>
          </a:p>
        </p:txBody>
      </p:sp>
      <p:sp>
        <p:nvSpPr>
          <p:cNvPr id="20483" name="Rectangle 2"/>
          <p:cNvSpPr>
            <a:spLocks noGrp="1" noChangeArrowheads="1"/>
          </p:cNvSpPr>
          <p:nvPr>
            <p:ph type="title"/>
          </p:nvPr>
        </p:nvSpPr>
        <p:spPr/>
        <p:txBody>
          <a:bodyPr/>
          <a:lstStyle/>
          <a:p>
            <a:pPr eaLnBrk="1" hangingPunct="1"/>
            <a:r>
              <a:rPr lang="en-US" i="1" dirty="0" smtClean="0"/>
              <a:t>Board of Curators of the Univ. of Missouri v. Horowitz</a:t>
            </a:r>
            <a:r>
              <a:rPr lang="en-US" dirty="0" smtClean="0"/>
              <a:t>, 435 U.S. 78 (1978) </a:t>
            </a:r>
          </a:p>
        </p:txBody>
      </p:sp>
      <p:sp>
        <p:nvSpPr>
          <p:cNvPr id="20484" name="Rectangle 3"/>
          <p:cNvSpPr>
            <a:spLocks noGrp="1" noChangeArrowheads="1"/>
          </p:cNvSpPr>
          <p:nvPr>
            <p:ph type="body" idx="1"/>
          </p:nvPr>
        </p:nvSpPr>
        <p:spPr/>
        <p:txBody>
          <a:bodyPr/>
          <a:lstStyle/>
          <a:p>
            <a:pPr eaLnBrk="1" hangingPunct="1"/>
            <a:r>
              <a:rPr lang="en-US" dirty="0" smtClean="0"/>
              <a:t>Academic suspension case for a medical student</a:t>
            </a:r>
          </a:p>
          <a:p>
            <a:pPr eaLnBrk="1" hangingPunct="1"/>
            <a:r>
              <a:rPr lang="en-US" dirty="0" smtClean="0"/>
              <a:t>What due process did the court require?</a:t>
            </a:r>
          </a:p>
          <a:p>
            <a:pPr eaLnBrk="1" hangingPunct="1"/>
            <a:r>
              <a:rPr lang="en-US" dirty="0" smtClean="0"/>
              <a:t>What was the </a:t>
            </a:r>
            <a:r>
              <a:rPr lang="en-US" i="1" dirty="0" smtClean="0"/>
              <a:t>Mathews</a:t>
            </a:r>
            <a:r>
              <a:rPr lang="en-US" dirty="0" smtClean="0"/>
              <a:t> analysis?</a:t>
            </a:r>
          </a:p>
          <a:p>
            <a:pPr lvl="1" eaLnBrk="1" hangingPunct="1"/>
            <a:r>
              <a:rPr lang="en-US" dirty="0" smtClean="0"/>
              <a:t>What would be the costs of having due process for every failing student?</a:t>
            </a:r>
          </a:p>
          <a:p>
            <a:pPr lvl="1" eaLnBrk="1" hangingPunct="1"/>
            <a:r>
              <a:rPr lang="en-US" dirty="0" smtClean="0"/>
              <a:t>What would be the facts at issue?</a:t>
            </a:r>
          </a:p>
          <a:p>
            <a:pPr eaLnBrk="1" hangingPunct="1"/>
            <a:r>
              <a:rPr lang="en-US" dirty="0" smtClean="0"/>
              <a:t>Would this analysis differ if this had been a disciplinary suspension?</a:t>
            </a:r>
          </a:p>
        </p:txBody>
      </p:sp>
    </p:spTree>
    <p:extLst>
      <p:ext uri="{BB962C8B-B14F-4D97-AF65-F5344CB8AC3E}">
        <p14:creationId xmlns:p14="http://schemas.microsoft.com/office/powerpoint/2010/main" val="3841177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DE31D9C-81C0-4DEA-85EA-B8B30B740EDB}" type="slidenum">
              <a:rPr lang="en-US" smtClean="0"/>
              <a:pPr/>
              <a:t>24</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Law School Disciple and Due Process</a:t>
            </a:r>
          </a:p>
        </p:txBody>
      </p:sp>
      <p:sp>
        <p:nvSpPr>
          <p:cNvPr id="21508" name="Rectangle 3"/>
          <p:cNvSpPr>
            <a:spLocks noGrp="1" noChangeArrowheads="1"/>
          </p:cNvSpPr>
          <p:nvPr>
            <p:ph type="body" idx="1"/>
          </p:nvPr>
        </p:nvSpPr>
        <p:spPr/>
        <p:txBody>
          <a:bodyPr/>
          <a:lstStyle/>
          <a:p>
            <a:pPr eaLnBrk="1" hangingPunct="1"/>
            <a:r>
              <a:rPr lang="en-US" sz="2800" dirty="0" smtClean="0"/>
              <a:t>Why does </a:t>
            </a:r>
            <a:r>
              <a:rPr lang="en-US" sz="2800" i="1" dirty="0" smtClean="0"/>
              <a:t>Mathews</a:t>
            </a:r>
            <a:r>
              <a:rPr lang="en-US" sz="2800" dirty="0" smtClean="0"/>
              <a:t> result in different standards for academic and disciplinary suspensions?</a:t>
            </a:r>
          </a:p>
          <a:p>
            <a:pPr lvl="1" eaLnBrk="1" hangingPunct="1"/>
            <a:r>
              <a:rPr lang="en-US" sz="2800" dirty="0" smtClean="0"/>
              <a:t>How do we tell whether it is an academic or disciplinary issue?</a:t>
            </a:r>
          </a:p>
          <a:p>
            <a:pPr lvl="1" eaLnBrk="1" hangingPunct="1"/>
            <a:r>
              <a:rPr lang="en-US" sz="2800" dirty="0" smtClean="0"/>
              <a:t>What about plagiarism? Cheating?</a:t>
            </a:r>
          </a:p>
          <a:p>
            <a:pPr eaLnBrk="1" hangingPunct="1"/>
            <a:r>
              <a:rPr lang="en-US" sz="2800" dirty="0" smtClean="0"/>
              <a:t>What is the role of special expertise and deference?</a:t>
            </a:r>
          </a:p>
          <a:p>
            <a:pPr lvl="1" eaLnBrk="1" hangingPunct="1"/>
            <a:r>
              <a:rPr lang="en-US" sz="2800" dirty="0" smtClean="0"/>
              <a:t>Is this just judicial deference to agency expertise and policy making, with the school as agency?</a:t>
            </a:r>
          </a:p>
        </p:txBody>
      </p:sp>
    </p:spTree>
    <p:extLst>
      <p:ext uri="{BB962C8B-B14F-4D97-AF65-F5344CB8AC3E}">
        <p14:creationId xmlns:p14="http://schemas.microsoft.com/office/powerpoint/2010/main" val="3991153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F98488-C1C7-4BE0-80D8-CA77834671D4}" type="slidenum">
              <a:rPr lang="en-US" smtClean="0">
                <a:solidFill>
                  <a:schemeClr val="bg2"/>
                </a:solidFill>
              </a:rPr>
              <a:pPr/>
              <a:t>25</a:t>
            </a:fld>
            <a:endParaRPr lang="en-US" smtClean="0">
              <a:solidFill>
                <a:schemeClr val="bg2"/>
              </a:solidFill>
            </a:endParaRPr>
          </a:p>
        </p:txBody>
      </p:sp>
      <p:sp>
        <p:nvSpPr>
          <p:cNvPr id="23555" name="Rectangle 2"/>
          <p:cNvSpPr>
            <a:spLocks noGrp="1" noChangeArrowheads="1"/>
          </p:cNvSpPr>
          <p:nvPr>
            <p:ph type="ctrTitle"/>
          </p:nvPr>
        </p:nvSpPr>
        <p:spPr/>
        <p:txBody>
          <a:bodyPr/>
          <a:lstStyle/>
          <a:p>
            <a:pPr eaLnBrk="1" hangingPunct="1"/>
            <a:r>
              <a:rPr lang="en-US" dirty="0" smtClean="0"/>
              <a:t>Bias in Administrative Hearings</a:t>
            </a:r>
          </a:p>
        </p:txBody>
      </p:sp>
      <p:sp>
        <p:nvSpPr>
          <p:cNvPr id="23556"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3882724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839F09-BAEB-47E9-963D-AB5E803060AB}" type="slidenum">
              <a:rPr lang="en-US" smtClean="0"/>
              <a:pPr/>
              <a:t>26</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What does a Right to an Impartial Judge Mean?</a:t>
            </a:r>
          </a:p>
        </p:txBody>
      </p:sp>
      <p:sp>
        <p:nvSpPr>
          <p:cNvPr id="24580" name="Rectangle 3"/>
          <p:cNvSpPr>
            <a:spLocks noGrp="1" noChangeArrowheads="1"/>
          </p:cNvSpPr>
          <p:nvPr>
            <p:ph type="body" idx="1"/>
          </p:nvPr>
        </p:nvSpPr>
        <p:spPr/>
        <p:txBody>
          <a:bodyPr/>
          <a:lstStyle/>
          <a:p>
            <a:pPr eaLnBrk="1" hangingPunct="1"/>
            <a:r>
              <a:rPr lang="en-US" smtClean="0"/>
              <a:t>What are sources of bias?</a:t>
            </a:r>
          </a:p>
          <a:p>
            <a:pPr lvl="1" eaLnBrk="1" hangingPunct="1"/>
            <a:r>
              <a:rPr lang="en-US" smtClean="0"/>
              <a:t>How is the analysis different for agencies than for Article III courts?</a:t>
            </a:r>
          </a:p>
          <a:p>
            <a:pPr eaLnBrk="1" hangingPunct="1"/>
            <a:r>
              <a:rPr lang="en-US" smtClean="0"/>
              <a:t>What is separation of functions?</a:t>
            </a:r>
          </a:p>
          <a:p>
            <a:pPr lvl="1" eaLnBrk="1" hangingPunct="1"/>
            <a:r>
              <a:rPr lang="en-US" smtClean="0"/>
              <a:t>How does it reduce potential bias?</a:t>
            </a:r>
          </a:p>
          <a:p>
            <a:pPr lvl="1" eaLnBrk="1" hangingPunct="1"/>
            <a:r>
              <a:rPr lang="en-US" smtClean="0"/>
              <a:t>This argument lead to the  central panel of ALJs in LA.</a:t>
            </a:r>
          </a:p>
        </p:txBody>
      </p:sp>
    </p:spTree>
    <p:extLst>
      <p:ext uri="{BB962C8B-B14F-4D97-AF65-F5344CB8AC3E}">
        <p14:creationId xmlns:p14="http://schemas.microsoft.com/office/powerpoint/2010/main" val="565396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1A3FE86-86CB-4E91-9560-131C6C7F7F9D}" type="slidenum">
              <a:rPr lang="en-US" smtClean="0"/>
              <a:pPr/>
              <a:t>27</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The Problem of Proof of Bias</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We will see more about this in the chapter on judicial review</a:t>
            </a:r>
          </a:p>
          <a:p>
            <a:pPr eaLnBrk="1" hangingPunct="1">
              <a:lnSpc>
                <a:spcPct val="90000"/>
              </a:lnSpc>
            </a:pPr>
            <a:r>
              <a:rPr lang="en-US" smtClean="0"/>
              <a:t>The core problem is that you cannot judge bias by only looking at the record, but the courts are unwilling to allow discovery into the motives of the judges</a:t>
            </a:r>
          </a:p>
          <a:p>
            <a:pPr eaLnBrk="1" hangingPunct="1">
              <a:lnSpc>
                <a:spcPct val="90000"/>
              </a:lnSpc>
            </a:pPr>
            <a:r>
              <a:rPr lang="en-US" smtClean="0"/>
              <a:t>It would be like getting to depose an Article III judge as part of the appeal of a summary judgment.</a:t>
            </a:r>
          </a:p>
        </p:txBody>
      </p:sp>
    </p:spTree>
    <p:extLst>
      <p:ext uri="{BB962C8B-B14F-4D97-AF65-F5344CB8AC3E}">
        <p14:creationId xmlns:p14="http://schemas.microsoft.com/office/powerpoint/2010/main" val="644297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04F623-F748-4851-B170-8EB936B043AC}" type="slidenum">
              <a:rPr lang="en-US" smtClean="0"/>
              <a:pPr/>
              <a:t>28</a:t>
            </a:fld>
            <a:endParaRPr lang="en-US" smtClean="0"/>
          </a:p>
        </p:txBody>
      </p:sp>
      <p:sp>
        <p:nvSpPr>
          <p:cNvPr id="26627" name="Rectangle 2"/>
          <p:cNvSpPr>
            <a:spLocks noGrp="1" noChangeArrowheads="1"/>
          </p:cNvSpPr>
          <p:nvPr>
            <p:ph type="title"/>
          </p:nvPr>
        </p:nvSpPr>
        <p:spPr/>
        <p:txBody>
          <a:bodyPr/>
          <a:lstStyle/>
          <a:p>
            <a:pPr eaLnBrk="1" hangingPunct="1"/>
            <a:r>
              <a:rPr lang="en-US" sz="3200" dirty="0" smtClean="0"/>
              <a:t>Exception to the Requirement of Separation of Functions  for the Heads of Agencies</a:t>
            </a:r>
          </a:p>
        </p:txBody>
      </p:sp>
      <p:sp>
        <p:nvSpPr>
          <p:cNvPr id="26628" name="Rectangle 3"/>
          <p:cNvSpPr>
            <a:spLocks noGrp="1" noChangeArrowheads="1"/>
          </p:cNvSpPr>
          <p:nvPr>
            <p:ph type="body" idx="1"/>
          </p:nvPr>
        </p:nvSpPr>
        <p:spPr/>
        <p:txBody>
          <a:bodyPr>
            <a:normAutofit lnSpcReduction="10000"/>
          </a:bodyPr>
          <a:lstStyle/>
          <a:p>
            <a:pPr eaLnBrk="1" hangingPunct="1"/>
            <a:r>
              <a:rPr lang="en-US" dirty="0" smtClean="0"/>
              <a:t>554(d)</a:t>
            </a:r>
          </a:p>
          <a:p>
            <a:pPr lvl="1" eaLnBrk="1" hangingPunct="1"/>
            <a:r>
              <a:rPr lang="en-US" dirty="0" smtClean="0"/>
              <a:t> This subsection does not apply ...</a:t>
            </a:r>
          </a:p>
          <a:p>
            <a:pPr lvl="1" eaLnBrk="1" hangingPunct="1"/>
            <a:r>
              <a:rPr lang="en-US" dirty="0" smtClean="0"/>
              <a:t>(C) to the agency or a member or members of the body comprising the agency. </a:t>
            </a:r>
          </a:p>
          <a:p>
            <a:pPr eaLnBrk="1" hangingPunct="1"/>
            <a:r>
              <a:rPr lang="en-US" dirty="0" smtClean="0"/>
              <a:t>The “agency” means the secretary in an agency with a single head.</a:t>
            </a:r>
          </a:p>
          <a:p>
            <a:pPr eaLnBrk="1" hangingPunct="1"/>
            <a:r>
              <a:rPr lang="en-US" dirty="0" smtClean="0"/>
              <a:t>The “body comprising the agency” is the commissioners or board members of an agency headed by a committee.</a:t>
            </a:r>
          </a:p>
        </p:txBody>
      </p:sp>
    </p:spTree>
    <p:extLst>
      <p:ext uri="{BB962C8B-B14F-4D97-AF65-F5344CB8AC3E}">
        <p14:creationId xmlns:p14="http://schemas.microsoft.com/office/powerpoint/2010/main" val="18597148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ACD4C4D-8D67-4591-B3A0-B0418264490C}" type="slidenum">
              <a:rPr lang="en-US" smtClean="0"/>
              <a:pPr/>
              <a:t>29</a:t>
            </a:fld>
            <a:endParaRPr lang="en-US" smtClean="0"/>
          </a:p>
        </p:txBody>
      </p:sp>
      <p:sp>
        <p:nvSpPr>
          <p:cNvPr id="27651" name="Rectangle 2"/>
          <p:cNvSpPr>
            <a:spLocks noGrp="1" noChangeArrowheads="1"/>
          </p:cNvSpPr>
          <p:nvPr>
            <p:ph type="title"/>
          </p:nvPr>
        </p:nvSpPr>
        <p:spPr/>
        <p:txBody>
          <a:bodyPr/>
          <a:lstStyle/>
          <a:p>
            <a:pPr eaLnBrk="1" hangingPunct="1"/>
            <a:r>
              <a:rPr lang="en-US" i="1" dirty="0" err="1" smtClean="0"/>
              <a:t>Withrow</a:t>
            </a:r>
            <a:r>
              <a:rPr lang="en-US" i="1" dirty="0" smtClean="0"/>
              <a:t> v. Larkin</a:t>
            </a:r>
            <a:r>
              <a:rPr lang="en-US" dirty="0" smtClean="0"/>
              <a:t>, 421 U.S. 35 (1975)</a:t>
            </a:r>
          </a:p>
        </p:txBody>
      </p:sp>
      <p:sp>
        <p:nvSpPr>
          <p:cNvPr id="27652" name="Rectangle 3"/>
          <p:cNvSpPr>
            <a:spLocks noGrp="1" noChangeArrowheads="1"/>
          </p:cNvSpPr>
          <p:nvPr>
            <p:ph type="body" idx="1"/>
          </p:nvPr>
        </p:nvSpPr>
        <p:spPr/>
        <p:txBody>
          <a:bodyPr/>
          <a:lstStyle/>
          <a:p>
            <a:pPr eaLnBrk="1" hangingPunct="1">
              <a:lnSpc>
                <a:spcPct val="90000"/>
              </a:lnSpc>
            </a:pPr>
            <a:r>
              <a:rPr lang="en-US" sz="2400" dirty="0" smtClean="0"/>
              <a:t>State medical licensing board</a:t>
            </a:r>
          </a:p>
          <a:p>
            <a:pPr lvl="1" eaLnBrk="1" hangingPunct="1">
              <a:lnSpc>
                <a:spcPct val="90000"/>
              </a:lnSpc>
            </a:pPr>
            <a:r>
              <a:rPr lang="en-US" sz="2400" dirty="0" smtClean="0"/>
              <a:t>What were the functions?</a:t>
            </a:r>
          </a:p>
          <a:p>
            <a:pPr lvl="1" eaLnBrk="1" hangingPunct="1">
              <a:lnSpc>
                <a:spcPct val="90000"/>
              </a:lnSpc>
            </a:pPr>
            <a:r>
              <a:rPr lang="en-US" sz="2400" dirty="0" smtClean="0"/>
              <a:t>What did the doc request?</a:t>
            </a:r>
          </a:p>
          <a:p>
            <a:pPr eaLnBrk="1" hangingPunct="1">
              <a:lnSpc>
                <a:spcPct val="90000"/>
              </a:lnSpc>
            </a:pPr>
            <a:r>
              <a:rPr lang="en-US" sz="2400" dirty="0" smtClean="0"/>
              <a:t>Why did the court find that it was not necessary to separate them?</a:t>
            </a:r>
          </a:p>
          <a:p>
            <a:pPr lvl="1" eaLnBrk="1" hangingPunct="1">
              <a:lnSpc>
                <a:spcPct val="90000"/>
              </a:lnSpc>
            </a:pPr>
            <a:r>
              <a:rPr lang="en-US" sz="2400" dirty="0" smtClean="0"/>
              <a:t>The Supreme Court reiterated the fundamental importance of the need for an unbiased decision maker, but it found that the mere combination of investigatory, prosecutorial, and adjudicatory functions in the same entity did not necessarily make the entity biased in adjudicating. </a:t>
            </a:r>
          </a:p>
          <a:p>
            <a:pPr lvl="1" eaLnBrk="1" hangingPunct="1">
              <a:lnSpc>
                <a:spcPct val="90000"/>
              </a:lnSpc>
            </a:pPr>
            <a:r>
              <a:rPr lang="en-US" sz="2400" dirty="0" smtClean="0"/>
              <a:t>Why is the record so important in these cases?</a:t>
            </a:r>
          </a:p>
          <a:p>
            <a:pPr eaLnBrk="1" hangingPunct="1">
              <a:lnSpc>
                <a:spcPct val="90000"/>
              </a:lnSpc>
            </a:pPr>
            <a:r>
              <a:rPr lang="en-US" sz="2400" dirty="0" smtClean="0"/>
              <a:t>Why would an independent ALJ be a particular problem for these cases?</a:t>
            </a:r>
          </a:p>
        </p:txBody>
      </p:sp>
    </p:spTree>
    <p:extLst>
      <p:ext uri="{BB962C8B-B14F-4D97-AF65-F5344CB8AC3E}">
        <p14:creationId xmlns:p14="http://schemas.microsoft.com/office/powerpoint/2010/main" val="2771601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4ACF629-A824-402E-9AFF-EE1AB91D128F}" type="slidenum">
              <a:rPr lang="en-US" smtClean="0"/>
              <a:pPr/>
              <a:t>3</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Social Security Disability</a:t>
            </a:r>
            <a:br>
              <a:rPr lang="en-US" dirty="0" smtClean="0"/>
            </a:br>
            <a:r>
              <a:rPr lang="en-US" dirty="0" smtClean="0"/>
              <a:t>Basic Procedure - Appeals</a:t>
            </a:r>
          </a:p>
        </p:txBody>
      </p:sp>
      <p:sp>
        <p:nvSpPr>
          <p:cNvPr id="7172" name="Rectangle 3"/>
          <p:cNvSpPr>
            <a:spLocks noGrp="1" noChangeArrowheads="1"/>
          </p:cNvSpPr>
          <p:nvPr>
            <p:ph type="body" idx="1"/>
          </p:nvPr>
        </p:nvSpPr>
        <p:spPr>
          <a:xfrm>
            <a:off x="457200" y="2133600"/>
            <a:ext cx="8534400" cy="4343400"/>
          </a:xfrm>
        </p:spPr>
        <p:txBody>
          <a:bodyPr/>
          <a:lstStyle/>
          <a:p>
            <a:pPr eaLnBrk="1" hangingPunct="1">
              <a:lnSpc>
                <a:spcPct val="80000"/>
              </a:lnSpc>
            </a:pPr>
            <a:r>
              <a:rPr lang="en-US" sz="2400" dirty="0" smtClean="0"/>
              <a:t>Most problems arise because of poor documentation</a:t>
            </a:r>
          </a:p>
          <a:p>
            <a:pPr lvl="1" eaLnBrk="1" hangingPunct="1">
              <a:lnSpc>
                <a:spcPct val="80000"/>
              </a:lnSpc>
            </a:pPr>
            <a:r>
              <a:rPr lang="en-US" sz="2400" dirty="0" smtClean="0"/>
              <a:t>The agency has limited authority to reject the treating physician's evaluation.</a:t>
            </a:r>
          </a:p>
          <a:p>
            <a:pPr eaLnBrk="1" hangingPunct="1">
              <a:lnSpc>
                <a:spcPct val="80000"/>
              </a:lnSpc>
            </a:pPr>
            <a:r>
              <a:rPr lang="en-US" sz="2400" dirty="0" smtClean="0"/>
              <a:t>After denial, you can ask for a hearing before an ALJ</a:t>
            </a:r>
          </a:p>
          <a:p>
            <a:pPr lvl="1" eaLnBrk="1" hangingPunct="1">
              <a:lnSpc>
                <a:spcPct val="80000"/>
              </a:lnSpc>
            </a:pPr>
            <a:r>
              <a:rPr lang="en-US" sz="2400" dirty="0" smtClean="0"/>
              <a:t>80% or more of all the federal ALJs</a:t>
            </a:r>
          </a:p>
          <a:p>
            <a:pPr eaLnBrk="1" hangingPunct="1">
              <a:lnSpc>
                <a:spcPct val="80000"/>
              </a:lnSpc>
            </a:pPr>
            <a:r>
              <a:rPr lang="en-US" sz="2400" dirty="0" smtClean="0"/>
              <a:t>The agency treats the ALJ's decision as final</a:t>
            </a:r>
          </a:p>
          <a:p>
            <a:pPr lvl="1" eaLnBrk="1" hangingPunct="1">
              <a:lnSpc>
                <a:spcPct val="80000"/>
              </a:lnSpc>
            </a:pPr>
            <a:r>
              <a:rPr lang="en-US" sz="2400" dirty="0" smtClean="0"/>
              <a:t>At this point you can appeal to the agency internal appeals process, then to the federal courts</a:t>
            </a:r>
          </a:p>
          <a:p>
            <a:pPr eaLnBrk="1" hangingPunct="1">
              <a:lnSpc>
                <a:spcPct val="80000"/>
              </a:lnSpc>
            </a:pPr>
            <a:r>
              <a:rPr lang="en-US" sz="2400" dirty="0" smtClean="0"/>
              <a:t>Positive decisions are retroactive - critical DP point</a:t>
            </a:r>
          </a:p>
          <a:p>
            <a:pPr lvl="1" eaLnBrk="1" hangingPunct="1">
              <a:lnSpc>
                <a:spcPct val="80000"/>
              </a:lnSpc>
            </a:pPr>
            <a:r>
              <a:rPr lang="en-US" sz="2400" dirty="0" smtClean="0"/>
              <a:t>Generates the money to pay the attorney as well</a:t>
            </a:r>
          </a:p>
        </p:txBody>
      </p:sp>
    </p:spTree>
    <p:extLst>
      <p:ext uri="{BB962C8B-B14F-4D97-AF65-F5344CB8AC3E}">
        <p14:creationId xmlns:p14="http://schemas.microsoft.com/office/powerpoint/2010/main" val="40199931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E28CDAA-8F37-4A4E-9797-C6FC1F0E5A76}" type="slidenum">
              <a:rPr lang="en-US" smtClean="0"/>
              <a:pPr/>
              <a:t>30</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Disqualifying an Administrative Law Decisionmaker for Bias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dirty="0" smtClean="0"/>
              <a:t>What is the United States Supreme Court standard?</a:t>
            </a:r>
          </a:p>
          <a:p>
            <a:pPr lvl="1" eaLnBrk="1" hangingPunct="1">
              <a:lnSpc>
                <a:spcPct val="90000"/>
              </a:lnSpc>
            </a:pPr>
            <a:r>
              <a:rPr lang="en-US" sz="2800" dirty="0" smtClean="0"/>
              <a:t> “irrevocably closed mind” </a:t>
            </a:r>
          </a:p>
          <a:p>
            <a:pPr eaLnBrk="1" hangingPunct="1">
              <a:lnSpc>
                <a:spcPct val="90000"/>
              </a:lnSpc>
            </a:pPr>
            <a:r>
              <a:rPr lang="en-US" sz="2800" dirty="0" smtClean="0"/>
              <a:t>What does it take to show this?</a:t>
            </a:r>
          </a:p>
          <a:p>
            <a:pPr lvl="1" eaLnBrk="1" hangingPunct="1">
              <a:lnSpc>
                <a:spcPct val="90000"/>
              </a:lnSpc>
            </a:pPr>
            <a:r>
              <a:rPr lang="en-US" sz="2800" dirty="0" smtClean="0"/>
              <a:t>What happened in </a:t>
            </a:r>
            <a:r>
              <a:rPr lang="en-US" sz="2800" i="1" dirty="0" smtClean="0"/>
              <a:t>Texaco, Inc. v. FTC</a:t>
            </a:r>
            <a:r>
              <a:rPr lang="en-US" sz="2800" dirty="0" smtClean="0"/>
              <a:t>, 336 F.2d 754 (D.C. Cir. 1964)?</a:t>
            </a:r>
          </a:p>
          <a:p>
            <a:pPr lvl="1" eaLnBrk="1" hangingPunct="1">
              <a:lnSpc>
                <a:spcPct val="90000"/>
              </a:lnSpc>
            </a:pPr>
            <a:r>
              <a:rPr lang="en-US" sz="2800" dirty="0" smtClean="0"/>
              <a:t>Why does mean that the head of the EPA needed to be circumspect in comments about the BP fines?</a:t>
            </a:r>
          </a:p>
          <a:p>
            <a:pPr lvl="1" eaLnBrk="1" hangingPunct="1">
              <a:lnSpc>
                <a:spcPct val="90000"/>
              </a:lnSpc>
            </a:pPr>
            <a:r>
              <a:rPr lang="en-US" sz="2800" dirty="0" smtClean="0"/>
              <a:t>Would generalized statements, such as the FCC chair deploring advertising to children, meet the standard?</a:t>
            </a:r>
          </a:p>
          <a:p>
            <a:pPr eaLnBrk="1" hangingPunct="1">
              <a:lnSpc>
                <a:spcPct val="90000"/>
              </a:lnSpc>
            </a:pPr>
            <a:r>
              <a:rPr lang="en-US" sz="2800" dirty="0" smtClean="0"/>
              <a:t>What is the Doctrine of Necessity?</a:t>
            </a:r>
          </a:p>
        </p:txBody>
      </p:sp>
    </p:spTree>
    <p:extLst>
      <p:ext uri="{BB962C8B-B14F-4D97-AF65-F5344CB8AC3E}">
        <p14:creationId xmlns:p14="http://schemas.microsoft.com/office/powerpoint/2010/main" val="3638227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347609E-A9D3-4D45-BE82-7F8B61D940CF}" type="slidenum">
              <a:rPr lang="en-US" smtClean="0"/>
              <a:pPr/>
              <a:t>31</a:t>
            </a:fld>
            <a:endParaRPr lang="en-US" smtClean="0"/>
          </a:p>
        </p:txBody>
      </p:sp>
      <p:sp>
        <p:nvSpPr>
          <p:cNvPr id="29699" name="Rectangle 2"/>
          <p:cNvSpPr>
            <a:spLocks noGrp="1" noChangeArrowheads="1"/>
          </p:cNvSpPr>
          <p:nvPr>
            <p:ph type="title"/>
          </p:nvPr>
        </p:nvSpPr>
        <p:spPr/>
        <p:txBody>
          <a:bodyPr/>
          <a:lstStyle/>
          <a:p>
            <a:pPr eaLnBrk="1" hangingPunct="1"/>
            <a:r>
              <a:rPr lang="en-US" i="1" dirty="0" smtClean="0"/>
              <a:t>Kennecott Copper Corp. v. FTC</a:t>
            </a:r>
            <a:r>
              <a:rPr lang="en-US" dirty="0" smtClean="0"/>
              <a:t>, 467 F.2d 67 (10th Cir. 1972) </a:t>
            </a:r>
          </a:p>
        </p:txBody>
      </p:sp>
      <p:sp>
        <p:nvSpPr>
          <p:cNvPr id="29700" name="Rectangle 3"/>
          <p:cNvSpPr>
            <a:spLocks noGrp="1" noChangeArrowheads="1"/>
          </p:cNvSpPr>
          <p:nvPr>
            <p:ph type="body" idx="1"/>
          </p:nvPr>
        </p:nvSpPr>
        <p:spPr/>
        <p:txBody>
          <a:bodyPr/>
          <a:lstStyle/>
          <a:p>
            <a:pPr eaLnBrk="1" hangingPunct="1">
              <a:lnSpc>
                <a:spcPct val="90000"/>
              </a:lnSpc>
            </a:pPr>
            <a:r>
              <a:rPr lang="en-US" dirty="0" smtClean="0"/>
              <a:t>Kennecott owned a small coal company, then bought a big one - Peabody</a:t>
            </a:r>
          </a:p>
          <a:p>
            <a:pPr eaLnBrk="1" hangingPunct="1">
              <a:lnSpc>
                <a:spcPct val="90000"/>
              </a:lnSpc>
            </a:pPr>
            <a:r>
              <a:rPr lang="en-US" dirty="0" smtClean="0"/>
              <a:t>FTC investigated this as an antitrust violation</a:t>
            </a:r>
          </a:p>
          <a:p>
            <a:pPr lvl="1" eaLnBrk="1" hangingPunct="1">
              <a:lnSpc>
                <a:spcPct val="90000"/>
              </a:lnSpc>
            </a:pPr>
            <a:r>
              <a:rPr lang="en-US" dirty="0" smtClean="0"/>
              <a:t>A commissioner gave an interview and explained that the agency saw Kennecott  as removing itself as a competitor.</a:t>
            </a:r>
          </a:p>
          <a:p>
            <a:pPr lvl="1" eaLnBrk="1" hangingPunct="1">
              <a:lnSpc>
                <a:spcPct val="90000"/>
              </a:lnSpc>
            </a:pPr>
            <a:r>
              <a:rPr lang="en-US" dirty="0" smtClean="0"/>
              <a:t>Kennecott claimed this showed bias</a:t>
            </a:r>
          </a:p>
          <a:p>
            <a:pPr eaLnBrk="1" hangingPunct="1">
              <a:lnSpc>
                <a:spcPct val="90000"/>
              </a:lnSpc>
            </a:pPr>
            <a:r>
              <a:rPr lang="en-US" dirty="0" smtClean="0"/>
              <a:t>The court said no, but warned the agency to be more careful.</a:t>
            </a:r>
          </a:p>
        </p:txBody>
      </p:sp>
    </p:spTree>
    <p:extLst>
      <p:ext uri="{BB962C8B-B14F-4D97-AF65-F5344CB8AC3E}">
        <p14:creationId xmlns:p14="http://schemas.microsoft.com/office/powerpoint/2010/main" val="3600910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A77B55-7258-47CB-8D37-B33C888A1A3B}" type="slidenum">
              <a:rPr lang="en-US" smtClean="0"/>
              <a:pPr/>
              <a:t>32</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Pillsbury Co. v. FTC</a:t>
            </a:r>
            <a:r>
              <a:rPr lang="en-US" dirty="0" smtClean="0"/>
              <a:t>, 354 F.2d 952 (5th Cir. 1966)</a:t>
            </a:r>
          </a:p>
        </p:txBody>
      </p:sp>
      <p:sp>
        <p:nvSpPr>
          <p:cNvPr id="29700" name="Rectangle 3"/>
          <p:cNvSpPr>
            <a:spLocks noGrp="1" noChangeArrowheads="1"/>
          </p:cNvSpPr>
          <p:nvPr>
            <p:ph type="body" idx="1"/>
          </p:nvPr>
        </p:nvSpPr>
        <p:spPr/>
        <p:txBody>
          <a:bodyPr>
            <a:normAutofit fontScale="85000" lnSpcReduction="20000"/>
          </a:bodyPr>
          <a:lstStyle/>
          <a:p>
            <a:pPr eaLnBrk="1" hangingPunct="1">
              <a:lnSpc>
                <a:spcPct val="90000"/>
              </a:lnSpc>
              <a:defRPr/>
            </a:pPr>
            <a:r>
              <a:rPr lang="en-US" dirty="0" smtClean="0"/>
              <a:t>Who was meddling in the FTC case?</a:t>
            </a:r>
          </a:p>
          <a:p>
            <a:pPr lvl="1" eaLnBrk="1" hangingPunct="1">
              <a:lnSpc>
                <a:spcPct val="90000"/>
              </a:lnSpc>
              <a:defRPr/>
            </a:pPr>
            <a:r>
              <a:rPr lang="en-US" dirty="0" smtClean="0">
                <a:hlinkClick r:id="rId2"/>
              </a:rPr>
              <a:t>What did Senator Kefauver say?</a:t>
            </a:r>
            <a:endParaRPr lang="en-US" dirty="0" smtClean="0"/>
          </a:p>
          <a:p>
            <a:pPr eaLnBrk="1" hangingPunct="1">
              <a:lnSpc>
                <a:spcPct val="90000"/>
              </a:lnSpc>
              <a:defRPr/>
            </a:pPr>
            <a:r>
              <a:rPr lang="en-US" dirty="0" smtClean="0"/>
              <a:t>What the</a:t>
            </a:r>
            <a:r>
              <a:rPr lang="en-US" baseline="0" dirty="0" smtClean="0"/>
              <a:t> court was worried about:</a:t>
            </a:r>
          </a:p>
          <a:p>
            <a:pPr lvl="1" eaLnBrk="1" hangingPunct="1">
              <a:lnSpc>
                <a:spcPct val="90000"/>
              </a:lnSpc>
              <a:defRPr/>
            </a:pPr>
            <a:r>
              <a:rPr lang="en-US" dirty="0" smtClean="0"/>
              <a:t>However, when such an investigation focuses directly and substantially upon the mental decisional processes of a Commission in a case which is pending before it, Congress is no longer intervening in the agency's legislative function, but rather, in its judicial function. At this latter point, we become concerned with the right of private litigants to a fair trial and, equally important, with their right to the appearance of impartiality, which cannot be maintained unless those who exercise the judicial function are free from powerful external influences. </a:t>
            </a:r>
          </a:p>
        </p:txBody>
      </p:sp>
    </p:spTree>
    <p:extLst>
      <p:ext uri="{BB962C8B-B14F-4D97-AF65-F5344CB8AC3E}">
        <p14:creationId xmlns:p14="http://schemas.microsoft.com/office/powerpoint/2010/main" val="18598816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Pillsbury</a:t>
            </a:r>
            <a:r>
              <a:rPr lang="en-US" dirty="0" smtClean="0"/>
              <a:t> Ruling</a:t>
            </a:r>
            <a:endParaRPr lang="en-US" dirty="0"/>
          </a:p>
        </p:txBody>
      </p:sp>
      <p:sp>
        <p:nvSpPr>
          <p:cNvPr id="3" name="Content Placeholder 2"/>
          <p:cNvSpPr>
            <a:spLocks noGrp="1"/>
          </p:cNvSpPr>
          <p:nvPr>
            <p:ph idx="1"/>
          </p:nvPr>
        </p:nvSpPr>
        <p:spPr/>
        <p:txBody>
          <a:bodyPr>
            <a:normAutofit fontScale="85000" lnSpcReduction="10000"/>
          </a:bodyPr>
          <a:lstStyle/>
          <a:p>
            <a:pPr eaLnBrk="1" hangingPunct="1">
              <a:lnSpc>
                <a:spcPct val="90000"/>
              </a:lnSpc>
              <a:defRPr/>
            </a:pPr>
            <a:r>
              <a:rPr lang="en-US" dirty="0" smtClean="0"/>
              <a:t>What happens</a:t>
            </a:r>
            <a:r>
              <a:rPr lang="en-US" baseline="0" dirty="0" smtClean="0"/>
              <a:t> if the court disqualifies the commission because of the intimidation in the Senate hearing?</a:t>
            </a:r>
          </a:p>
          <a:p>
            <a:pPr eaLnBrk="1" hangingPunct="1">
              <a:lnSpc>
                <a:spcPct val="90000"/>
              </a:lnSpc>
              <a:defRPr/>
            </a:pPr>
            <a:r>
              <a:rPr lang="en-US" dirty="0" smtClean="0"/>
              <a:t>The court’s solution:</a:t>
            </a:r>
            <a:endParaRPr lang="en-US" baseline="0" dirty="0" smtClean="0"/>
          </a:p>
          <a:p>
            <a:pPr lvl="1" eaLnBrk="1" hangingPunct="1">
              <a:lnSpc>
                <a:spcPct val="90000"/>
              </a:lnSpc>
              <a:defRPr/>
            </a:pPr>
            <a:r>
              <a:rPr lang="en-US" dirty="0"/>
              <a:t>Although we conclude that the course of the questioning before the Senate subcommittee in June 1955 deprived the petitioner of the kind of hearing contemplated by the Supreme Court </a:t>
            </a:r>
            <a:r>
              <a:rPr lang="en-US" dirty="0" smtClean="0"/>
              <a:t>... </a:t>
            </a:r>
            <a:r>
              <a:rPr lang="en-US" dirty="0"/>
              <a:t>we are convinced that the Commission is not permanently disqualified to decide this case. We are convinced that the passage of time, coupled with the changes in personnel on the Commission, sufficiently insulate the present members from any outward effect from what occurred in 1955.</a:t>
            </a:r>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33</a:t>
            </a:fld>
            <a:endParaRPr lang="en-US"/>
          </a:p>
        </p:txBody>
      </p:sp>
    </p:spTree>
    <p:extLst>
      <p:ext uri="{BB962C8B-B14F-4D97-AF65-F5344CB8AC3E}">
        <p14:creationId xmlns:p14="http://schemas.microsoft.com/office/powerpoint/2010/main" val="1447170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Congress be able to do in</a:t>
            </a:r>
            <a:r>
              <a:rPr lang="en-US" baseline="0" dirty="0" smtClean="0"/>
              <a:t> Hearings and for Casework?</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smtClean="0"/>
              <a:t>Congressional case work – doing things for constituents such as checking on Social Security Benefits or trying to get bank regulators to lay off.</a:t>
            </a:r>
          </a:p>
          <a:p>
            <a:pPr eaLnBrk="1" hangingPunct="1">
              <a:lnSpc>
                <a:spcPct val="90000"/>
              </a:lnSpc>
              <a:defRPr/>
            </a:pPr>
            <a:r>
              <a:rPr lang="en-US" dirty="0" smtClean="0"/>
              <a:t>What should be allowed and what would be forbidden under Pillsbury and what you know about due process?</a:t>
            </a:r>
          </a:p>
          <a:p>
            <a:pPr eaLnBrk="1" hangingPunct="1">
              <a:lnSpc>
                <a:spcPct val="90000"/>
              </a:lnSpc>
              <a:defRPr/>
            </a:pPr>
            <a:r>
              <a:rPr lang="en-US" dirty="0" smtClean="0"/>
              <a:t>What if the president </a:t>
            </a:r>
            <a:r>
              <a:rPr lang="en-US" smtClean="0"/>
              <a:t>is meddling?</a:t>
            </a:r>
            <a:endParaRPr lang="en-US" dirty="0" smtClean="0"/>
          </a:p>
          <a:p>
            <a:pPr lvl="1" eaLnBrk="1" hangingPunct="1">
              <a:lnSpc>
                <a:spcPct val="90000"/>
              </a:lnSpc>
              <a:defRPr/>
            </a:pPr>
            <a:r>
              <a:rPr lang="en-US" dirty="0" smtClean="0"/>
              <a:t>How does this change the issues?</a:t>
            </a:r>
          </a:p>
          <a:p>
            <a:pPr lvl="1" eaLnBrk="1" hangingPunct="1">
              <a:lnSpc>
                <a:spcPct val="90000"/>
              </a:lnSpc>
              <a:defRPr/>
            </a:pPr>
            <a:r>
              <a:rPr lang="en-US" dirty="0" smtClean="0"/>
              <a:t>Is he the decider?</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34</a:t>
            </a:fld>
            <a:endParaRPr lang="en-US"/>
          </a:p>
        </p:txBody>
      </p:sp>
    </p:spTree>
    <p:extLst>
      <p:ext uri="{BB962C8B-B14F-4D97-AF65-F5344CB8AC3E}">
        <p14:creationId xmlns:p14="http://schemas.microsoft.com/office/powerpoint/2010/main" val="3953474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56E0CE4-158E-4F8D-AFCF-406A6BE2D97D}" type="slidenum">
              <a:rPr lang="en-US" smtClean="0"/>
              <a:pPr/>
              <a:t>4</a:t>
            </a:fld>
            <a:endParaRPr lang="en-US" smtClean="0"/>
          </a:p>
        </p:txBody>
      </p:sp>
      <p:sp>
        <p:nvSpPr>
          <p:cNvPr id="8195" name="Rectangle 2"/>
          <p:cNvSpPr>
            <a:spLocks noGrp="1" noChangeArrowheads="1"/>
          </p:cNvSpPr>
          <p:nvPr>
            <p:ph type="title"/>
          </p:nvPr>
        </p:nvSpPr>
        <p:spPr/>
        <p:txBody>
          <a:bodyPr/>
          <a:lstStyle/>
          <a:p>
            <a:pPr eaLnBrk="1" hangingPunct="1"/>
            <a:r>
              <a:rPr lang="en-US" smtClean="0"/>
              <a:t>Volume of Claims</a:t>
            </a:r>
          </a:p>
        </p:txBody>
      </p:sp>
      <p:sp>
        <p:nvSpPr>
          <p:cNvPr id="8196" name="Rectangle 3"/>
          <p:cNvSpPr>
            <a:spLocks noGrp="1" noChangeArrowheads="1"/>
          </p:cNvSpPr>
          <p:nvPr>
            <p:ph type="body" idx="1"/>
          </p:nvPr>
        </p:nvSpPr>
        <p:spPr/>
        <p:txBody>
          <a:bodyPr/>
          <a:lstStyle/>
          <a:p>
            <a:pPr eaLnBrk="1" hangingPunct="1">
              <a:lnSpc>
                <a:spcPct val="90000"/>
              </a:lnSpc>
            </a:pPr>
            <a:r>
              <a:rPr lang="en-US" dirty="0" smtClean="0"/>
              <a:t>Are there a lot of Social Security Disability claims every year?</a:t>
            </a:r>
          </a:p>
          <a:p>
            <a:pPr lvl="1" eaLnBrk="1" hangingPunct="1">
              <a:lnSpc>
                <a:spcPct val="90000"/>
              </a:lnSpc>
            </a:pPr>
            <a:r>
              <a:rPr lang="en-US" dirty="0" smtClean="0"/>
              <a:t>Why is this important background for </a:t>
            </a:r>
            <a:r>
              <a:rPr lang="en-US" i="1" dirty="0" smtClean="0"/>
              <a:t>Matthews v. Eldridge</a:t>
            </a:r>
            <a:r>
              <a:rPr lang="en-US" dirty="0" smtClean="0"/>
              <a:t>?</a:t>
            </a:r>
          </a:p>
          <a:p>
            <a:pPr eaLnBrk="1" hangingPunct="1">
              <a:lnSpc>
                <a:spcPct val="90000"/>
              </a:lnSpc>
            </a:pPr>
            <a:r>
              <a:rPr lang="en-US" dirty="0" smtClean="0"/>
              <a:t>Think about what this process looks like from the perspective of a disabled person tying to get benefits, or trying to avoid having benefits cancelled.</a:t>
            </a:r>
          </a:p>
          <a:p>
            <a:pPr lvl="1" eaLnBrk="1" hangingPunct="1">
              <a:lnSpc>
                <a:spcPct val="90000"/>
              </a:lnSpc>
            </a:pPr>
            <a:r>
              <a:rPr lang="en-US" dirty="0" smtClean="0"/>
              <a:t>Will they usually have benefit of counsel?</a:t>
            </a:r>
          </a:p>
        </p:txBody>
      </p:sp>
    </p:spTree>
    <p:extLst>
      <p:ext uri="{BB962C8B-B14F-4D97-AF65-F5344CB8AC3E}">
        <p14:creationId xmlns:p14="http://schemas.microsoft.com/office/powerpoint/2010/main" val="2006364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Case</a:t>
            </a:r>
            <a:endParaRPr lang="en-US" dirty="0"/>
          </a:p>
        </p:txBody>
      </p:sp>
      <p:sp>
        <p:nvSpPr>
          <p:cNvPr id="3" name="Content Placeholder 2"/>
          <p:cNvSpPr>
            <a:spLocks noGrp="1"/>
          </p:cNvSpPr>
          <p:nvPr>
            <p:ph idx="1"/>
          </p:nvPr>
        </p:nvSpPr>
        <p:spPr/>
        <p:txBody>
          <a:bodyPr>
            <a:normAutofit lnSpcReduction="10000"/>
          </a:bodyPr>
          <a:lstStyle/>
          <a:p>
            <a:r>
              <a:rPr lang="en-US" dirty="0" smtClean="0"/>
              <a:t>Was plaintiff already</a:t>
            </a:r>
            <a:r>
              <a:rPr lang="en-US" baseline="0" dirty="0" smtClean="0"/>
              <a:t> on SSI?</a:t>
            </a:r>
          </a:p>
          <a:p>
            <a:pPr lvl="1"/>
            <a:r>
              <a:rPr lang="en-US" dirty="0" smtClean="0"/>
              <a:t>Bad back and diabetes</a:t>
            </a:r>
          </a:p>
          <a:p>
            <a:pPr lvl="1"/>
            <a:r>
              <a:rPr lang="en-US" baseline="0" dirty="0" smtClean="0"/>
              <a:t>Did</a:t>
            </a:r>
            <a:r>
              <a:rPr lang="en-US" dirty="0" smtClean="0"/>
              <a:t> he develop a complicating condition?</a:t>
            </a:r>
            <a:endParaRPr lang="en-US" baseline="0" dirty="0" smtClean="0"/>
          </a:p>
          <a:p>
            <a:r>
              <a:rPr lang="en-US" baseline="0" dirty="0" smtClean="0"/>
              <a:t>The 1972 questionnaire</a:t>
            </a:r>
          </a:p>
          <a:p>
            <a:pPr lvl="1"/>
            <a:r>
              <a:rPr lang="en-US" baseline="0" dirty="0" smtClean="0"/>
              <a:t>Did</a:t>
            </a:r>
            <a:r>
              <a:rPr lang="en-US" dirty="0" smtClean="0"/>
              <a:t> Eldridge complete the questionnaire?</a:t>
            </a:r>
          </a:p>
          <a:p>
            <a:pPr lvl="1"/>
            <a:r>
              <a:rPr lang="en-US" dirty="0" smtClean="0"/>
              <a:t>What did he indicate about his condition?</a:t>
            </a:r>
          </a:p>
          <a:p>
            <a:r>
              <a:rPr lang="en-US" dirty="0" smtClean="0"/>
              <a:t>Did the agency still think he was disabled at this point?</a:t>
            </a:r>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5</a:t>
            </a:fld>
            <a:endParaRPr lang="en-US"/>
          </a:p>
        </p:txBody>
      </p:sp>
    </p:spTree>
    <p:extLst>
      <p:ext uri="{BB962C8B-B14F-4D97-AF65-F5344CB8AC3E}">
        <p14:creationId xmlns:p14="http://schemas.microsoft.com/office/powerpoint/2010/main" val="2134887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Termination Process</a:t>
            </a:r>
            <a:endParaRPr lang="en-US" dirty="0"/>
          </a:p>
        </p:txBody>
      </p:sp>
      <p:sp>
        <p:nvSpPr>
          <p:cNvPr id="3" name="Content Placeholder 2"/>
          <p:cNvSpPr>
            <a:spLocks noGrp="1"/>
          </p:cNvSpPr>
          <p:nvPr>
            <p:ph idx="1"/>
          </p:nvPr>
        </p:nvSpPr>
        <p:spPr/>
        <p:txBody>
          <a:bodyPr/>
          <a:lstStyle/>
          <a:p>
            <a:r>
              <a:rPr lang="en-US" baseline="0" dirty="0" smtClean="0"/>
              <a:t>What</a:t>
            </a:r>
            <a:r>
              <a:rPr lang="en-US" dirty="0" smtClean="0"/>
              <a:t> did the agency decide about his condition as outlined in the tentative determination letter?</a:t>
            </a:r>
            <a:endParaRPr lang="en-US" baseline="0" dirty="0" smtClean="0"/>
          </a:p>
          <a:p>
            <a:r>
              <a:rPr lang="en-US" dirty="0" smtClean="0"/>
              <a:t>Was Eldridge given a chance to respond before his benefits were terminated?</a:t>
            </a:r>
          </a:p>
          <a:p>
            <a:r>
              <a:rPr lang="en-US" dirty="0" smtClean="0"/>
              <a:t>Did he dispute their analysis of his condition?</a:t>
            </a:r>
          </a:p>
          <a:p>
            <a:r>
              <a:rPr lang="en-US" dirty="0" smtClean="0"/>
              <a:t>Did he provide any new evidence to support his position?</a:t>
            </a:r>
          </a:p>
          <a:p>
            <a:r>
              <a:rPr lang="en-US" dirty="0" smtClean="0"/>
              <a:t>What was the agency's response?</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6</a:t>
            </a:fld>
            <a:endParaRPr lang="en-US"/>
          </a:p>
        </p:txBody>
      </p:sp>
    </p:spTree>
    <p:extLst>
      <p:ext uri="{BB962C8B-B14F-4D97-AF65-F5344CB8AC3E}">
        <p14:creationId xmlns:p14="http://schemas.microsoft.com/office/powerpoint/2010/main" val="1941894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Agency</a:t>
            </a:r>
            <a:r>
              <a:rPr lang="en-US" baseline="0" dirty="0" smtClean="0"/>
              <a:t> 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Did the SSA accept his rebuttal of their determination?</a:t>
            </a:r>
          </a:p>
          <a:p>
            <a:r>
              <a:rPr lang="en-US" dirty="0" smtClean="0"/>
              <a:t>Did he get an in-person hearing?</a:t>
            </a:r>
          </a:p>
          <a:p>
            <a:r>
              <a:rPr lang="en-US" dirty="0" smtClean="0"/>
              <a:t>Were his benefits terminated?</a:t>
            </a:r>
          </a:p>
          <a:p>
            <a:r>
              <a:rPr lang="en-US" dirty="0" smtClean="0"/>
              <a:t>What was his recourse?</a:t>
            </a:r>
          </a:p>
          <a:p>
            <a:pPr lvl="1"/>
            <a:r>
              <a:rPr lang="en-US" dirty="0" smtClean="0"/>
              <a:t>If it is later found that the benefits were improperly terminated, does the beneficiary get the back benefits?</a:t>
            </a:r>
          </a:p>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3200" b="1" dirty="0" smtClean="0">
                <a:solidFill>
                  <a:schemeClr val="tx1"/>
                </a:solidFill>
                <a:effectLst/>
                <a:latin typeface="+mn-lt"/>
                <a:ea typeface="+mn-ea"/>
                <a:cs typeface="+mn-cs"/>
              </a:rPr>
              <a:t>What does plaintiff claim</a:t>
            </a:r>
            <a:r>
              <a:rPr lang="en-US" sz="3200" b="1" baseline="0" dirty="0" smtClean="0">
                <a:solidFill>
                  <a:schemeClr val="tx1"/>
                </a:solidFill>
                <a:effectLst/>
                <a:latin typeface="+mn-lt"/>
                <a:ea typeface="+mn-ea"/>
                <a:cs typeface="+mn-cs"/>
              </a:rPr>
              <a:t> </a:t>
            </a:r>
            <a:r>
              <a:rPr lang="en-US" sz="3200" b="1" i="1" baseline="0" dirty="0" smtClean="0">
                <a:solidFill>
                  <a:schemeClr val="tx1"/>
                </a:solidFill>
                <a:effectLst/>
                <a:latin typeface="+mn-lt"/>
                <a:ea typeface="+mn-ea"/>
                <a:cs typeface="+mn-cs"/>
              </a:rPr>
              <a:t>Goldberg</a:t>
            </a:r>
            <a:r>
              <a:rPr lang="en-US" sz="3200" b="1" baseline="0" dirty="0" smtClean="0">
                <a:solidFill>
                  <a:schemeClr val="tx1"/>
                </a:solidFill>
                <a:effectLst/>
                <a:latin typeface="+mn-lt"/>
                <a:ea typeface="+mn-ea"/>
                <a:cs typeface="+mn-cs"/>
              </a:rPr>
              <a:t> gives him a right to before his benefits are terminated?</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7</a:t>
            </a:fld>
            <a:endParaRPr lang="en-US"/>
          </a:p>
        </p:txBody>
      </p:sp>
    </p:spTree>
    <p:extLst>
      <p:ext uri="{BB962C8B-B14F-4D97-AF65-F5344CB8AC3E}">
        <p14:creationId xmlns:p14="http://schemas.microsoft.com/office/powerpoint/2010/main" val="816857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F01ECF-CDEB-4B86-8E97-66F4AF5FB0FB}"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 How</a:t>
            </a:r>
            <a:r>
              <a:rPr lang="en-US" baseline="0" dirty="0" smtClean="0"/>
              <a:t> are SSI Determinations Different from Welfare Determinations</a:t>
            </a:r>
            <a:endParaRPr lang="en-US" dirty="0" smtClean="0"/>
          </a:p>
        </p:txBody>
      </p:sp>
      <p:sp>
        <p:nvSpPr>
          <p:cNvPr id="9220" name="Rectangle 3"/>
          <p:cNvSpPr>
            <a:spLocks noGrp="1" noChangeArrowheads="1"/>
          </p:cNvSpPr>
          <p:nvPr>
            <p:ph type="body" idx="1"/>
          </p:nvPr>
        </p:nvSpPr>
        <p:spPr/>
        <p:txBody>
          <a:bodyPr>
            <a:normAutofit lnSpcReduction="10000"/>
          </a:bodyPr>
          <a:lstStyle/>
          <a:p>
            <a:pPr eaLnBrk="1" hangingPunct="1"/>
            <a:r>
              <a:rPr lang="en-US" sz="2800" dirty="0" smtClean="0"/>
              <a:t>What sort of information was at issue in </a:t>
            </a:r>
            <a:r>
              <a:rPr lang="en-US" sz="2800" i="1" dirty="0" smtClean="0"/>
              <a:t>Goldberg</a:t>
            </a:r>
            <a:r>
              <a:rPr lang="en-US" sz="2800" dirty="0" smtClean="0"/>
              <a:t>?</a:t>
            </a:r>
          </a:p>
          <a:p>
            <a:pPr eaLnBrk="1" hangingPunct="1"/>
            <a:r>
              <a:rPr lang="en-US" sz="2800" dirty="0" smtClean="0"/>
              <a:t>What data is used for making disability determinations?</a:t>
            </a:r>
          </a:p>
          <a:p>
            <a:pPr eaLnBrk="1" hangingPunct="1"/>
            <a:r>
              <a:rPr lang="en-US" sz="2800" dirty="0" smtClean="0"/>
              <a:t>Who would be the witnesses and how is their information collected?</a:t>
            </a:r>
          </a:p>
          <a:p>
            <a:pPr lvl="1" eaLnBrk="1" hangingPunct="1"/>
            <a:r>
              <a:rPr lang="en-US" sz="2800" dirty="0" smtClean="0"/>
              <a:t>Is this different from the witnesses in </a:t>
            </a:r>
            <a:r>
              <a:rPr lang="en-US" sz="2800" i="1" dirty="0" smtClean="0"/>
              <a:t>Goldberg</a:t>
            </a:r>
            <a:r>
              <a:rPr lang="en-US" sz="2800" dirty="0" smtClean="0"/>
              <a:t>?</a:t>
            </a:r>
          </a:p>
          <a:p>
            <a:pPr eaLnBrk="1" hangingPunct="1"/>
            <a:r>
              <a:rPr lang="en-US" sz="2800" dirty="0" smtClean="0"/>
              <a:t>How is the value of the claimant's testimony different from that in </a:t>
            </a:r>
            <a:r>
              <a:rPr lang="en-US" sz="2800" i="1" dirty="0" smtClean="0"/>
              <a:t>Goldberg</a:t>
            </a:r>
            <a:r>
              <a:rPr lang="en-US" sz="2800" dirty="0" smtClean="0"/>
              <a:t>?</a:t>
            </a:r>
          </a:p>
          <a:p>
            <a:pPr eaLnBrk="1" hangingPunct="1"/>
            <a:r>
              <a:rPr lang="en-US" sz="2800" dirty="0" smtClean="0"/>
              <a:t>How does this change the equities of </a:t>
            </a:r>
            <a:r>
              <a:rPr lang="en-US" sz="2800" i="1" dirty="0" smtClean="0"/>
              <a:t>Goldberg</a:t>
            </a:r>
            <a:r>
              <a:rPr lang="en-US" sz="2800" dirty="0" smtClean="0"/>
              <a:t>?</a:t>
            </a:r>
          </a:p>
          <a:p>
            <a:pPr eaLnBrk="1" hangingPunct="1"/>
            <a:r>
              <a:rPr lang="en-US" sz="2800" dirty="0" smtClean="0"/>
              <a:t>Why is the administrative decisionmaker less prone to make errors in this case than in </a:t>
            </a:r>
            <a:r>
              <a:rPr lang="en-US" sz="2800" i="1" dirty="0" smtClean="0"/>
              <a:t>Goldberg</a:t>
            </a:r>
            <a:r>
              <a:rPr lang="en-US" sz="2800" dirty="0" smtClean="0"/>
              <a:t>?</a:t>
            </a:r>
          </a:p>
        </p:txBody>
      </p:sp>
    </p:spTree>
    <p:extLst>
      <p:ext uri="{BB962C8B-B14F-4D97-AF65-F5344CB8AC3E}">
        <p14:creationId xmlns:p14="http://schemas.microsoft.com/office/powerpoint/2010/main" val="552157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Accuracy</a:t>
            </a:r>
            <a:r>
              <a:rPr lang="en-US" baseline="0" dirty="0" smtClean="0"/>
              <a:t> of the Proceedings</a:t>
            </a:r>
            <a:endParaRPr lang="en-US" dirty="0"/>
          </a:p>
        </p:txBody>
      </p:sp>
      <p:sp>
        <p:nvSpPr>
          <p:cNvPr id="3" name="Content Placeholder 2"/>
          <p:cNvSpPr>
            <a:spLocks noGrp="1"/>
          </p:cNvSpPr>
          <p:nvPr>
            <p:ph idx="1"/>
          </p:nvPr>
        </p:nvSpPr>
        <p:spPr/>
        <p:txBody>
          <a:bodyPr>
            <a:normAutofit lnSpcReduction="10000"/>
          </a:bodyPr>
          <a:lstStyle/>
          <a:p>
            <a:r>
              <a:rPr lang="en-US" dirty="0" smtClean="0"/>
              <a:t>Do the parties and the amici agree on the reversal rate of the initial determination by the post-termination hearing</a:t>
            </a:r>
            <a:r>
              <a:rPr lang="en-US" dirty="0" smtClean="0"/>
              <a:t>? [58]</a:t>
            </a:r>
            <a:endParaRPr lang="en-US" dirty="0" smtClean="0"/>
          </a:p>
          <a:p>
            <a:r>
              <a:rPr lang="en-US" dirty="0" smtClean="0"/>
              <a:t>Is this an open or closed file review, i.e., does the claimant have one shot and if he is unsuccessful he has to start over with a new claim?</a:t>
            </a:r>
          </a:p>
          <a:p>
            <a:pPr lvl="1"/>
            <a:r>
              <a:rPr lang="en-US" dirty="0" smtClean="0"/>
              <a:t>How does this make it more difficult to determine if a reversal is due to initial error by the agency?</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9</a:t>
            </a:fld>
            <a:endParaRPr lang="en-US"/>
          </a:p>
        </p:txBody>
      </p:sp>
    </p:spTree>
    <p:extLst>
      <p:ext uri="{BB962C8B-B14F-4D97-AF65-F5344CB8AC3E}">
        <p14:creationId xmlns:p14="http://schemas.microsoft.com/office/powerpoint/2010/main" val="3099264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971</TotalTime>
  <Words>2379</Words>
  <Application>Microsoft Office PowerPoint</Application>
  <PresentationFormat>On-screen Show (4:3)</PresentationFormat>
  <Paragraphs>229</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Wingdings</vt:lpstr>
      <vt:lpstr>Tahoma</vt:lpstr>
      <vt:lpstr>Arial Narrow</vt:lpstr>
      <vt:lpstr>Blends</vt:lpstr>
      <vt:lpstr>Mathews v Eldridge (1976)</vt:lpstr>
      <vt:lpstr>Social Security Disability Basic Procedure</vt:lpstr>
      <vt:lpstr>Social Security Disability Basic Procedure - Appeals</vt:lpstr>
      <vt:lpstr>Volume of Claims</vt:lpstr>
      <vt:lpstr>Background of the Case</vt:lpstr>
      <vt:lpstr>The Termination Process</vt:lpstr>
      <vt:lpstr>The Agency Process</vt:lpstr>
      <vt:lpstr> How are SSI Determinations Different from Welfare Determinations</vt:lpstr>
      <vt:lpstr>The Accuracy of the Proceedings</vt:lpstr>
      <vt:lpstr>The Mathews Factors</vt:lpstr>
      <vt:lpstr>The Hand Formula</vt:lpstr>
      <vt:lpstr>The Mathews Factors as a Cost Benefit Analysis</vt:lpstr>
      <vt:lpstr>Apply these Factors to the Case</vt:lpstr>
      <vt:lpstr>Matthews as a the End of the Warren Court</vt:lpstr>
      <vt:lpstr>How Far Does Matthews Go? Hamdi v. Rumsfeld, 124 S.Ct. 2633 (2004) </vt:lpstr>
      <vt:lpstr>De Minimis Test</vt:lpstr>
      <vt:lpstr>Alternative Remedies</vt:lpstr>
      <vt:lpstr>Any Pre-Action Hearing Rights after Matthews?</vt:lpstr>
      <vt:lpstr>Cleveland Board of Education v. Loudermill, 470 U.S. 532 (1985)</vt:lpstr>
      <vt:lpstr>Gilbert v. Homar, 520 U.S. 924 (1997) Has there been a substitute for a hearing? </vt:lpstr>
      <vt:lpstr>Goss v. Lopez, 419 U.S. 565 (1975) </vt:lpstr>
      <vt:lpstr>Ingraham v. Wright, 430 U.S. 651 (1977)</vt:lpstr>
      <vt:lpstr>Board of Curators of the Univ. of Missouri v. Horowitz, 435 U.S. 78 (1978) </vt:lpstr>
      <vt:lpstr>Law School Disciple and Due Process</vt:lpstr>
      <vt:lpstr>Bias in Administrative Hearings</vt:lpstr>
      <vt:lpstr>What does a Right to an Impartial Judge Mean?</vt:lpstr>
      <vt:lpstr>The Problem of Proof of Bias</vt:lpstr>
      <vt:lpstr>Exception to the Requirement of Separation of Functions  for the Heads of Agencies</vt:lpstr>
      <vt:lpstr>Withrow v. Larkin, 421 U.S. 35 (1975)</vt:lpstr>
      <vt:lpstr>Disqualifying an Administrative Law Decisionmaker for Bias</vt:lpstr>
      <vt:lpstr>Kennecott Copper Corp. v. FTC, 467 F.2d 67 (10th Cir. 1972) </vt:lpstr>
      <vt:lpstr>Pillsbury Co. v. FTC, 354 F.2d 952 (5th Cir. 1966)</vt:lpstr>
      <vt:lpstr>The Pillsbury Ruling</vt:lpstr>
      <vt:lpstr>What should Congress be able to do in Hearings and for Casework?</vt:lpstr>
    </vt:vector>
  </TitlesOfParts>
  <Company>Law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 Fall 2005</dc:title>
  <dc:creator>Edward P Richards</dc:creator>
  <cp:lastModifiedBy>Edward P Richards</cp:lastModifiedBy>
  <cp:revision>205</cp:revision>
  <dcterms:created xsi:type="dcterms:W3CDTF">2005-08-16T18:23:17Z</dcterms:created>
  <dcterms:modified xsi:type="dcterms:W3CDTF">2017-03-06T16:06:11Z</dcterms:modified>
</cp:coreProperties>
</file>