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4" r:id="rId3"/>
    <p:sldMasterId id="2147483659" r:id="rId4"/>
    <p:sldMasterId id="2147483678" r:id="rId5"/>
    <p:sldMasterId id="2147483690" r:id="rId6"/>
  </p:sldMasterIdLst>
  <p:notesMasterIdLst>
    <p:notesMasterId r:id="rId36"/>
  </p:notesMasterIdLst>
  <p:handoutMasterIdLst>
    <p:handoutMasterId r:id="rId37"/>
  </p:handoutMasterIdLst>
  <p:sldIdLst>
    <p:sldId id="262" r:id="rId7"/>
    <p:sldId id="264" r:id="rId8"/>
    <p:sldId id="288" r:id="rId9"/>
    <p:sldId id="292" r:id="rId10"/>
    <p:sldId id="293"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9" r:id="rId25"/>
    <p:sldId id="280" r:id="rId26"/>
    <p:sldId id="281" r:id="rId27"/>
    <p:sldId id="294" r:id="rId28"/>
    <p:sldId id="283" r:id="rId29"/>
    <p:sldId id="257" r:id="rId30"/>
    <p:sldId id="284" r:id="rId31"/>
    <p:sldId id="285" r:id="rId32"/>
    <p:sldId id="286" r:id="rId33"/>
    <p:sldId id="287" r:id="rId34"/>
    <p:sldId id="261" r:id="rId3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9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8865" autoAdjust="0"/>
  </p:normalViewPr>
  <p:slideViewPr>
    <p:cSldViewPr>
      <p:cViewPr>
        <p:scale>
          <a:sx n="90" d="100"/>
          <a:sy n="90" d="100"/>
        </p:scale>
        <p:origin x="-744" y="-72"/>
      </p:cViewPr>
      <p:guideLst>
        <p:guide orient="horz" pos="4201"/>
        <p:guide orient="horz" pos="3884"/>
        <p:guide orient="horz" pos="119"/>
        <p:guide orient="horz" pos="2160"/>
        <p:guide orient="horz" pos="572"/>
        <p:guide pos="2880"/>
        <p:guide pos="158"/>
        <p:guide pos="5759"/>
        <p:guide pos="5602"/>
        <p:guide/>
        <p:guide pos="3742"/>
        <p:guide pos="567"/>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1" d="100"/>
          <a:sy n="91" d="100"/>
        </p:scale>
        <p:origin x="-3738" y="-108"/>
      </p:cViewPr>
      <p:guideLst>
        <p:guide orient="horz" pos="3224"/>
        <p:guide pos="2236"/>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F51EED4-C320-490D-A4DB-68083F01E514}" type="datetimeFigureOut">
              <a:rPr lang="en-GB" smtClean="0"/>
              <a:t>29/03/2014</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08E7EE1-112C-4D8C-81FB-F7422A4E1DBD}" type="slidenum">
              <a:rPr lang="en-GB" smtClean="0"/>
              <a:t>‹Nr.›</a:t>
            </a:fld>
            <a:endParaRPr lang="en-GB"/>
          </a:p>
        </p:txBody>
      </p:sp>
    </p:spTree>
    <p:extLst>
      <p:ext uri="{BB962C8B-B14F-4D97-AF65-F5344CB8AC3E}">
        <p14:creationId xmlns:p14="http://schemas.microsoft.com/office/powerpoint/2010/main" val="209757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200">
                <a:latin typeface="Arial" panose="020B0604020202020204" pitchFamily="34" charset="0"/>
                <a:cs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200">
                <a:latin typeface="Arial" panose="020B0604020202020204" pitchFamily="34" charset="0"/>
                <a:cs typeface="Arial" panose="020B0604020202020204" pitchFamily="34" charset="0"/>
              </a:defRPr>
            </a:lvl1pPr>
          </a:lstStyle>
          <a:p>
            <a:fld id="{F844F443-639A-4FD0-8031-80F321A07958}" type="datetimeFigureOut">
              <a:rPr lang="en-GB" smtClean="0"/>
              <a:pPr/>
              <a:t>29/03/2014</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200">
                <a:latin typeface="Arial" panose="020B0604020202020204" pitchFamily="34" charset="0"/>
                <a:cs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200">
                <a:latin typeface="Arial" panose="020B0604020202020204" pitchFamily="34" charset="0"/>
                <a:cs typeface="Arial" panose="020B0604020202020204" pitchFamily="34" charset="0"/>
              </a:defRPr>
            </a:lvl1pPr>
          </a:lstStyle>
          <a:p>
            <a:fld id="{71435E28-095B-4775-9124-5EBB326E872E}" type="slidenum">
              <a:rPr lang="en-GB" smtClean="0"/>
              <a:pPr/>
              <a:t>‹Nr.›</a:t>
            </a:fld>
            <a:endParaRPr lang="en-GB"/>
          </a:p>
        </p:txBody>
      </p:sp>
    </p:spTree>
    <p:extLst>
      <p:ext uri="{BB962C8B-B14F-4D97-AF65-F5344CB8AC3E}">
        <p14:creationId xmlns:p14="http://schemas.microsoft.com/office/powerpoint/2010/main" val="260926059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t>
            </a:r>
            <a:r>
              <a:rPr lang="en-GB" dirty="0" err="1" smtClean="0"/>
              <a:t>powerpoint</a:t>
            </a:r>
            <a:r>
              <a:rPr lang="en-GB" dirty="0" smtClean="0"/>
              <a:t> presentation is produced by IPCC Working Group I</a:t>
            </a:r>
            <a:r>
              <a:rPr lang="en-GB" baseline="0" dirty="0" smtClean="0"/>
              <a:t> for outreach purposes. It is based on the figures and approved text from the Working Group I Summary for Policymakers with some additional information on the process. </a:t>
            </a:r>
            <a:r>
              <a:rPr lang="en-GB" sz="1100" kern="1200" dirty="0" smtClean="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1</a:t>
            </a:fld>
            <a:endParaRPr lang="en-GB"/>
          </a:p>
        </p:txBody>
      </p:sp>
    </p:spTree>
    <p:extLst>
      <p:ext uri="{BB962C8B-B14F-4D97-AF65-F5344CB8AC3E}">
        <p14:creationId xmlns:p14="http://schemas.microsoft.com/office/powerpoint/2010/main" val="32568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SPM.3 | </a:t>
            </a:r>
            <a:r>
              <a:rPr lang="en-GB" sz="1100"/>
              <a:t>Multiple observed indicators of a changing global climate: (a) Extent of Northern Hemisphere March-April (spring) average snow cover; (b) extent of Arctic July-August-September (summer) average sea ice; (c) change in global mean upper ocean (0–700 m) heat content aligned to 2006−2010, and relative to the mean of all datasets for 1970; (d) global mean sea level relative to the 1900–1905 mean of the longest running dataset, and with all datasets aligned to have the same value in 1993, the first year of satellite altimetry data. All time-series (coloured lines indicating different data sets) show annual values, and where assessed, uncertainties are indicated by coloured shading. See Technical Summary Supplementary Material for a listing of the datasets. {Figures 3.2, 3.13, 4.19, and 4.3; FAQ 2.1, Figure 2; Figure TS.1}</a:t>
            </a:r>
          </a:p>
        </p:txBody>
      </p:sp>
      <p:sp>
        <p:nvSpPr>
          <p:cNvPr id="4" name="Slide Number Placeholder 3"/>
          <p:cNvSpPr>
            <a:spLocks noGrp="1"/>
          </p:cNvSpPr>
          <p:nvPr>
            <p:ph type="sldNum" sz="quarter" idx="10"/>
          </p:nvPr>
        </p:nvSpPr>
        <p:spPr/>
        <p:txBody>
          <a:bodyPr/>
          <a:lstStyle/>
          <a:p>
            <a:fld id="{71435E28-095B-4775-9124-5EBB326E872E}" type="slidenum">
              <a:rPr lang="en-GB" smtClean="0"/>
              <a:t>10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SPM.4 | </a:t>
            </a:r>
            <a:r>
              <a:rPr lang="en-GB" sz="1100"/>
              <a:t>Multiple observed indicators of a changing global carbon cycle: (a) atmospheric concentrations of carbon dioxide (CO2) from Mauna Loa (19°32’N, 155°34’W – red) and South Pole (89°59’S, 24°48’W – black) since 1958; (b) partial pressure of dissolved CO2 at the ocean surface (blue curves) and in situ pH (green curves), a measure of the acidity of ocean water. Measurements are from three stations from the Atlantic (29°10’N, 15°30’W – dark blue/dark green; 31°40’N, 64°10’W – blue/green) and the Pacific Oceans (22°45’N, 158°00’W − light blue/light green). Full details of the datasets shown here are provided in the underlying report and the Technical Summary Supplementary Material. {Figures 2.1 and 3.18; Figure TS.5} </a:t>
            </a:r>
          </a:p>
        </p:txBody>
      </p:sp>
      <p:sp>
        <p:nvSpPr>
          <p:cNvPr id="4" name="Slide Number Placeholder 3"/>
          <p:cNvSpPr>
            <a:spLocks noGrp="1"/>
          </p:cNvSpPr>
          <p:nvPr>
            <p:ph type="sldNum" sz="quarter" idx="10"/>
          </p:nvPr>
        </p:nvSpPr>
        <p:spPr/>
        <p:txBody>
          <a:bodyPr/>
          <a:lstStyle/>
          <a:p>
            <a:fld id="{71435E28-095B-4775-9124-5EBB326E872E}" type="slidenum">
              <a:rPr lang="en-GB" smtClean="0"/>
              <a:t>11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SPM.5 | </a:t>
            </a:r>
            <a:r>
              <a:rPr lang="en-GB" sz="1100" dirty="0"/>
              <a:t>Radiative forcing estimates in 2011 relative to 1750 and aggregated uncertainties for the main drivers of climate change. Values are global average radiative forcing (</a:t>
            </a:r>
            <a:r>
              <a:rPr lang="en-GB" sz="1100" dirty="0" smtClean="0"/>
              <a:t>RF</a:t>
            </a:r>
            <a:r>
              <a:rPr lang="en-GB" sz="1100" baseline="0" dirty="0" smtClean="0"/>
              <a:t>, Footnote 14</a:t>
            </a:r>
            <a:r>
              <a:rPr lang="en-GB" sz="1100" dirty="0" smtClean="0"/>
              <a:t>), </a:t>
            </a:r>
            <a:r>
              <a:rPr lang="en-GB" sz="1100" dirty="0"/>
              <a:t>partitioned according to the emitted compounds or processes that result in a combination of drivers. The best estimates of the net radiative forcing are shown as black diamonds with corresponding uncertainty intervals; the numerical values are provided on the right of the figure, together with the confidence level in the net forcing (VH – very high, H – high, M – medium, L – low, VL – very low). Albedo forcing due to black carbon on snow and ice is included in the black carbon aerosol bar. Small </a:t>
            </a:r>
            <a:r>
              <a:rPr lang="en-GB" sz="1100" dirty="0" err="1"/>
              <a:t>forcings</a:t>
            </a:r>
            <a:r>
              <a:rPr lang="en-GB" sz="1100" dirty="0"/>
              <a:t> due to contrails (0.05 W m–2, including contrail induced cirrus), and HFCs, PFCs and SF6 (total 0.03 W m–2) are not shown. Concentration-based RFs for gases can be obtained by summing the like-coloured bars. Volcanic forcing is not included as its episodic nature makes is difficult to compare to other forcing mechanisms. Total anthropogenic radiative forcing is provided for three different years relative to 1750. For further technical details, including uncertainty ranges associated with individual components and processes, see the Technical Summary Supplementary Material. {8.5; Figures 8.14–8.18; Figures TS.6 and TS.7} </a:t>
            </a:r>
            <a:endParaRPr lang="en-GB" sz="1100" dirty="0" smtClean="0"/>
          </a:p>
          <a:p>
            <a:endParaRPr lang="en-GB" sz="1100" dirty="0" smtClean="0"/>
          </a:p>
          <a:p>
            <a:r>
              <a:rPr lang="en-GB" sz="1100" dirty="0" smtClean="0"/>
              <a:t>Footnote 14: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strength of drivers is quantified as Radiative Forcing (RF) in units watts per square </a:t>
            </a:r>
            <a:r>
              <a:rPr lang="en-US" sz="1100" b="0" i="0" u="none" strike="noStrike" kern="1200" baseline="0" dirty="0" err="1" smtClean="0">
                <a:solidFill>
                  <a:schemeClr val="tx1"/>
                </a:solidFill>
                <a:latin typeface="Arial" panose="020B0604020202020204" pitchFamily="34" charset="0"/>
                <a:ea typeface="+mn-ea"/>
                <a:cs typeface="Arial" panose="020B0604020202020204" pitchFamily="34" charset="0"/>
              </a:rPr>
              <a:t>metre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(W m–2) as in previous IPCC assessments. RF is the change in energy flux caused by a driver, and is calculated at the </a:t>
            </a:r>
            <a:r>
              <a:rPr lang="en-US" sz="1100" b="0" i="0" u="none" strike="noStrike" kern="1200" baseline="0" dirty="0" err="1" smtClean="0">
                <a:solidFill>
                  <a:schemeClr val="tx1"/>
                </a:solidFill>
                <a:latin typeface="Arial" panose="020B0604020202020204" pitchFamily="34" charset="0"/>
                <a:ea typeface="+mn-ea"/>
                <a:cs typeface="Arial" panose="020B0604020202020204" pitchFamily="34" charset="0"/>
              </a:rPr>
              <a:t>tropopause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or at the top of the atmosphere. In the traditional RF concept employed in previous IPCC reports all surface and tropospheric conditions are kept fixed. In calculations of RF for well-mixed greenhouse gases and aerosols in this report, physical variables, except for the ocean and sea ice, are allowed to respond to perturbations with rapid adjustments. The resulting forcing is called Effective Radiative Forcing (ERF) in the underlying report. This change reflects the scientific progress from previous assessments and results in a better indication of the eventual temperature response for these drivers. For all drivers other than well-mixed greenhouse gases and aerosols, rapid adjustments are less well characterized and assumed to be small, and thus the traditional RF is used. {8.1} </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12</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SPM.6 | </a:t>
            </a:r>
            <a:r>
              <a:rPr lang="en-GB" sz="110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4" name="Slide Number Placeholder 3"/>
          <p:cNvSpPr>
            <a:spLocks noGrp="1"/>
          </p:cNvSpPr>
          <p:nvPr>
            <p:ph type="sldNum" sz="quarter" idx="10"/>
          </p:nvPr>
        </p:nvSpPr>
        <p:spPr/>
        <p:txBody>
          <a:bodyPr/>
          <a:lstStyle/>
          <a:p>
            <a:fld id="{71435E28-095B-4775-9124-5EBB326E872E}" type="slidenum">
              <a:rPr lang="en-GB" smtClean="0"/>
              <a:t>13</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SPM.7, Panel a</a:t>
            </a:r>
          </a:p>
          <a:p>
            <a:endParaRPr lang="de-CH" sz="1100" b="0" dirty="0" smtClean="0"/>
          </a:p>
          <a:p>
            <a:r>
              <a:rPr lang="de-CH" sz="1100" b="0" i="1" dirty="0" smtClean="0"/>
              <a:t>Complete caption of Figure SPM.7:</a:t>
            </a:r>
            <a:endParaRPr lang="en-GB" sz="1100" b="0" i="1" dirty="0" smtClean="0"/>
          </a:p>
          <a:p>
            <a:r>
              <a:rPr lang="en-GB" sz="1100" b="1" dirty="0" smtClean="0"/>
              <a:t>Figure </a:t>
            </a:r>
            <a:r>
              <a:rPr lang="en-GB" sz="1100" b="1" dirty="0"/>
              <a:t>SPM.7 | </a:t>
            </a:r>
            <a:r>
              <a:rPr lang="en-GB" sz="1100" dirty="0"/>
              <a:t>CMIP5 multi-model simulated time series from 1950 to 2100 for (a) change in global annual mean surface temperature relative to 1986–2005, (b) Northern Hemisphere September sea ice extent (5-year running mean), and (c) global mean ocean surface </a:t>
            </a:r>
            <a:r>
              <a:rPr lang="en-GB" sz="1100" dirty="0" err="1"/>
              <a:t>pH.</a:t>
            </a:r>
            <a:r>
              <a:rPr lang="en-GB" sz="1100" dirty="0"/>
              <a:t> Time series of projections and a measure of uncertainty (shading) are shown for scenarios RCP2.6 (blue) and RCP8.5 (red). Black (grey shading) is the modelled historical evolution using historical reconstructed </a:t>
            </a:r>
            <a:r>
              <a:rPr lang="en-GB" sz="1100" dirty="0" err="1"/>
              <a:t>forcings</a:t>
            </a:r>
            <a:r>
              <a:rPr lang="en-GB" sz="1100" dirty="0"/>
              <a:t>. The mean and associated uncertainties averaged over 2081−2100 are given for all RCP scenarios as </a:t>
            </a:r>
            <a:r>
              <a:rPr lang="en-GB" sz="1100" dirty="0" err="1"/>
              <a:t>colored</a:t>
            </a:r>
            <a:r>
              <a:rPr lang="en-GB" sz="1100" dirty="0"/>
              <a:t>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14</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SPM.7, Panel b</a:t>
            </a:r>
          </a:p>
          <a:p>
            <a:endParaRPr lang="de-CH" sz="1100" b="0" smtClean="0"/>
          </a:p>
          <a:p>
            <a:r>
              <a:rPr lang="de-CH" sz="1100" b="0" i="1" smtClean="0"/>
              <a:t>Complete caption of Figure SPM.7:</a:t>
            </a:r>
            <a:endParaRPr lang="en-GB" sz="1100" b="0" i="1" smtClean="0"/>
          </a:p>
          <a:p>
            <a:r>
              <a:rPr lang="en-GB" sz="1100" b="1" smtClean="0"/>
              <a:t>Figure </a:t>
            </a:r>
            <a:r>
              <a:rPr lang="en-GB" sz="1100" b="1"/>
              <a:t>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15</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SPM.7, Panel c</a:t>
            </a:r>
          </a:p>
          <a:p>
            <a:endParaRPr lang="de-CH" sz="1100" b="0" smtClean="0"/>
          </a:p>
          <a:p>
            <a:r>
              <a:rPr lang="de-CH" sz="1100" b="0" i="1" smtClean="0"/>
              <a:t>Complete caption of Figure SPM.7:</a:t>
            </a:r>
            <a:endParaRPr lang="en-GB" sz="1100" b="0" i="1" smtClean="0"/>
          </a:p>
          <a:p>
            <a:r>
              <a:rPr lang="en-GB" sz="1100" b="1" smtClean="0"/>
              <a:t>Figure </a:t>
            </a:r>
            <a:r>
              <a:rPr lang="en-GB" sz="1100" b="1"/>
              <a:t>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16</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Panels a and</a:t>
            </a:r>
            <a:r>
              <a:rPr lang="de-CH" sz="1100" b="1" baseline="0" dirty="0" smtClean="0"/>
              <a:t> b</a:t>
            </a:r>
            <a:endParaRPr lang="de-CH" sz="1100" b="1" dirty="0" smtClean="0"/>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17</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 c</a:t>
            </a:r>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a:t>
            </a:r>
            <a:r>
              <a:rPr lang="de-CH" sz="1100" b="1" baseline="0" dirty="0" smtClean="0"/>
              <a:t> d</a:t>
            </a:r>
            <a:endParaRPr lang="de-CH" sz="1100" b="1" dirty="0" smtClean="0"/>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19</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from t</a:t>
            </a:r>
            <a:r>
              <a:rPr lang="en-GB" sz="1100" kern="1200" dirty="0" smtClean="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2</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SPM.9 | </a:t>
            </a:r>
            <a:r>
              <a:rPr lang="en-GB" sz="1100" dirty="0"/>
              <a:t>Projections of global mean sea level rise over the 21st century relative to 1986–2005 from the combination of the CMIP5 ensemble with process-based models, for RCP2.6 and RCP8.5. The assessed likely range is shown as a shaded band. The assessed likely ranges for the mean over the period 2081–2100 for all RCP scenarios are given as coloured vertical bars, with the corresponding median value given as a horizontal line. For further technical details see the Technical Summary Supplementary Material {Table 13.5, Figures 13.10 and 13.11; Figures TS.21 and TS.22}</a:t>
            </a:r>
          </a:p>
        </p:txBody>
      </p:sp>
      <p:sp>
        <p:nvSpPr>
          <p:cNvPr id="4" name="Slide Number Placeholder 3"/>
          <p:cNvSpPr>
            <a:spLocks noGrp="1"/>
          </p:cNvSpPr>
          <p:nvPr>
            <p:ph type="sldNum" sz="quarter" idx="10"/>
          </p:nvPr>
        </p:nvSpPr>
        <p:spPr/>
        <p:txBody>
          <a:bodyPr/>
          <a:lstStyle/>
          <a:p>
            <a:fld id="{71435E28-095B-4775-9124-5EBB326E872E}" type="slidenum">
              <a:rPr lang="en-GB" smtClean="0"/>
              <a:t>20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SPM.10 | </a:t>
            </a:r>
            <a:r>
              <a:rPr lang="en-GB" sz="1100" dirty="0"/>
              <a:t>Global mean surface temperature increase as a function of cumulative total global CO2 emissions from various lines of evidence. Multi-model results from a hierarchy of climate-carbon cycle models for each RCP until 2100 are shown with coloured lines and decadal means (dots). Some decadal means are </a:t>
            </a:r>
            <a:r>
              <a:rPr lang="en-GB" sz="1100" dirty="0" err="1"/>
              <a:t>labeled</a:t>
            </a:r>
            <a:r>
              <a:rPr lang="en-GB" sz="1100" dirty="0"/>
              <a:t> for clarity (e.g., 2050 indicating the decade 2040−2049). Model results over the historical period (1860 to 2010) are indicated in black. The coloured plume illustrates the multi-model spread over the four RCP scenarios and fades with the decreasing number of available models in RCP8.5. The multi-model mean and range simulated by CMIP5 models, forced by a CO2 increase of 1% per year (1% </a:t>
            </a:r>
            <a:r>
              <a:rPr lang="en-GB" sz="1100" dirty="0" err="1"/>
              <a:t>yr</a:t>
            </a:r>
            <a:r>
              <a:rPr lang="en-GB" sz="1100" dirty="0"/>
              <a:t>–1 CO2 simulations), is given by the thin black line and grey area. For a specific amount of cumulative CO2 emissions, the 1% per year CO2 simulations exhibit lower warming than those driven by RCPs, which include additional non-CO2 </a:t>
            </a:r>
            <a:r>
              <a:rPr lang="en-GB" sz="1100" dirty="0" err="1"/>
              <a:t>forcings</a:t>
            </a:r>
            <a:r>
              <a:rPr lang="en-GB" sz="1100" dirty="0"/>
              <a:t>. Temperature values are given relative to the 1861−1880 base period, emissions relative to 1870. Decadal averages are connected by straight lines. For further technical details see the Technical Summary Supplementary Material. {Figure 12.45; TS TFE.8, Figure 1} </a:t>
            </a:r>
          </a:p>
        </p:txBody>
      </p:sp>
      <p:sp>
        <p:nvSpPr>
          <p:cNvPr id="4" name="Slide Number Placeholder 3"/>
          <p:cNvSpPr>
            <a:spLocks noGrp="1"/>
          </p:cNvSpPr>
          <p:nvPr>
            <p:ph type="sldNum" sz="quarter" idx="10"/>
          </p:nvPr>
        </p:nvSpPr>
        <p:spPr/>
        <p:txBody>
          <a:bodyPr/>
          <a:lstStyle/>
          <a:p>
            <a:fld id="{71435E28-095B-4775-9124-5EBB326E872E}" type="slidenum">
              <a:rPr lang="en-GB" smtClean="0"/>
              <a:t>21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660915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23</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24</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25</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26</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27</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28</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This includes the adopted report, the review drafts, all comments collected during the review process and the author responses, as well as background material consisting of Reports of IPCC Expert Meetings and Workshops, and Guidance Papers resulting from such meetings. In addition, outreach material, presentations and speeches are made available on this site.</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29</a:t>
            </a:fld>
            <a:endParaRPr lang="en-GB"/>
          </a:p>
        </p:txBody>
      </p:sp>
    </p:spTree>
    <p:extLst>
      <p:ext uri="{BB962C8B-B14F-4D97-AF65-F5344CB8AC3E}">
        <p14:creationId xmlns:p14="http://schemas.microsoft.com/office/powerpoint/2010/main" val="7741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from t</a:t>
            </a:r>
            <a:r>
              <a:rPr lang="en-GB" sz="1100" kern="1200" dirty="0" smtClean="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All IPCC</a:t>
            </a:r>
            <a:r>
              <a:rPr lang="en-GB" sz="1100" baseline="0" dirty="0" smtClean="0"/>
              <a:t> As</a:t>
            </a:r>
            <a:r>
              <a:rPr lang="en-GB" sz="1100" dirty="0" smtClean="0"/>
              <a:t>sessment Reports</a:t>
            </a:r>
            <a:r>
              <a:rPr lang="en-GB" sz="1100" baseline="0" dirty="0" smtClean="0"/>
              <a:t> are available at www.ipcc.ch</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4</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Arial" panose="020B0604020202020204" pitchFamily="34" charset="0"/>
                <a:ea typeface="+mn-ea"/>
                <a:cs typeface="Arial" panose="020B0604020202020204" pitchFamily="34" charset="0"/>
              </a:rPr>
              <a:t>IPCC assessment process for the development of the Working Group I contribution to the IPCC 5th Assessment Report</a:t>
            </a:r>
            <a:endParaRPr lang="de-CH"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t>5</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a:t>
            </a:r>
            <a:r>
              <a:rPr lang="en-GB" baseline="0" dirty="0" smtClean="0"/>
              <a:t> Figures from the </a:t>
            </a:r>
            <a:r>
              <a:rPr lang="en-GB" sz="1100" kern="1200" dirty="0" smtClean="0">
                <a:solidFill>
                  <a:schemeClr val="tx1"/>
                </a:solidFill>
                <a:effectLst/>
                <a:latin typeface="Arial" panose="020B0604020202020204" pitchFamily="34" charset="0"/>
                <a:ea typeface="+mn-ea"/>
                <a:cs typeface="Arial" panose="020B0604020202020204" pitchFamily="34" charset="0"/>
              </a:rPr>
              <a:t>IPCC Working Group I contribution</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panose="020B0604020202020204" pitchFamily="34" charset="0"/>
                <a:ea typeface="+mn-ea"/>
                <a:cs typeface="Arial" panose="020B0604020202020204" pitchFamily="34" charset="0"/>
              </a:rPr>
              <a:t>to the IPCC 5th Assessment Report</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including the Summary for Policymakers, are available as high-resolution JPEG files from the </a:t>
            </a:r>
            <a:r>
              <a:rPr lang="en-GB" sz="1100" kern="1200" dirty="0" smtClean="0">
                <a:solidFill>
                  <a:schemeClr val="tx1"/>
                </a:solidFill>
                <a:effectLst/>
                <a:latin typeface="Arial" panose="020B0604020202020204" pitchFamily="34" charset="0"/>
                <a:ea typeface="+mn-ea"/>
                <a:cs typeface="Arial" panose="020B0604020202020204" pitchFamily="34" charset="0"/>
              </a:rPr>
              <a:t>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6</a:t>
            </a:fld>
            <a:endParaRPr lang="en-GB"/>
          </a:p>
        </p:txBody>
      </p:sp>
    </p:spTree>
    <p:extLst>
      <p:ext uri="{BB962C8B-B14F-4D97-AF65-F5344CB8AC3E}">
        <p14:creationId xmlns:p14="http://schemas.microsoft.com/office/powerpoint/2010/main" val="66091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SPM.1, Panel a</a:t>
            </a:r>
          </a:p>
          <a:p>
            <a:endParaRPr lang="de-CH" sz="1100" b="0" smtClean="0"/>
          </a:p>
          <a:p>
            <a:r>
              <a:rPr lang="de-CH" sz="1100" b="0" i="1" smtClean="0"/>
              <a:t>Complete caption of Figure SPM.1:</a:t>
            </a:r>
            <a:endParaRPr lang="en-GB" sz="1100" b="0" i="1" smtClean="0"/>
          </a:p>
          <a:p>
            <a:r>
              <a:rPr lang="en-GB" sz="1100" b="1" smtClean="0"/>
              <a:t>Figure </a:t>
            </a:r>
            <a:r>
              <a:rPr lang="en-GB" sz="1100" b="1"/>
              <a:t>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7</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SPM.1, Panel b</a:t>
            </a:r>
          </a:p>
          <a:p>
            <a:endParaRPr lang="de-CH" sz="1100" b="0" smtClean="0"/>
          </a:p>
          <a:p>
            <a:r>
              <a:rPr lang="de-CH" sz="1100" b="0" i="1" smtClean="0"/>
              <a:t>Complete caption of Figure SPM.1:</a:t>
            </a:r>
            <a:endParaRPr lang="en-GB" sz="1100" b="0" i="1" smtClean="0"/>
          </a:p>
          <a:p>
            <a:r>
              <a:rPr lang="en-GB" sz="1100" b="1" smtClean="0"/>
              <a:t>Figure </a:t>
            </a:r>
            <a:r>
              <a:rPr lang="en-GB" sz="1100" b="1"/>
              <a:t>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SPM.2 | </a:t>
            </a:r>
            <a:r>
              <a:rPr lang="en-GB" sz="1100"/>
              <a:t>Maps of observed precipitation change from 1901 to 2010 and from 1951 to 2010 (trends in annual accumulation calculated using the same criteria as in Figure SPM.1) from one data set. For further technical details see the Technical Summary Supplementary Material. {TS TFE.1, Figure 2; Figure 2.29} </a:t>
            </a:r>
          </a:p>
        </p:txBody>
      </p:sp>
      <p:sp>
        <p:nvSpPr>
          <p:cNvPr id="4" name="Slide Number Placeholder 3"/>
          <p:cNvSpPr>
            <a:spLocks noGrp="1"/>
          </p:cNvSpPr>
          <p:nvPr>
            <p:ph type="sldNum" sz="quarter" idx="10"/>
          </p:nvPr>
        </p:nvSpPr>
        <p:spPr/>
        <p:txBody>
          <a:bodyPr/>
          <a:lstStyle/>
          <a:p>
            <a:fld id="{71435E28-095B-4775-9124-5EBB326E872E}" type="slidenum">
              <a:rPr lang="en-GB" smtClean="0"/>
              <a:t>9</a:t>
            </a:fld>
            <a:endParaRPr lang="en-GB"/>
          </a:p>
        </p:txBody>
      </p:sp>
    </p:spTree>
    <p:extLst>
      <p:ext uri="{BB962C8B-B14F-4D97-AF65-F5344CB8AC3E}">
        <p14:creationId xmlns:p14="http://schemas.microsoft.com/office/powerpoint/2010/main" val="313843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9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32244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2"/>
          </a:solidFill>
          <a:effectLst/>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105606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270000" indent="-270000">
              <a:lnSpc>
                <a:spcPct val="100000"/>
              </a:lnSpc>
              <a:spcBef>
                <a:spcPts val="300"/>
              </a:spcBef>
              <a:spcAft>
                <a:spcPts val="1200"/>
              </a:spcAft>
              <a:buSzPct val="75000"/>
              <a:buFont typeface="Wingdings" panose="05000000000000000000" pitchFamily="2" charset="2"/>
              <a:buChar char="v"/>
              <a:defRPr sz="2000" b="1" baseline="0">
                <a:solidFill>
                  <a:schemeClr val="tx1"/>
                </a:solidFill>
              </a:defRPr>
            </a:lvl1pPr>
            <a:lvl2pPr marL="540000" indent="-270000">
              <a:spcBef>
                <a:spcPts val="0"/>
              </a:spcBef>
              <a:spcAft>
                <a:spcPts val="900"/>
              </a:spcAft>
              <a:buSzPct val="75000"/>
              <a:buFont typeface="Wingdings" panose="05000000000000000000" pitchFamily="2" charset="2"/>
              <a:buChar char="v"/>
              <a:defRPr sz="18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with Bullet </a:t>
            </a:r>
          </a:p>
          <a:p>
            <a:pPr lvl="1"/>
            <a:r>
              <a:rPr lang="en-US" smtClean="0"/>
              <a:t>Text with Bullet </a:t>
            </a:r>
          </a:p>
          <a:p>
            <a:pPr lvl="1"/>
            <a:r>
              <a:rPr lang="en-US" smtClean="0"/>
              <a:t>…</a:t>
            </a:r>
          </a:p>
          <a:p>
            <a:pPr lvl="1"/>
            <a:r>
              <a:rPr lang="en-US" smtClean="0"/>
              <a:t>… </a:t>
            </a:r>
          </a:p>
          <a:p>
            <a:pPr lvl="0"/>
            <a:r>
              <a:rPr lang="en-US" smtClean="0"/>
              <a:t>More bulleted text </a:t>
            </a:r>
          </a:p>
          <a:p>
            <a:pPr lvl="1"/>
            <a:r>
              <a:rPr lang="en-US" smtClean="0"/>
              <a:t>…</a:t>
            </a:r>
          </a:p>
          <a:p>
            <a:pPr lvl="1"/>
            <a:r>
              <a:rPr lang="en-US" smtClean="0"/>
              <a:t>…</a:t>
            </a:r>
          </a:p>
        </p:txBody>
      </p:sp>
    </p:spTree>
    <p:extLst>
      <p:ext uri="{BB962C8B-B14F-4D97-AF65-F5344CB8AC3E}">
        <p14:creationId xmlns:p14="http://schemas.microsoft.com/office/powerpoint/2010/main" val="23942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59300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tx1"/>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smtClean="0"/>
              <a:t>Graphic Title</a:t>
            </a:r>
            <a:endParaRPr lang="en-GB"/>
          </a:p>
        </p:txBody>
      </p:sp>
    </p:spTree>
    <p:extLst>
      <p:ext uri="{BB962C8B-B14F-4D97-AF65-F5344CB8AC3E}">
        <p14:creationId xmlns:p14="http://schemas.microsoft.com/office/powerpoint/2010/main" val="1673524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29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Divider Slide Title</a:t>
            </a:r>
            <a:br>
              <a:rPr lang="en-US" smtClean="0"/>
            </a:br>
            <a:r>
              <a:rPr lang="en-US" smtClean="0"/>
              <a:t>Center Horizontally</a:t>
            </a:r>
            <a:endParaRPr lang="en-GB"/>
          </a:p>
        </p:txBody>
      </p:sp>
    </p:spTree>
    <p:extLst>
      <p:ext uri="{BB962C8B-B14F-4D97-AF65-F5344CB8AC3E}">
        <p14:creationId xmlns:p14="http://schemas.microsoft.com/office/powerpoint/2010/main" val="385827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517612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62799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85917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Cover Slide with Title">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45080" y="3694850"/>
            <a:ext cx="5040000" cy="1080000"/>
          </a:xfrm>
          <a:prstGeom prst="rect">
            <a:avLst/>
          </a:prstGeom>
        </p:spPr>
        <p:txBody>
          <a:bodyPr lIns="18000" tIns="18000" rIns="18000" bIns="18000"/>
          <a:lstStyle>
            <a:lvl1pPr marL="0" indent="0" algn="r">
              <a:buNone/>
              <a:defRPr b="1"/>
            </a:lvl1pPr>
            <a:lvl5pPr>
              <a:defRPr/>
            </a:lvl5pPr>
          </a:lstStyle>
          <a:p>
            <a:pPr lvl="0"/>
            <a:r>
              <a:rPr lang="de-CH" smtClean="0"/>
              <a:t>Title of Presentation</a:t>
            </a:r>
            <a:br>
              <a:rPr lang="de-CH" smtClean="0"/>
            </a:br>
            <a:r>
              <a:rPr lang="de-CH" smtClean="0"/>
              <a:t>(also as 2-liner)</a:t>
            </a:r>
            <a:endParaRPr lang="en-GB"/>
          </a:p>
        </p:txBody>
      </p:sp>
      <p:sp>
        <p:nvSpPr>
          <p:cNvPr id="20" name="Text Placeholder 19"/>
          <p:cNvSpPr>
            <a:spLocks noGrp="1"/>
          </p:cNvSpPr>
          <p:nvPr>
            <p:ph type="body" sz="quarter" idx="11" hasCustomPrompt="1"/>
          </p:nvPr>
        </p:nvSpPr>
        <p:spPr>
          <a:xfrm>
            <a:off x="2045080" y="4941168"/>
            <a:ext cx="5040000" cy="432000"/>
          </a:xfrm>
          <a:prstGeom prst="rect">
            <a:avLst/>
          </a:prstGeom>
        </p:spPr>
        <p:txBody>
          <a:bodyPr lIns="18000" tIns="18000" rIns="18000" bIns="18000"/>
          <a:lstStyle>
            <a:lvl1pPr marL="0" indent="0" algn="r">
              <a:buFontTx/>
              <a:buNone/>
              <a:defRPr sz="2400"/>
            </a:lvl1pPr>
          </a:lstStyle>
          <a:p>
            <a:pPr lvl="0"/>
            <a:r>
              <a:rPr lang="de-CH" smtClean="0"/>
              <a:t>Name of Presenter</a:t>
            </a:r>
            <a:endParaRPr lang="en-GB"/>
          </a:p>
        </p:txBody>
      </p:sp>
      <p:sp>
        <p:nvSpPr>
          <p:cNvPr id="22" name="Text Placeholder 21"/>
          <p:cNvSpPr>
            <a:spLocks noGrp="1"/>
          </p:cNvSpPr>
          <p:nvPr>
            <p:ph type="body" sz="quarter" idx="12" hasCustomPrompt="1"/>
          </p:nvPr>
        </p:nvSpPr>
        <p:spPr>
          <a:xfrm>
            <a:off x="2045080" y="5373216"/>
            <a:ext cx="5040000" cy="324000"/>
          </a:xfrm>
          <a:prstGeom prst="rect">
            <a:avLst/>
          </a:prstGeom>
        </p:spPr>
        <p:txBody>
          <a:bodyPr lIns="18000" tIns="18000" rIns="18000" bIns="18000"/>
          <a:lstStyle>
            <a:lvl1pPr marL="0" indent="0" algn="r">
              <a:buFontTx/>
              <a:buNone/>
              <a:defRPr sz="1600"/>
            </a:lvl1pPr>
          </a:lstStyle>
          <a:p>
            <a:pPr lvl="0"/>
            <a:r>
              <a:rPr lang="de-CH" smtClean="0"/>
              <a:t>WGI Function of Presenter</a:t>
            </a:r>
            <a:endParaRPr lang="en-GB"/>
          </a:p>
        </p:txBody>
      </p:sp>
    </p:spTree>
    <p:extLst>
      <p:ext uri="{BB962C8B-B14F-4D97-AF65-F5344CB8AC3E}">
        <p14:creationId xmlns:p14="http://schemas.microsoft.com/office/powerpoint/2010/main" val="1668611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592872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8" name="Fußzeilenplatzhalter 7"/>
          <p:cNvSpPr>
            <a:spLocks noGrp="1"/>
          </p:cNvSpPr>
          <p:nvPr>
            <p:ph type="ftr" sz="quarter" idx="11"/>
          </p:nvPr>
        </p:nvSpPr>
        <p:spPr/>
        <p:txBody>
          <a:bodyPr/>
          <a:lstStyle/>
          <a:p>
            <a:endParaRPr lang="de-CH">
              <a:solidFill>
                <a:prstClr val="black">
                  <a:tint val="75000"/>
                </a:prstClr>
              </a:solidFill>
            </a:endParaRPr>
          </a:p>
        </p:txBody>
      </p:sp>
      <p:sp>
        <p:nvSpPr>
          <p:cNvPr id="9" name="Foliennummernplatzhalter 8"/>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250136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4" name="Fußzeilenplatzhalter 3"/>
          <p:cNvSpPr>
            <a:spLocks noGrp="1"/>
          </p:cNvSpPr>
          <p:nvPr>
            <p:ph type="ftr" sz="quarter" idx="11"/>
          </p:nvPr>
        </p:nvSpPr>
        <p:spPr/>
        <p:txBody>
          <a:bodyPr/>
          <a:lstStyle/>
          <a:p>
            <a:endParaRPr lang="de-CH">
              <a:solidFill>
                <a:prstClr val="black">
                  <a:tint val="75000"/>
                </a:prstClr>
              </a:solidFill>
            </a:endParaRPr>
          </a:p>
        </p:txBody>
      </p:sp>
      <p:sp>
        <p:nvSpPr>
          <p:cNvPr id="5" name="Foliennummernplatzhalter 4"/>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595238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3" name="Fußzeilenplatzhalter 2"/>
          <p:cNvSpPr>
            <a:spLocks noGrp="1"/>
          </p:cNvSpPr>
          <p:nvPr>
            <p:ph type="ftr" sz="quarter" idx="11"/>
          </p:nvPr>
        </p:nvSpPr>
        <p:spPr/>
        <p:txBody>
          <a:bodyPr/>
          <a:lstStyle/>
          <a:p>
            <a:endParaRPr lang="de-CH">
              <a:solidFill>
                <a:prstClr val="black">
                  <a:tint val="75000"/>
                </a:prstClr>
              </a:solidFill>
            </a:endParaRPr>
          </a:p>
        </p:txBody>
      </p:sp>
      <p:sp>
        <p:nvSpPr>
          <p:cNvPr id="4" name="Foliennummernplatzhalter 3"/>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026198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660845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63887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434587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36293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6102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2058985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 End Slide">
    <p:spTree>
      <p:nvGrpSpPr>
        <p:cNvPr id="1" name=""/>
        <p:cNvGrpSpPr/>
        <p:nvPr/>
      </p:nvGrpSpPr>
      <p:grpSpPr>
        <a:xfrm>
          <a:off x="0" y="0"/>
          <a:ext cx="0" cy="0"/>
          <a:chOff x="0" y="0"/>
          <a:chExt cx="0" cy="0"/>
        </a:xfrm>
      </p:grpSpPr>
      <p:sp>
        <p:nvSpPr>
          <p:cNvPr id="5" name="TextBox 4"/>
          <p:cNvSpPr txBox="1"/>
          <p:nvPr userDrawn="1"/>
        </p:nvSpPr>
        <p:spPr>
          <a:xfrm>
            <a:off x="2049786" y="4005064"/>
            <a:ext cx="5040000" cy="540000"/>
          </a:xfrm>
          <a:prstGeom prst="rect">
            <a:avLst/>
          </a:prstGeom>
          <a:noFill/>
        </p:spPr>
        <p:txBody>
          <a:bodyPr wrap="square" lIns="18000" tIns="18000" rIns="18000" bIns="18000" rtlCol="0">
            <a:noAutofit/>
          </a:bodyPr>
          <a:lstStyle/>
          <a:p>
            <a:pPr algn="r"/>
            <a:r>
              <a:rPr lang="de-CH" sz="2800" b="1" smtClean="0">
                <a:latin typeface="Arial" pitchFamily="34" charset="0"/>
                <a:cs typeface="Arial" pitchFamily="34" charset="0"/>
              </a:rPr>
              <a:t>www.climatechange2013.org</a:t>
            </a:r>
            <a:endParaRPr lang="en-GB" sz="2800" b="1">
              <a:latin typeface="Arial" pitchFamily="34" charset="0"/>
              <a:cs typeface="Arial" pitchFamily="34" charset="0"/>
            </a:endParaRPr>
          </a:p>
        </p:txBody>
      </p:sp>
      <p:sp>
        <p:nvSpPr>
          <p:cNvPr id="6" name="TextBox 5"/>
          <p:cNvSpPr txBox="1"/>
          <p:nvPr userDrawn="1"/>
        </p:nvSpPr>
        <p:spPr>
          <a:xfrm>
            <a:off x="2051720" y="3717032"/>
            <a:ext cx="5040000" cy="432000"/>
          </a:xfrm>
          <a:prstGeom prst="rect">
            <a:avLst/>
          </a:prstGeom>
          <a:noFill/>
        </p:spPr>
        <p:txBody>
          <a:bodyPr wrap="none" lIns="18000" tIns="18000" rIns="18000" bIns="18000" rtlCol="0">
            <a:noAutofit/>
          </a:bodyPr>
          <a:lstStyle/>
          <a:p>
            <a:pPr algn="r"/>
            <a:r>
              <a:rPr lang="de-CH" sz="2000" i="0" smtClean="0">
                <a:latin typeface="Arial" pitchFamily="34" charset="0"/>
                <a:cs typeface="Arial" pitchFamily="34" charset="0"/>
              </a:rPr>
              <a:t>Further Information</a:t>
            </a:r>
            <a:endParaRPr lang="en-GB" sz="2000" i="0">
              <a:latin typeface="Arial" pitchFamily="34" charset="0"/>
              <a:cs typeface="Arial" pitchFamily="34" charset="0"/>
            </a:endParaRPr>
          </a:p>
        </p:txBody>
      </p:sp>
    </p:spTree>
    <p:extLst>
      <p:ext uri="{BB962C8B-B14F-4D97-AF65-F5344CB8AC3E}">
        <p14:creationId xmlns:p14="http://schemas.microsoft.com/office/powerpoint/2010/main" val="2594804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3919717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1"/>
          </a:solidFill>
          <a:effectLst/>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4200301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180000" indent="-180000">
              <a:spcBef>
                <a:spcPts val="0"/>
              </a:spcBef>
              <a:defRPr sz="2000" b="1" baseline="0">
                <a:solidFill>
                  <a:schemeClr val="bg2"/>
                </a:solidFill>
              </a:defRPr>
            </a:lvl1pPr>
            <a:lvl2pPr marL="360000" indent="-180000">
              <a:spcBef>
                <a:spcPts val="200"/>
              </a:spcBef>
              <a:buFont typeface="Arial" pitchFamily="34" charset="0"/>
              <a:buChar char="•"/>
              <a:defRPr sz="18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Subtitle with Bullet</a:t>
            </a:r>
          </a:p>
          <a:p>
            <a:pPr lvl="1"/>
            <a:r>
              <a:rPr lang="en-US" smtClean="0"/>
              <a:t>Text with Bullet</a:t>
            </a:r>
          </a:p>
        </p:txBody>
      </p:sp>
    </p:spTree>
    <p:extLst>
      <p:ext uri="{BB962C8B-B14F-4D97-AF65-F5344CB8AC3E}">
        <p14:creationId xmlns:p14="http://schemas.microsoft.com/office/powerpoint/2010/main" val="300190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405721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bg2"/>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smtClean="0"/>
              <a:t>Graphic Title</a:t>
            </a:r>
            <a:endParaRPr lang="en-GB"/>
          </a:p>
        </p:txBody>
      </p:sp>
    </p:spTree>
    <p:extLst>
      <p:ext uri="{BB962C8B-B14F-4D97-AF65-F5344CB8AC3E}">
        <p14:creationId xmlns:p14="http://schemas.microsoft.com/office/powerpoint/2010/main" val="1755443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Click to edit Master title style</a:t>
            </a:r>
            <a:endParaRPr lang="en-GB"/>
          </a:p>
        </p:txBody>
      </p:sp>
    </p:spTree>
    <p:extLst>
      <p:ext uri="{BB962C8B-B14F-4D97-AF65-F5344CB8AC3E}">
        <p14:creationId xmlns:p14="http://schemas.microsoft.com/office/powerpoint/2010/main" val="50397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725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0827" y="2046584"/>
            <a:ext cx="8642348"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a:buFontTx/>
              <a:buNone/>
              <a:defRPr sz="3600" b="1">
                <a:solidFill>
                  <a:schemeClr val="bg1"/>
                </a:solidFill>
              </a:defRPr>
            </a:lvl1pPr>
            <a:lvl2pPr marL="457200" indent="0" algn="r">
              <a:buFontTx/>
              <a:buNone/>
              <a:defRPr sz="3600"/>
            </a:lvl2pPr>
            <a:lvl3pPr marL="914400" indent="0" algn="r">
              <a:buFontTx/>
              <a:buNone/>
              <a:defRPr sz="3600"/>
            </a:lvl3pPr>
            <a:lvl4pPr marL="1371600" indent="0" algn="r">
              <a:buFontTx/>
              <a:buNone/>
              <a:defRPr sz="3600"/>
            </a:lvl4pPr>
            <a:lvl5pPr marL="1828800" indent="0" algn="r">
              <a:buFontTx/>
              <a:buNone/>
              <a:defRPr sz="3600"/>
            </a:lvl5pPr>
          </a:lstStyle>
          <a:p>
            <a:pPr lvl="0"/>
            <a:r>
              <a:rPr lang="en-US" smtClean="0"/>
              <a:t>Title of Presentation</a:t>
            </a:r>
            <a:br>
              <a:rPr lang="en-US" smtClean="0"/>
            </a:br>
            <a:r>
              <a:rPr lang="en-US" smtClean="0"/>
              <a:t>(also as 2-liner)</a:t>
            </a:r>
          </a:p>
        </p:txBody>
      </p:sp>
      <p:sp>
        <p:nvSpPr>
          <p:cNvPr id="7" name="Text Placeholder 6"/>
          <p:cNvSpPr>
            <a:spLocks noGrp="1"/>
          </p:cNvSpPr>
          <p:nvPr>
            <p:ph type="body" sz="quarter" idx="11" hasCustomPrompt="1"/>
          </p:nvPr>
        </p:nvSpPr>
        <p:spPr>
          <a:xfrm>
            <a:off x="250825" y="3551566"/>
            <a:ext cx="8642350" cy="431973"/>
          </a:xfrm>
          <a:prstGeom prst="rect">
            <a:avLst/>
          </a:prstGeom>
        </p:spPr>
        <p:txBody>
          <a:bodyPr lIns="36000" tIns="36000" rIns="36000" bIns="36000" anchor="b" anchorCtr="0"/>
          <a:lstStyle>
            <a:lvl1pPr marL="0" indent="0" algn="r">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Name of Presenter</a:t>
            </a:r>
          </a:p>
        </p:txBody>
      </p:sp>
      <p:sp>
        <p:nvSpPr>
          <p:cNvPr id="8" name="Text Placeholder 6"/>
          <p:cNvSpPr>
            <a:spLocks noGrp="1"/>
          </p:cNvSpPr>
          <p:nvPr>
            <p:ph type="body" sz="quarter" idx="12" hasCustomPrompt="1"/>
          </p:nvPr>
        </p:nvSpPr>
        <p:spPr>
          <a:xfrm>
            <a:off x="250825" y="3990656"/>
            <a:ext cx="8642350" cy="431973"/>
          </a:xfrm>
          <a:prstGeom prst="rect">
            <a:avLst/>
          </a:prstGeom>
        </p:spPr>
        <p:txBody>
          <a:bodyPr lIns="36000" tIns="36000" rIns="36000" bIns="36000" anchor="t" anchorCtr="0"/>
          <a:lstStyle>
            <a:lvl1pPr marL="0" indent="0" algn="r">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WGI Function of Presenter</a:t>
            </a:r>
          </a:p>
        </p:txBody>
      </p:sp>
    </p:spTree>
    <p:extLst>
      <p:ext uri="{BB962C8B-B14F-4D97-AF65-F5344CB8AC3E}">
        <p14:creationId xmlns:p14="http://schemas.microsoft.com/office/powerpoint/2010/main" val="17997554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3600" b="1" smtClean="0">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smtClean="0">
                <a:ln>
                  <a:noFill/>
                </a:ln>
                <a:solidFill>
                  <a:sysClr val="window" lastClr="FFFFFF"/>
                </a:solidFill>
                <a:effectLst/>
                <a:uLnTx/>
                <a:uFillTx/>
                <a:latin typeface="Arial" charset="0"/>
                <a:ea typeface="MS PGothic" pitchFamily="34" charset="-128"/>
                <a:cs typeface="Arial" charset="0"/>
              </a:rPr>
              <a:t>Further Information</a:t>
            </a:r>
            <a:endParaRPr lang="en-GB" sz="3600" b="1" smtClean="0">
              <a:solidFill>
                <a:sysClr val="window" lastClr="FFFFFF"/>
              </a:solidFill>
              <a:latin typeface="Arial" charset="0"/>
              <a:cs typeface="Arial" charset="0"/>
            </a:endParaRPr>
          </a:p>
        </p:txBody>
      </p:sp>
    </p:spTree>
    <p:extLst>
      <p:ext uri="{BB962C8B-B14F-4D97-AF65-F5344CB8AC3E}">
        <p14:creationId xmlns:p14="http://schemas.microsoft.com/office/powerpoint/2010/main" val="11326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4200" b="1" smtClean="0">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smtClean="0">
                <a:ln>
                  <a:noFill/>
                </a:ln>
                <a:solidFill>
                  <a:sysClr val="window" lastClr="FFFFFF"/>
                </a:solidFill>
                <a:effectLst/>
                <a:uLnTx/>
                <a:uFillTx/>
                <a:latin typeface="Arial" charset="0"/>
                <a:ea typeface="MS PGothic" pitchFamily="34" charset="-128"/>
                <a:cs typeface="Arial" charset="0"/>
              </a:rPr>
              <a:t>Full Report and Background Information</a:t>
            </a:r>
          </a:p>
          <a:p>
            <a:pPr marL="0" marR="0" lvl="0" indent="0" algn="r" defTabSz="457200" rtl="0" eaLnBrk="1" fontAlgn="base" latinLnBrk="0" hangingPunct="1">
              <a:lnSpc>
                <a:spcPct val="200000"/>
              </a:lnSpc>
              <a:spcBef>
                <a:spcPct val="0"/>
              </a:spcBef>
              <a:spcAft>
                <a:spcPct val="0"/>
              </a:spcAft>
              <a:buClrTx/>
              <a:buSzTx/>
              <a:buFontTx/>
              <a:buNone/>
              <a:tabLst/>
              <a:defRPr/>
            </a:pPr>
            <a:endParaRPr lang="en-GB" sz="3600" b="1" smtClean="0">
              <a:solidFill>
                <a:sysClr val="window" lastClr="FFFFFF"/>
              </a:solidFill>
              <a:latin typeface="Arial" charset="0"/>
              <a:cs typeface="Arial" charset="0"/>
            </a:endParaRPr>
          </a:p>
        </p:txBody>
      </p:sp>
    </p:spTree>
    <p:extLst>
      <p:ext uri="{BB962C8B-B14F-4D97-AF65-F5344CB8AC3E}">
        <p14:creationId xmlns:p14="http://schemas.microsoft.com/office/powerpoint/2010/main" val="1476237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480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36777435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10"/>
            <a:ext cx="9144000" cy="341985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04726" y="188640"/>
            <a:ext cx="2880360" cy="588931"/>
          </a:xfrm>
          <a:prstGeom prst="rect">
            <a:avLst/>
          </a:prstGeom>
        </p:spPr>
      </p:pic>
      <p:sp>
        <p:nvSpPr>
          <p:cNvPr id="18" name="TextBox 17"/>
          <p:cNvSpPr txBox="1"/>
          <p:nvPr userDrawn="1"/>
        </p:nvSpPr>
        <p:spPr>
          <a:xfrm>
            <a:off x="2043138" y="2097665"/>
            <a:ext cx="5064010" cy="651905"/>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pPr algn="ctr"/>
            <a:r>
              <a:rPr lang="de-CH" sz="4000" b="1" smtClean="0">
                <a:solidFill>
                  <a:schemeClr val="bg1"/>
                </a:solidFill>
                <a:latin typeface="Frutiger LT Pro 67 Bold Cn" pitchFamily="34" charset="0"/>
                <a:cs typeface="Arial" pitchFamily="34" charset="0"/>
              </a:rPr>
              <a:t>CLIMATE CHANGE 2013</a:t>
            </a:r>
            <a:endParaRPr lang="en-GB" sz="4000" b="1">
              <a:solidFill>
                <a:schemeClr val="bg1"/>
              </a:solidFill>
              <a:latin typeface="Frutiger LT Pro 67 Bold Cn" pitchFamily="34" charset="0"/>
              <a:cs typeface="Arial" pitchFamily="34" charset="0"/>
            </a:endParaRPr>
          </a:p>
        </p:txBody>
      </p:sp>
      <p:sp>
        <p:nvSpPr>
          <p:cNvPr id="19" name="TextBox 18"/>
          <p:cNvSpPr txBox="1"/>
          <p:nvPr userDrawn="1"/>
        </p:nvSpPr>
        <p:spPr>
          <a:xfrm>
            <a:off x="2074022" y="2704507"/>
            <a:ext cx="3671962" cy="436461"/>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r>
              <a:rPr lang="de-CH" sz="2600" b="1" i="1" smtClean="0">
                <a:solidFill>
                  <a:schemeClr val="bg1"/>
                </a:solidFill>
                <a:latin typeface="Frutiger LT Pro 67 Bold Cn" pitchFamily="34" charset="0"/>
                <a:cs typeface="Arial" pitchFamily="34" charset="0"/>
              </a:rPr>
              <a:t>The Physical Science Basis</a:t>
            </a:r>
            <a:endParaRPr lang="en-GB" sz="2600" b="1" i="1">
              <a:solidFill>
                <a:schemeClr val="bg1"/>
              </a:solidFill>
              <a:latin typeface="Frutiger LT Pro 67 Bold Cn" pitchFamily="34" charset="0"/>
              <a:cs typeface="Arial" pitchFamily="34" charset="0"/>
            </a:endParaRPr>
          </a:p>
        </p:txBody>
      </p:sp>
      <p:sp>
        <p:nvSpPr>
          <p:cNvPr id="20" name="Text Box 12"/>
          <p:cNvSpPr txBox="1">
            <a:spLocks noChangeArrowheads="1"/>
          </p:cNvSpPr>
          <p:nvPr userDrawn="1"/>
        </p:nvSpPr>
        <p:spPr bwMode="auto">
          <a:xfrm rot="-5400000">
            <a:off x="-809967" y="2435422"/>
            <a:ext cx="1763688" cy="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8000" rIns="18000" bIns="18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600" b="0" i="0" u="none" strike="noStrike" kern="0" cap="none" spc="0" normalizeH="0" baseline="0" noProof="0" smtClean="0">
                <a:ln>
                  <a:noFill/>
                </a:ln>
                <a:solidFill>
                  <a:prstClr val="white"/>
                </a:solidFill>
                <a:effectLst/>
                <a:uLnTx/>
                <a:uFillTx/>
                <a:latin typeface="Arial" pitchFamily="34" charset="0"/>
                <a:cs typeface="Arial" pitchFamily="34" charset="0"/>
              </a:rPr>
              <a:t>© Yann Arthus-Bertrand / Altitude</a:t>
            </a:r>
            <a:r>
              <a:rPr kumimoji="0" lang="en-US" sz="600" b="0" i="0" u="none" strike="noStrike" kern="0" cap="none" spc="0" normalizeH="0" baseline="0" noProof="0" smtClean="0">
                <a:ln>
                  <a:noFill/>
                </a:ln>
                <a:solidFill>
                  <a:prstClr val="black"/>
                </a:solidFill>
                <a:effectLst/>
                <a:uLnTx/>
                <a:uFillTx/>
                <a:latin typeface="Arial" pitchFamily="34" charset="0"/>
                <a:cs typeface="Arial" pitchFamily="34" charset="0"/>
              </a:rPr>
              <a:t> </a:t>
            </a:r>
          </a:p>
        </p:txBody>
      </p:sp>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64966" y="6208278"/>
            <a:ext cx="720000" cy="434241"/>
          </a:xfrm>
          <a:prstGeom prst="rect">
            <a:avLst/>
          </a:prstGeom>
        </p:spPr>
      </p:pic>
      <p:pic>
        <p:nvPicPr>
          <p:cNvPr id="23" name="Picture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0785" y="6337305"/>
            <a:ext cx="1690119" cy="321565"/>
          </a:xfrm>
          <a:prstGeom prst="rect">
            <a:avLst/>
          </a:prstGeom>
        </p:spPr>
      </p:pic>
    </p:spTree>
    <p:extLst>
      <p:ext uri="{BB962C8B-B14F-4D97-AF65-F5344CB8AC3E}">
        <p14:creationId xmlns:p14="http://schemas.microsoft.com/office/powerpoint/2010/main" val="5257115"/>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userDrawn="1"/>
        </p:nvPicPr>
        <p:blipFill>
          <a:blip r:embed="rId8">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800" b="0" i="0" u="none" strike="noStrike" kern="0" cap="none" spc="0" normalizeH="0" baseline="0" noProof="0" smtClean="0">
                <a:ln>
                  <a:noFill/>
                </a:ln>
                <a:solidFill>
                  <a:prstClr val="white"/>
                </a:solidFill>
                <a:effectLst/>
                <a:uLnTx/>
                <a:uFillTx/>
                <a:latin typeface="+mn-lt"/>
                <a:ea typeface="MS PGothic" pitchFamily="34" charset="-128"/>
              </a:rPr>
              <a:t>© Yann Arthus-Bertrand / Altitude</a:t>
            </a:r>
            <a:r>
              <a:rPr kumimoji="0" lang="en-US" sz="800" b="0" i="0" u="none" strike="noStrike" kern="0" cap="none" spc="0" normalizeH="0" baseline="0" noProof="0" smtClean="0">
                <a:ln>
                  <a:noFill/>
                </a:ln>
                <a:solidFill>
                  <a:prstClr val="black"/>
                </a:solidFill>
                <a:effectLst/>
                <a:uLnTx/>
                <a:uFillTx/>
                <a:latin typeface="+mn-lt"/>
                <a:ea typeface="MS PGothic" pitchFamily="34" charset="-128"/>
              </a:rPr>
              <a:t> </a:t>
            </a: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3" r:id="rId3"/>
    <p:sldLayoutId id="2147483699"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Arial" pitchFamily="-110" charset="0"/>
              <a:cs typeface="MS PGothic" pitchFamily="34" charset="-128"/>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1280" y="6143871"/>
            <a:ext cx="3376800" cy="51828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520" y="6340323"/>
            <a:ext cx="2516129" cy="321565"/>
          </a:xfrm>
          <a:prstGeom prst="rect">
            <a:avLst/>
          </a:prstGeom>
        </p:spPr>
      </p:pic>
    </p:spTree>
    <p:extLst>
      <p:ext uri="{BB962C8B-B14F-4D97-AF65-F5344CB8AC3E}">
        <p14:creationId xmlns:p14="http://schemas.microsoft.com/office/powerpoint/2010/main" val="3471560066"/>
      </p:ext>
    </p:extLst>
  </p:cSld>
  <p:clrMap bg1="dk1" tx1="lt1" bg2="dk2" tx2="lt2" accent1="accent1" accent2="accent2" accent3="accent3" accent4="accent4" accent5="accent5" accent6="accent6" hlink="hlink" folHlink="folHlink"/>
  <p:sldLayoutIdLst>
    <p:sldLayoutId id="2147483661" r:id="rId1"/>
    <p:sldLayoutId id="214748366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E5987-3BF1-4375-905A-2DC07305E5FD}" type="datetimeFigureOut">
              <a:rPr lang="de-CH" smtClean="0">
                <a:solidFill>
                  <a:prstClr val="black">
                    <a:tint val="75000"/>
                  </a:prstClr>
                </a:solidFill>
              </a:rPr>
              <a:pPr/>
              <a:t>29.03.2014</a:t>
            </a:fld>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5691E-4286-40E5-BA65-00CA43A80FB8}"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0440045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spTree>
    <p:extLst>
      <p:ext uri="{BB962C8B-B14F-4D97-AF65-F5344CB8AC3E}">
        <p14:creationId xmlns:p14="http://schemas.microsoft.com/office/powerpoint/2010/main" val="29321258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e-CH" smtClean="0"/>
              <a:t>The WGI Contribution to the</a:t>
            </a:r>
          </a:p>
          <a:p>
            <a:r>
              <a:rPr lang="de-CH" smtClean="0"/>
              <a:t>IPCC 5</a:t>
            </a:r>
            <a:r>
              <a:rPr lang="de-CH" baseline="30000" smtClean="0"/>
              <a:t>th</a:t>
            </a:r>
            <a:r>
              <a:rPr lang="de-CH" smtClean="0"/>
              <a:t> Assessment Report</a:t>
            </a:r>
            <a:endParaRPr lang="en-GB"/>
          </a:p>
        </p:txBody>
      </p:sp>
      <p:sp>
        <p:nvSpPr>
          <p:cNvPr id="6" name="Text Placeholder 5"/>
          <p:cNvSpPr>
            <a:spLocks noGrp="1"/>
          </p:cNvSpPr>
          <p:nvPr>
            <p:ph type="body" sz="quarter" idx="11"/>
          </p:nvPr>
        </p:nvSpPr>
        <p:spPr>
          <a:xfrm>
            <a:off x="250825" y="3551566"/>
            <a:ext cx="8642350" cy="1317634"/>
          </a:xfrm>
        </p:spPr>
        <p:txBody>
          <a:bodyPr anchor="t"/>
          <a:lstStyle/>
          <a:p>
            <a:r>
              <a:rPr lang="de-CH" smtClean="0"/>
              <a:t>Thomas Stocker &amp; Qin Dahe</a:t>
            </a:r>
          </a:p>
          <a:p>
            <a:r>
              <a:rPr lang="de-CH" smtClean="0"/>
              <a:t>259 Authors from 39 Countries</a:t>
            </a:r>
          </a:p>
          <a:p>
            <a:r>
              <a:rPr lang="de-CH" smtClean="0"/>
              <a:t>WGI Technical Support Unit Team</a:t>
            </a:r>
            <a:endParaRPr lang="en-GB"/>
          </a:p>
        </p:txBody>
      </p:sp>
    </p:spTree>
    <p:extLst>
      <p:ext uri="{BB962C8B-B14F-4D97-AF65-F5344CB8AC3E}">
        <p14:creationId xmlns:p14="http://schemas.microsoft.com/office/powerpoint/2010/main" val="184216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SPM.3</a:t>
            </a:r>
            <a:r>
              <a:rPr lang="de-CH" smtClean="0"/>
              <a:t/>
            </a:r>
            <a:br>
              <a:rPr lang="de-CH" smtClean="0"/>
            </a:br>
            <a:r>
              <a:rPr lang="en-GB" sz="1200" b="0">
                <a:latin typeface="Arial" panose="020B0604020202020204" pitchFamily="34" charset="0"/>
                <a:cs typeface="Arial" panose="020B0604020202020204" pitchFamily="34" charset="0"/>
              </a:rPr>
              <a:t>Multiple observed indicators of a changing global climate</a:t>
            </a:r>
            <a:endParaRPr lang="en-GB" sz="1200" b="0"/>
          </a:p>
        </p:txBody>
      </p:sp>
      <p:grpSp>
        <p:nvGrpSpPr>
          <p:cNvPr id="2" name="Group 1"/>
          <p:cNvGrpSpPr/>
          <p:nvPr/>
        </p:nvGrpSpPr>
        <p:grpSpPr>
          <a:xfrm>
            <a:off x="251519" y="907806"/>
            <a:ext cx="8633195" cy="5068209"/>
            <a:chOff x="251519" y="907806"/>
            <a:chExt cx="8633195" cy="5068209"/>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38" y="907806"/>
              <a:ext cx="4190902"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630" y="908720"/>
              <a:ext cx="4190899"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814"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705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SPM.4</a:t>
            </a:r>
            <a:r>
              <a:rPr lang="de-CH" smtClean="0"/>
              <a:t/>
            </a:r>
            <a:br>
              <a:rPr lang="de-CH" smtClean="0"/>
            </a:br>
            <a:r>
              <a:rPr lang="en-GB" sz="1200" b="0">
                <a:latin typeface="Arial" panose="020B0604020202020204" pitchFamily="34" charset="0"/>
                <a:cs typeface="Arial" panose="020B0604020202020204" pitchFamily="34" charset="0"/>
              </a:rPr>
              <a:t>Multiple observed indicators of a changing global carbon cycle</a:t>
            </a:r>
            <a:endParaRPr lang="en-GB" sz="1200" b="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799" y="908719"/>
            <a:ext cx="4506338"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791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SPM.5</a:t>
            </a:r>
            <a:r>
              <a:rPr lang="de-CH" smtClean="0"/>
              <a:t/>
            </a:r>
            <a:br>
              <a:rPr lang="de-CH" smtClean="0"/>
            </a:br>
            <a:r>
              <a:rPr lang="en-GB" sz="1200" b="0">
                <a:latin typeface="Arial" panose="020B0604020202020204" pitchFamily="34" charset="0"/>
                <a:cs typeface="Arial" panose="020B0604020202020204" pitchFamily="34" charset="0"/>
              </a:rPr>
              <a:t>Radiative forcing estimates in 2011 relative to 1750</a:t>
            </a:r>
            <a:endParaRPr lang="en-GB" sz="1200" b="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0508" y="908720"/>
            <a:ext cx="6148663"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897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SPM.6</a:t>
            </a:r>
            <a:r>
              <a:rPr lang="de-CH" smtClean="0"/>
              <a:t/>
            </a:r>
            <a:br>
              <a:rPr lang="de-CH" smtClean="0"/>
            </a:br>
            <a:r>
              <a:rPr lang="en-GB" sz="1200" b="0" smtClean="0">
                <a:latin typeface="Arial" panose="020B0604020202020204" pitchFamily="34" charset="0"/>
                <a:cs typeface="Arial" panose="020B0604020202020204" pitchFamily="34" charset="0"/>
              </a:rPr>
              <a:t>Comparison of observed and simulated climate change</a:t>
            </a:r>
            <a:endParaRPr lang="en-GB" sz="1200" b="0"/>
          </a:p>
        </p:txBody>
      </p:sp>
      <p:grpSp>
        <p:nvGrpSpPr>
          <p:cNvPr id="5" name="Group 4"/>
          <p:cNvGrpSpPr/>
          <p:nvPr/>
        </p:nvGrpSpPr>
        <p:grpSpPr>
          <a:xfrm>
            <a:off x="251519" y="905896"/>
            <a:ext cx="8633130" cy="4876254"/>
            <a:chOff x="251519" y="905896"/>
            <a:chExt cx="8633130" cy="4876254"/>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51266" y="5661310"/>
              <a:ext cx="6239613" cy="120840"/>
              <a:chOff x="1427413" y="5661310"/>
              <a:chExt cx="6239613" cy="120840"/>
            </a:xfrm>
          </p:grpSpPr>
          <p:pic>
            <p:nvPicPr>
              <p:cNvPr id="92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739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SPM.7a</a:t>
            </a:r>
            <a:r>
              <a:rPr lang="de-CH" smtClean="0"/>
              <a:t/>
            </a:r>
            <a:br>
              <a:rPr lang="de-CH" smtClean="0"/>
            </a:br>
            <a:r>
              <a:rPr lang="en-GB" sz="1200" b="0" smtClean="0">
                <a:latin typeface="Arial" panose="020B0604020202020204" pitchFamily="34" charset="0"/>
                <a:cs typeface="Arial" panose="020B0604020202020204" pitchFamily="34" charset="0"/>
              </a:rPr>
              <a:t>Global average surface temperature change</a:t>
            </a:r>
            <a:endParaRPr lang="en-GB" sz="1200" b="0"/>
          </a:p>
        </p:txBody>
      </p:sp>
      <p:sp>
        <p:nvSpPr>
          <p:cNvPr id="14" name="TextBox 13"/>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7" y="1412720"/>
            <a:ext cx="8773097" cy="374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634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SPM.7b</a:t>
            </a:r>
            <a:r>
              <a:rPr lang="de-CH" smtClean="0"/>
              <a:t/>
            </a:r>
            <a:br>
              <a:rPr lang="de-CH" smtClean="0"/>
            </a:br>
            <a:r>
              <a:rPr lang="en-GB" sz="1200" b="0" smtClean="0">
                <a:latin typeface="Arial" panose="020B0604020202020204" pitchFamily="34" charset="0"/>
                <a:cs typeface="Arial" panose="020B0604020202020204" pitchFamily="34" charset="0"/>
              </a:rPr>
              <a:t>Northern Hemisphere September sea ice extent</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80" y="1412720"/>
            <a:ext cx="8785098" cy="415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844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SPM.7c</a:t>
            </a:r>
            <a:r>
              <a:rPr lang="de-CH" smtClean="0"/>
              <a:t/>
            </a:r>
            <a:br>
              <a:rPr lang="de-CH" smtClean="0"/>
            </a:br>
            <a:r>
              <a:rPr lang="en-GB" sz="1200" b="0" smtClean="0">
                <a:latin typeface="Arial" panose="020B0604020202020204" pitchFamily="34" charset="0"/>
                <a:cs typeface="Arial" panose="020B0604020202020204" pitchFamily="34" charset="0"/>
              </a:rPr>
              <a:t>Global ocean surface pH</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68" y="1374620"/>
            <a:ext cx="8785098" cy="398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311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SPM.8a,b</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grpSp>
        <p:nvGrpSpPr>
          <p:cNvPr id="2" name="Group 1"/>
          <p:cNvGrpSpPr/>
          <p:nvPr/>
        </p:nvGrpSpPr>
        <p:grpSpPr>
          <a:xfrm>
            <a:off x="1235687" y="908648"/>
            <a:ext cx="6664675" cy="4985600"/>
            <a:chOff x="1235687" y="908648"/>
            <a:chExt cx="6664675" cy="498560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687" y="908648"/>
              <a:ext cx="6660000" cy="2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362" y="1220543"/>
              <a:ext cx="6660000" cy="467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691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SPM.8c</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 y="2228893"/>
            <a:ext cx="8618400" cy="238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998690" y="1844780"/>
            <a:ext cx="806884" cy="282573"/>
          </a:xfrm>
          <a:prstGeom prst="rect">
            <a:avLst/>
          </a:prstGeom>
          <a:noFill/>
        </p:spPr>
        <p:txBody>
          <a:bodyPr wrap="none" lIns="18000" tIns="18000" rIns="18000" bIns="18000" rtlCol="0">
            <a:spAutoFit/>
          </a:bodyPr>
          <a:lstStyle/>
          <a:p>
            <a:pPr algn="ctr"/>
            <a:r>
              <a:rPr lang="de-CH" sz="1600" baseline="0" smtClean="0"/>
              <a:t>RCP 2.6</a:t>
            </a:r>
          </a:p>
        </p:txBody>
      </p:sp>
      <p:sp>
        <p:nvSpPr>
          <p:cNvPr id="8" name="Textfeld 7"/>
          <p:cNvSpPr txBox="1"/>
          <p:nvPr/>
        </p:nvSpPr>
        <p:spPr>
          <a:xfrm>
            <a:off x="6554456" y="1844780"/>
            <a:ext cx="806884" cy="282573"/>
          </a:xfrm>
          <a:prstGeom prst="rect">
            <a:avLst/>
          </a:prstGeom>
          <a:noFill/>
        </p:spPr>
        <p:txBody>
          <a:bodyPr wrap="none" lIns="18000" tIns="18000" rIns="18000" bIns="18000" rtlCol="0">
            <a:spAutoFit/>
          </a:bodyPr>
          <a:lstStyle/>
          <a:p>
            <a:r>
              <a:rPr lang="de-CH" sz="1600" baseline="0" smtClean="0"/>
              <a:t>RCP 8.5</a:t>
            </a:r>
          </a:p>
        </p:txBody>
      </p:sp>
    </p:spTree>
    <p:extLst>
      <p:ext uri="{BB962C8B-B14F-4D97-AF65-F5344CB8AC3E}">
        <p14:creationId xmlns:p14="http://schemas.microsoft.com/office/powerpoint/2010/main" val="1367898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SPM.8d</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259421" y="1540876"/>
            <a:ext cx="8618400" cy="3384292"/>
            <a:chOff x="259421" y="1540876"/>
            <a:chExt cx="8618400" cy="3384292"/>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21" y="1540876"/>
              <a:ext cx="8618400" cy="30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21" y="1928266"/>
              <a:ext cx="8618400" cy="299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12245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963" y="0"/>
            <a:ext cx="50670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smtClean="0">
                  <a:solidFill>
                    <a:prstClr val="white"/>
                  </a:solidFill>
                  <a:latin typeface="Arial" panose="020B0604020202020204" pitchFamily="34" charset="0"/>
                  <a:cs typeface="Arial" panose="020B0604020202020204" pitchFamily="34" charset="0"/>
                </a:rPr>
                <a:t>Key SPM Messages</a:t>
              </a:r>
              <a:endParaRPr lang="de-CH" sz="1600" b="1">
                <a:solidFill>
                  <a:prstClr val="white"/>
                </a:solidFill>
                <a:latin typeface="Arial" panose="020B0604020202020204" pitchFamily="34" charset="0"/>
                <a:cs typeface="Arial" panose="020B0604020202020204" pitchFamily="34" charset="0"/>
              </a:endParaRPr>
            </a:p>
          </p:txBody>
        </p:sp>
        <p:sp>
          <p:nvSpPr>
            <p:cNvPr id="15" name="Textfeld 14"/>
            <p:cNvSpPr txBox="1"/>
            <p:nvPr/>
          </p:nvSpPr>
          <p:spPr>
            <a:xfrm>
              <a:off x="522041" y="738527"/>
              <a:ext cx="3005951" cy="646331"/>
            </a:xfrm>
            <a:prstGeom prst="rect">
              <a:avLst/>
            </a:prstGeom>
            <a:noFill/>
          </p:spPr>
          <p:txBody>
            <a:bodyPr wrap="none" rtlCol="0" anchor="ctr" anchorCtr="0">
              <a:spAutoFit/>
            </a:bodyPr>
            <a:lstStyle/>
            <a:p>
              <a:pPr algn="ctr"/>
              <a:r>
                <a:rPr lang="de-CH" sz="3600" b="1" smtClean="0">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smtClean="0">
                  <a:solidFill>
                    <a:prstClr val="white"/>
                  </a:solidFill>
                  <a:latin typeface="Arial" panose="020B0604020202020204" pitchFamily="34" charset="0"/>
                  <a:cs typeface="Arial" panose="020B0604020202020204" pitchFamily="34" charset="0"/>
                </a:rPr>
                <a:t>on less than 2 </a:t>
              </a:r>
              <a:r>
                <a:rPr lang="de-CH" sz="1600">
                  <a:solidFill>
                    <a:prstClr val="white"/>
                  </a:solidFill>
                  <a:latin typeface="Arial" panose="020B0604020202020204" pitchFamily="34" charset="0"/>
                  <a:cs typeface="Arial" panose="020B0604020202020204" pitchFamily="34" charset="0"/>
                </a:rPr>
                <a:t>P</a:t>
              </a:r>
              <a:r>
                <a:rPr lang="de-CH" sz="1600" smtClean="0">
                  <a:solidFill>
                    <a:prstClr val="white"/>
                  </a:solidFill>
                  <a:latin typeface="Arial" panose="020B0604020202020204" pitchFamily="34" charset="0"/>
                  <a:cs typeface="Arial" panose="020B0604020202020204" pitchFamily="34" charset="0"/>
                </a:rPr>
                <a:t>ages</a:t>
              </a:r>
              <a:endParaRPr lang="de-CH" sz="1600">
                <a:solidFill>
                  <a:prstClr val="white"/>
                </a:solidFill>
                <a:latin typeface="Arial" panose="020B0604020202020204" pitchFamily="34" charset="0"/>
                <a:cs typeface="Arial" panose="020B0604020202020204" pitchFamily="34" charset="0"/>
              </a:endParaRP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2009:</a:t>
              </a:r>
              <a:r>
                <a:rPr lang="de-CH" sz="2000" smtClean="0">
                  <a:solidFill>
                    <a:prstClr val="black"/>
                  </a:solidFill>
                  <a:latin typeface="Arial" panose="020B0604020202020204" pitchFamily="34" charset="0"/>
                  <a:cs typeface="Arial" panose="020B0604020202020204" pitchFamily="34" charset="0"/>
                </a:rPr>
                <a:t> WGI Outline Approved</a:t>
              </a:r>
              <a:endParaRPr lang="de-CH" sz="2000">
                <a:solidFill>
                  <a:prstClr val="black"/>
                </a:solidFill>
                <a:latin typeface="Arial" panose="020B0604020202020204" pitchFamily="34" charset="0"/>
                <a:cs typeface="Arial" panose="020B0604020202020204" pitchFamily="34" charset="0"/>
              </a:endParaRP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14 Chapters</a:t>
              </a:r>
              <a:r>
                <a:rPr lang="de-CH" sz="2000" dirty="0" smtClean="0">
                  <a:solidFill>
                    <a:prstClr val="black"/>
                  </a:solidFill>
                  <a:latin typeface="Arial" panose="020B0604020202020204" pitchFamily="34" charset="0"/>
                  <a:cs typeface="Arial" panose="020B0604020202020204" pitchFamily="34" charset="0"/>
                </a:rPr>
                <a:t/>
              </a:r>
              <a:br>
                <a:rPr lang="de-CH" sz="2000" dirty="0" smtClean="0">
                  <a:solidFill>
                    <a:prstClr val="black"/>
                  </a:solidFill>
                  <a:latin typeface="Arial" panose="020B0604020202020204" pitchFamily="34" charset="0"/>
                  <a:cs typeface="Arial" panose="020B0604020202020204" pitchFamily="34" charset="0"/>
                </a:rPr>
              </a:br>
              <a:r>
                <a:rPr lang="de-CH" sz="2000" dirty="0" smtClean="0">
                  <a:solidFill>
                    <a:prstClr val="black"/>
                  </a:solidFill>
                  <a:latin typeface="Arial" panose="020B0604020202020204" pitchFamily="34" charset="0"/>
                  <a:cs typeface="Arial" panose="020B0604020202020204" pitchFamily="34" charset="0"/>
                </a:rPr>
                <a:t>Atlas of Regional Projections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54,677 Review Comments</a:t>
              </a:r>
              <a:br>
                <a:rPr lang="de-CH" sz="2000" smtClean="0">
                  <a:solidFill>
                    <a:prstClr val="black"/>
                  </a:solidFill>
                  <a:latin typeface="Arial" panose="020B0604020202020204" pitchFamily="34" charset="0"/>
                  <a:cs typeface="Arial" panose="020B0604020202020204" pitchFamily="34" charset="0"/>
                </a:rPr>
              </a:br>
              <a:r>
                <a:rPr lang="de-CH" sz="2000" smtClean="0">
                  <a:solidFill>
                    <a:prstClr val="black"/>
                  </a:solidFill>
                  <a:latin typeface="Arial" panose="020B0604020202020204" pitchFamily="34" charset="0"/>
                  <a:cs typeface="Arial" panose="020B0604020202020204" pitchFamily="34" charset="0"/>
                </a:rPr>
                <a:t>by 1089 Experts</a:t>
              </a:r>
              <a:endParaRPr lang="de-CH" sz="200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2010:</a:t>
              </a:r>
              <a:r>
                <a:rPr lang="de-CH" sz="2000" smtClean="0">
                  <a:solidFill>
                    <a:prstClr val="black"/>
                  </a:solidFill>
                  <a:latin typeface="Arial" panose="020B0604020202020204" pitchFamily="34" charset="0"/>
                  <a:cs typeface="Arial" panose="020B0604020202020204" pitchFamily="34" charset="0"/>
                </a:rPr>
                <a:t> 259 Authors Selected</a:t>
              </a:r>
              <a:endParaRPr lang="de-CH" sz="2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smtClean="0">
                  <a:solidFill>
                    <a:prstClr val="black"/>
                  </a:solidFill>
                  <a:latin typeface="Arial" panose="020B0604020202020204" pitchFamily="34" charset="0"/>
                  <a:cs typeface="Arial" panose="020B0604020202020204" pitchFamily="34" charset="0"/>
                </a:rPr>
                <a:t>Summary for Policymakers</a:t>
              </a:r>
            </a:p>
            <a:p>
              <a:pPr algn="ctr"/>
              <a:r>
                <a:rPr lang="de-CH" sz="2000" smtClean="0">
                  <a:solidFill>
                    <a:prstClr val="black"/>
                  </a:solidFill>
                  <a:latin typeface="Arial" panose="020B0604020202020204" pitchFamily="34" charset="0"/>
                  <a:cs typeface="Arial" panose="020B0604020202020204" pitchFamily="34" charset="0"/>
                </a:rPr>
                <a:t>ca. 14,000 </a:t>
              </a:r>
              <a:r>
                <a:rPr lang="de-CH" sz="2000" dirty="0" smtClean="0">
                  <a:solidFill>
                    <a:prstClr val="black"/>
                  </a:solidFill>
                  <a:latin typeface="Arial" panose="020B0604020202020204" pitchFamily="34" charset="0"/>
                  <a:cs typeface="Arial" panose="020B0604020202020204" pitchFamily="34" charset="0"/>
                </a:rPr>
                <a:t>Words</a:t>
              </a:r>
              <a:endParaRPr lang="de-CH" sz="20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5186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SPM.9</a:t>
            </a:r>
            <a:r>
              <a:rPr lang="de-CH" smtClean="0"/>
              <a:t/>
            </a:r>
            <a:br>
              <a:rPr lang="de-CH" smtClean="0"/>
            </a:br>
            <a:r>
              <a:rPr lang="en-GB" sz="1200" b="0" smtClean="0">
                <a:latin typeface="Arial" panose="020B0604020202020204" pitchFamily="34" charset="0"/>
                <a:cs typeface="Arial" panose="020B0604020202020204" pitchFamily="34" charset="0"/>
              </a:rPr>
              <a:t>Global mean sea level rise</a:t>
            </a:r>
            <a:endParaRPr lang="en-GB" sz="1200" b="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61" y="908650"/>
            <a:ext cx="7031399"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08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SPM.10</a:t>
            </a:r>
            <a:r>
              <a:rPr lang="de-CH" smtClean="0"/>
              <a:t/>
            </a:r>
            <a:br>
              <a:rPr lang="de-CH" smtClean="0"/>
            </a:br>
            <a:r>
              <a:rPr lang="en-GB" sz="1200" b="0" smtClean="0">
                <a:latin typeface="Arial" panose="020B0604020202020204" pitchFamily="34" charset="0"/>
                <a:cs typeface="Arial" panose="020B0604020202020204" pitchFamily="34" charset="0"/>
              </a:rPr>
              <a:t>Temperature increase and cumulative carbon emissions</a:t>
            </a:r>
            <a:endParaRPr lang="en-GB" sz="1200" b="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513" y="903260"/>
            <a:ext cx="6529387"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199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solidFill>
                  <a:srgbClr val="FFFFFF"/>
                </a:solidFill>
              </a:rPr>
              <a:t>WGI Summary for Policymakers</a:t>
            </a:r>
            <a:endParaRPr lang="en-GB" sz="6600" b="1">
              <a:solidFill>
                <a:srgbClr val="FFFFFF"/>
              </a:solidFill>
            </a:endParaRPr>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smtClean="0">
                <a:solidFill>
                  <a:srgbClr val="FFFFFF"/>
                </a:solidFill>
              </a:rPr>
              <a:t>Headline Statements</a:t>
            </a:r>
            <a:endParaRPr lang="en-GB" sz="6600" b="1">
              <a:solidFill>
                <a:srgbClr val="FFFFFF"/>
              </a:solidFill>
            </a:endParaRPr>
          </a:p>
        </p:txBody>
      </p:sp>
    </p:spTree>
    <p:extLst>
      <p:ext uri="{BB962C8B-B14F-4D97-AF65-F5344CB8AC3E}">
        <p14:creationId xmlns:p14="http://schemas.microsoft.com/office/powerpoint/2010/main" val="3879485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(1/2)</a:t>
            </a:r>
            <a:endParaRPr lang="en-GB" sz="1600" dirty="0"/>
          </a:p>
        </p:txBody>
      </p:sp>
      <p:sp>
        <p:nvSpPr>
          <p:cNvPr id="4" name="Text Box 1"/>
          <p:cNvSpPr txBox="1"/>
          <p:nvPr/>
        </p:nvSpPr>
        <p:spPr>
          <a:xfrm>
            <a:off x="256981" y="908650"/>
            <a:ext cx="8636194" cy="1197933"/>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effectLst/>
                <a:latin typeface="Arial" panose="020B0604020202020204" pitchFamily="34" charset="0"/>
                <a:ea typeface="Calibri"/>
                <a:cs typeface="Arial" panose="020B0604020202020204" pitchFamily="34" charset="0"/>
              </a:rPr>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a:t>
            </a:r>
          </a:p>
        </p:txBody>
      </p:sp>
      <p:sp>
        <p:nvSpPr>
          <p:cNvPr id="6" name="Text Box 1"/>
          <p:cNvSpPr txBox="1"/>
          <p:nvPr/>
        </p:nvSpPr>
        <p:spPr>
          <a:xfrm>
            <a:off x="256981" y="242086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Each of the last three decades has been successively warmer at the Earth’s surface than any preceding decade since 1850. In the Northern Hemisphere, 1983–2012 was </a:t>
            </a:r>
            <a:r>
              <a:rPr lang="en-GB" sz="1600" i="1"/>
              <a:t>likely</a:t>
            </a:r>
            <a:r>
              <a:rPr lang="en-GB" sz="1600"/>
              <a:t> the warmest 30-year period of the last 1400 years </a:t>
            </a:r>
            <a:r>
              <a:rPr lang="en-US" sz="1600" i="1"/>
              <a:t>(medium confidence)</a:t>
            </a:r>
            <a:r>
              <a:rPr lang="en-US"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1215887"/>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Ocean warming dominates the increase in energy stored in the climate system, accounting for more than 90% of the energy accumulated between 1971 and 2010 </a:t>
            </a:r>
            <a:r>
              <a:rPr lang="en-GB" sz="1600" i="1"/>
              <a:t>(high confidence)</a:t>
            </a:r>
            <a:r>
              <a:rPr lang="en-GB" sz="1600"/>
              <a:t>. It is </a:t>
            </a:r>
            <a:r>
              <a:rPr lang="en-GB" sz="1600" i="1"/>
              <a:t>virtually certain</a:t>
            </a:r>
            <a:r>
              <a:rPr lang="en-GB" sz="1600"/>
              <a:t> that the upper ocean (0–700 m) warmed from 1971 to 2010, and it </a:t>
            </a:r>
            <a:r>
              <a:rPr lang="en-GB" sz="1600" i="1"/>
              <a:t>likely</a:t>
            </a:r>
            <a:r>
              <a:rPr lang="en-GB" sz="1600"/>
              <a:t> warmed between the 1870s and 1971.</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80452"/>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Over the last two decades, the Greenland and Antarctic ice sheets have been losing mass, glaciers have continued to shrink almost worldwide, and Arctic sea ice and Northern Hemisphere spring snow cover have continued to decrease in extent </a:t>
            </a:r>
            <a:r>
              <a:rPr lang="en-GB" sz="1600" i="1"/>
              <a:t>(high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032048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(2/2)</a:t>
            </a:r>
            <a:endParaRPr lang="en-GB" sz="1600" dirty="0"/>
          </a:p>
        </p:txBody>
      </p:sp>
      <p:sp>
        <p:nvSpPr>
          <p:cNvPr id="9" name="Text Box 1"/>
          <p:cNvSpPr txBox="1"/>
          <p:nvPr/>
        </p:nvSpPr>
        <p:spPr>
          <a:xfrm>
            <a:off x="251400" y="90865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rate of sea level rise since the mid-19th century has been larger than the mean rate during the previous two millennia </a:t>
            </a:r>
            <a:r>
              <a:rPr lang="en-GB" sz="1600" i="1"/>
              <a:t>(high confidence)</a:t>
            </a:r>
            <a:r>
              <a:rPr lang="en-GB" sz="1600"/>
              <a:t>. Over the period 1901 to 2010, global mean sea level rose by 0.19 [0.17 to 0.21] m.</a:t>
            </a:r>
            <a:endParaRPr lang="en-GB" sz="1600">
              <a:effectLst/>
              <a:latin typeface="Arial" panose="020B0604020202020204" pitchFamily="34" charset="0"/>
              <a:ea typeface="Calibri"/>
              <a:cs typeface="Arial" panose="020B0604020202020204" pitchFamily="34" charset="0"/>
            </a:endParaRPr>
          </a:p>
        </p:txBody>
      </p:sp>
      <p:sp>
        <p:nvSpPr>
          <p:cNvPr id="10" name="Text Box 1"/>
          <p:cNvSpPr txBox="1"/>
          <p:nvPr/>
        </p:nvSpPr>
        <p:spPr>
          <a:xfrm>
            <a:off x="251400" y="2005153"/>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atmospheric concentrations of carbon dioxide, methane, and nitrous oxide have increased to levels unprecedented in at least the last 800,000 years. Carbon dioxide concentrations have increased by 40% since pre-industrial times, primarily from fossil fuel emissions and secondarily from net land use change emissions. The ocean has absorbed about 30% of the emitted anthropogenic carbon dioxide, causing ocean acidification.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584181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Drivers of Climate </a:t>
            </a:r>
            <a:r>
              <a:rPr lang="en-GB" sz="1600" smtClean="0"/>
              <a:t>Change (1/1)</a:t>
            </a:r>
            <a:endParaRPr lang="en-GB" sz="160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Total radiative forcing is positive, and has led to an uptake of energy by the climate system. The largest contribution to total radiative forcing is caused by the increase in the atmospheric concentration of CO</a:t>
            </a:r>
            <a:r>
              <a:rPr lang="en-GB" sz="1600" baseline="-25000"/>
              <a:t>2</a:t>
            </a:r>
            <a:r>
              <a:rPr lang="en-GB" sz="1600"/>
              <a:t> since 1750.</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65082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Understanding the Climate System and its Recent </a:t>
            </a:r>
            <a:r>
              <a:rPr lang="en-GB" sz="1600" smtClean="0"/>
              <a:t>Changes (1/1)</a:t>
            </a:r>
            <a:endParaRPr lang="en-GB" sz="160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on the climate system is clear. This is evident from the increasing greenhouse gas concentrations in the atmosphere, positive radiative forcing, observed warming, and understanding of the climate system.</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820"/>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models have improved since the AR4. Models reproduce observed continental-scale surface temperature patterns and trends over many decades, including the more rapid warming since the mid-20th century and the cooling immediately following large volcanic eruptions </a:t>
            </a:r>
            <a:r>
              <a:rPr lang="en-GB" sz="1600" i="1"/>
              <a:t>(very 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Observational and model studies of temperature change, climate feedbacks and changes in the Earth’s energy budget together provide confidence in the magnitude of global warming in response to past and future forcing.</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63089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has been detected in warming of the atmosphere and the ocean, in changes in the global water cycle, in reductions in snow and ice, in global mean sea level rise, and in changes in some climate extremes. This evidence for human influence has grown since AR4. It is </a:t>
            </a:r>
            <a:r>
              <a:rPr lang="en-GB" sz="1600" i="1"/>
              <a:t>extremely likely </a:t>
            </a:r>
            <a:r>
              <a:rPr lang="en-GB" sz="1600"/>
              <a:t>that human influence has been the dominant cause of the observed warming since the mid-20th century.</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90940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(1/2)</a:t>
            </a:r>
            <a:endParaRPr lang="en-GB" sz="1600" dirty="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Continued emissions of greenhouse gases will cause further warming and changes in all components of the climate system. Limiting climate change will require substantial and sustained reductions of greenhouse gas emissions.</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45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surface temperature change for the end of the 21st century is </a:t>
            </a:r>
            <a:r>
              <a:rPr lang="en-GB" sz="1600" i="1"/>
              <a:t>likely</a:t>
            </a:r>
            <a:r>
              <a:rPr lang="en-GB" sz="1600"/>
              <a:t> to exceed 1.5°C relative to 1850 to 1900 for all RCP scenarios except RCP2.6. It is </a:t>
            </a:r>
            <a:r>
              <a:rPr lang="en-GB" sz="1600" i="1"/>
              <a:t>likely</a:t>
            </a:r>
            <a:r>
              <a:rPr lang="en-GB" sz="1600"/>
              <a:t> to exceed 2°C for RCP6.0 and RCP8.5, and </a:t>
            </a:r>
            <a:r>
              <a:rPr lang="en-GB" sz="1600" i="1"/>
              <a:t>more likely than not</a:t>
            </a:r>
            <a:r>
              <a:rPr lang="en-GB" sz="1600"/>
              <a:t> to exceed 2°C for RCP4.5. Warming will continue beyond 2100 under all RCP scenarios except RCP2.6. Warming will continue to exhibit interannual-to-decadal variability and will not be regionally uniform.</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713769"/>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Changes in the global water cycle in response to the warming over the 21st century will not be uniform. The contrast in precipitation between wet and dry regions and between wet and dry seasons will increase, although there may be regional exceptions.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13543"/>
            <a:ext cx="8636194" cy="680869"/>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global ocean will continue to warm during the 21st century. Heat will penetrate from the surface to the deep ocean and affect ocean circulation.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754027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(2/2)</a:t>
            </a:r>
            <a:endParaRPr lang="en-GB" sz="1600" dirty="0"/>
          </a:p>
        </p:txBody>
      </p:sp>
      <p:sp>
        <p:nvSpPr>
          <p:cNvPr id="6" name="Text Box 1"/>
          <p:cNvSpPr txBox="1"/>
          <p:nvPr/>
        </p:nvSpPr>
        <p:spPr>
          <a:xfrm>
            <a:off x="256981" y="90865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It is </a:t>
            </a:r>
            <a:r>
              <a:rPr lang="en-GB" sz="1600" i="1"/>
              <a:t>very likely</a:t>
            </a:r>
            <a:r>
              <a:rPr lang="en-GB" sz="1600"/>
              <a:t> that the Arctic sea ice cover will continue to shrink and thin and that Northern Hemisphere spring snow cover will decrease during the 21st century as global mean surface temperature rises. Global glacier volume will further decrease.</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1996751"/>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mean sea level will continue to rise during the 21st century. Under all RCP scenarios, the rate of sea level rise will </a:t>
            </a:r>
            <a:r>
              <a:rPr lang="en-GB" sz="1600" i="1"/>
              <a:t>very likely</a:t>
            </a:r>
            <a:r>
              <a:rPr lang="en-GB" sz="1600"/>
              <a:t> exceed that observed during 1971 to 2010 due to increased ocean warming and increased loss of mass from glaciers and ice sheets.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307363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change will affect carbon cycle processes in a way that will exacerbate the increase of CO</a:t>
            </a:r>
            <a:r>
              <a:rPr lang="en-GB" sz="1600" baseline="-25000"/>
              <a:t>2</a:t>
            </a:r>
            <a:r>
              <a:rPr lang="en-GB" sz="1600"/>
              <a:t> in the atmosphere </a:t>
            </a:r>
            <a:r>
              <a:rPr lang="en-GB" sz="1600" i="1"/>
              <a:t>(high confidence)</a:t>
            </a:r>
            <a:r>
              <a:rPr lang="en-GB" sz="1600"/>
              <a:t>. Further uptake of carbon by the ocean will increase ocean acidification.</a:t>
            </a:r>
            <a:endParaRPr lang="en-GB" sz="1600">
              <a:effectLst/>
              <a:latin typeface="Arial" panose="020B0604020202020204" pitchFamily="34" charset="0"/>
              <a:ea typeface="Calibri"/>
              <a:cs typeface="Arial" panose="020B0604020202020204" pitchFamily="34" charset="0"/>
            </a:endParaRPr>
          </a:p>
        </p:txBody>
      </p:sp>
      <p:sp>
        <p:nvSpPr>
          <p:cNvPr id="8" name="Text Box 1"/>
          <p:cNvSpPr txBox="1"/>
          <p:nvPr/>
        </p:nvSpPr>
        <p:spPr>
          <a:xfrm>
            <a:off x="251400" y="4160582"/>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Cumulative emissions of CO</a:t>
            </a:r>
            <a:r>
              <a:rPr lang="en-GB" sz="1600" baseline="-25000"/>
              <a:t>2</a:t>
            </a:r>
            <a:r>
              <a:rPr lang="en-GB" sz="1600"/>
              <a:t> largely determine global mean surface warming by the late 21st century and beyond. Most aspects of climate change will persist for many centuries even if emissions of CO</a:t>
            </a:r>
            <a:r>
              <a:rPr lang="en-GB" sz="1600" baseline="-25000"/>
              <a:t>2</a:t>
            </a:r>
            <a:r>
              <a:rPr lang="en-GB" sz="1600"/>
              <a:t> are stopped. This represents a substantial multi-century climate change commitment created by past, present and future emissions of CO</a:t>
            </a:r>
            <a:r>
              <a:rPr lang="en-GB" sz="1600" baseline="-25000"/>
              <a:t>2</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7288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23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smtClean="0">
                  <a:solidFill>
                    <a:prstClr val="white"/>
                  </a:solidFill>
                  <a:latin typeface="Arial" panose="020B0604020202020204" pitchFamily="34" charset="0"/>
                  <a:cs typeface="Arial" panose="020B0604020202020204" pitchFamily="34" charset="0"/>
                </a:rPr>
                <a:t>Key SPM Messages</a:t>
              </a:r>
              <a:endParaRPr lang="de-CH" sz="1600" b="1">
                <a:solidFill>
                  <a:prstClr val="white"/>
                </a:solidFill>
                <a:latin typeface="Arial" panose="020B0604020202020204" pitchFamily="34" charset="0"/>
                <a:cs typeface="Arial" panose="020B0604020202020204" pitchFamily="34" charset="0"/>
              </a:endParaRPr>
            </a:p>
          </p:txBody>
        </p:sp>
        <p:sp>
          <p:nvSpPr>
            <p:cNvPr id="15" name="Textfeld 14"/>
            <p:cNvSpPr txBox="1"/>
            <p:nvPr/>
          </p:nvSpPr>
          <p:spPr>
            <a:xfrm>
              <a:off x="522041" y="729901"/>
              <a:ext cx="3005951" cy="646331"/>
            </a:xfrm>
            <a:prstGeom prst="rect">
              <a:avLst/>
            </a:prstGeom>
            <a:noFill/>
          </p:spPr>
          <p:txBody>
            <a:bodyPr wrap="none" rtlCol="0" anchor="ctr" anchorCtr="0">
              <a:spAutoFit/>
            </a:bodyPr>
            <a:lstStyle/>
            <a:p>
              <a:pPr algn="ctr"/>
              <a:r>
                <a:rPr lang="de-CH" sz="3600" b="1" smtClean="0">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smtClean="0">
                  <a:solidFill>
                    <a:prstClr val="white"/>
                  </a:solidFill>
                  <a:latin typeface="Arial" panose="020B0604020202020204" pitchFamily="34" charset="0"/>
                  <a:cs typeface="Arial" panose="020B0604020202020204" pitchFamily="34" charset="0"/>
                </a:rPr>
                <a:t>on less than 2 </a:t>
              </a:r>
              <a:r>
                <a:rPr lang="de-CH" sz="1600">
                  <a:solidFill>
                    <a:prstClr val="white"/>
                  </a:solidFill>
                  <a:latin typeface="Arial" panose="020B0604020202020204" pitchFamily="34" charset="0"/>
                  <a:cs typeface="Arial" panose="020B0604020202020204" pitchFamily="34" charset="0"/>
                </a:rPr>
                <a:t>P</a:t>
              </a:r>
              <a:r>
                <a:rPr lang="de-CH" sz="1600" smtClean="0">
                  <a:solidFill>
                    <a:prstClr val="white"/>
                  </a:solidFill>
                  <a:latin typeface="Arial" panose="020B0604020202020204" pitchFamily="34" charset="0"/>
                  <a:cs typeface="Arial" panose="020B0604020202020204" pitchFamily="34" charset="0"/>
                </a:rPr>
                <a:t>ages</a:t>
              </a:r>
              <a:endParaRPr lang="de-CH" sz="1600">
                <a:solidFill>
                  <a:prstClr val="white"/>
                </a:solidFill>
                <a:latin typeface="Arial" panose="020B0604020202020204" pitchFamily="34" charset="0"/>
                <a:cs typeface="Arial" panose="020B0604020202020204" pitchFamily="34" charset="0"/>
              </a:endParaRP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2009:</a:t>
              </a:r>
              <a:r>
                <a:rPr lang="de-CH" sz="2000" smtClean="0">
                  <a:solidFill>
                    <a:prstClr val="black"/>
                  </a:solidFill>
                  <a:latin typeface="Arial" panose="020B0604020202020204" pitchFamily="34" charset="0"/>
                  <a:cs typeface="Arial" panose="020B0604020202020204" pitchFamily="34" charset="0"/>
                </a:rPr>
                <a:t> WGI Outline Approved</a:t>
              </a:r>
              <a:endParaRPr lang="de-CH" sz="2000">
                <a:solidFill>
                  <a:prstClr val="black"/>
                </a:solidFill>
                <a:latin typeface="Arial" panose="020B0604020202020204" pitchFamily="34" charset="0"/>
                <a:cs typeface="Arial" panose="020B0604020202020204" pitchFamily="34" charset="0"/>
              </a:endParaRP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14 Chapters</a:t>
              </a:r>
              <a:r>
                <a:rPr lang="de-CH" sz="2000" dirty="0" smtClean="0">
                  <a:solidFill>
                    <a:prstClr val="black"/>
                  </a:solidFill>
                  <a:latin typeface="Arial" panose="020B0604020202020204" pitchFamily="34" charset="0"/>
                  <a:cs typeface="Arial" panose="020B0604020202020204" pitchFamily="34" charset="0"/>
                </a:rPr>
                <a:t/>
              </a:r>
              <a:br>
                <a:rPr lang="de-CH" sz="2000" dirty="0" smtClean="0">
                  <a:solidFill>
                    <a:prstClr val="black"/>
                  </a:solidFill>
                  <a:latin typeface="Arial" panose="020B0604020202020204" pitchFamily="34" charset="0"/>
                  <a:cs typeface="Arial" panose="020B0604020202020204" pitchFamily="34" charset="0"/>
                </a:rPr>
              </a:br>
              <a:r>
                <a:rPr lang="de-CH" sz="2000" dirty="0" smtClean="0">
                  <a:solidFill>
                    <a:prstClr val="black"/>
                  </a:solidFill>
                  <a:latin typeface="Arial" panose="020B0604020202020204" pitchFamily="34" charset="0"/>
                  <a:cs typeface="Arial" panose="020B0604020202020204" pitchFamily="34" charset="0"/>
                </a:rPr>
                <a:t>Atlas of Regional Projections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54,677 Review Comments</a:t>
              </a:r>
              <a:br>
                <a:rPr lang="de-CH" sz="2000" smtClean="0">
                  <a:solidFill>
                    <a:prstClr val="black"/>
                  </a:solidFill>
                  <a:latin typeface="Arial" panose="020B0604020202020204" pitchFamily="34" charset="0"/>
                  <a:cs typeface="Arial" panose="020B0604020202020204" pitchFamily="34" charset="0"/>
                </a:rPr>
              </a:br>
              <a:r>
                <a:rPr lang="de-CH" sz="2000" smtClean="0">
                  <a:solidFill>
                    <a:prstClr val="black"/>
                  </a:solidFill>
                  <a:latin typeface="Arial" panose="020B0604020202020204" pitchFamily="34" charset="0"/>
                  <a:cs typeface="Arial" panose="020B0604020202020204" pitchFamily="34" charset="0"/>
                </a:rPr>
                <a:t>by 1089 Experts</a:t>
              </a:r>
              <a:endParaRPr lang="de-CH" sz="200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2010:</a:t>
              </a:r>
              <a:r>
                <a:rPr lang="de-CH" sz="2000" smtClean="0">
                  <a:solidFill>
                    <a:prstClr val="black"/>
                  </a:solidFill>
                  <a:latin typeface="Arial" panose="020B0604020202020204" pitchFamily="34" charset="0"/>
                  <a:cs typeface="Arial" panose="020B0604020202020204" pitchFamily="34" charset="0"/>
                </a:rPr>
                <a:t> 259 Authors Selected</a:t>
              </a:r>
              <a:endParaRPr lang="de-CH" sz="2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smtClean="0">
                  <a:solidFill>
                    <a:prstClr val="black"/>
                  </a:solidFill>
                  <a:latin typeface="Arial" panose="020B0604020202020204" pitchFamily="34" charset="0"/>
                  <a:cs typeface="Arial" panose="020B0604020202020204" pitchFamily="34" charset="0"/>
                </a:rPr>
                <a:t>Summary for Policymakers</a:t>
              </a:r>
            </a:p>
            <a:p>
              <a:pPr algn="ctr"/>
              <a:r>
                <a:rPr lang="de-CH" sz="2000" smtClean="0">
                  <a:solidFill>
                    <a:prstClr val="black"/>
                  </a:solidFill>
                  <a:latin typeface="Arial" panose="020B0604020202020204" pitchFamily="34" charset="0"/>
                  <a:cs typeface="Arial" panose="020B0604020202020204" pitchFamily="34" charset="0"/>
                </a:rPr>
                <a:t>ca. 14,000 </a:t>
              </a:r>
              <a:r>
                <a:rPr lang="de-CH" sz="2000" dirty="0" smtClean="0">
                  <a:solidFill>
                    <a:prstClr val="black"/>
                  </a:solidFill>
                  <a:latin typeface="Arial" panose="020B0604020202020204" pitchFamily="34" charset="0"/>
                  <a:cs typeface="Arial" panose="020B0604020202020204" pitchFamily="34" charset="0"/>
                </a:rPr>
                <a:t>Words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4073292" y="0"/>
            <a:ext cx="5068800" cy="6858000"/>
            <a:chOff x="4073292" y="0"/>
            <a:chExt cx="5068800" cy="6858000"/>
          </a:xfrm>
        </p:grpSpPr>
        <p:pic>
          <p:nvPicPr>
            <p:cNvPr id="2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0387"/>
            <a:stretch/>
          </p:blipFill>
          <p:spPr>
            <a:xfrm>
              <a:off x="4073292" y="0"/>
              <a:ext cx="5068800" cy="6858000"/>
            </a:xfrm>
            <a:prstGeom prst="rect">
              <a:avLst/>
            </a:prstGeom>
          </p:spPr>
        </p:pic>
        <p:sp>
          <p:nvSpPr>
            <p:cNvPr id="34" name="TextBox 8"/>
            <p:cNvSpPr txBox="1"/>
            <p:nvPr/>
          </p:nvSpPr>
          <p:spPr>
            <a:xfrm>
              <a:off x="4703966" y="6455143"/>
              <a:ext cx="3807453" cy="261610"/>
            </a:xfrm>
            <a:prstGeom prst="rect">
              <a:avLst/>
            </a:prstGeom>
            <a:noFill/>
          </p:spPr>
          <p:txBody>
            <a:bodyPr wrap="none" rtlCol="0">
              <a:spAutoFit/>
            </a:bodyPr>
            <a:lstStyle/>
            <a:p>
              <a:r>
                <a:rPr lang="de-CH" sz="1100" smtClean="0">
                  <a:solidFill>
                    <a:schemeClr val="bg1"/>
                  </a:solidFill>
                  <a:latin typeface="Arial" panose="020B0604020202020204" pitchFamily="34" charset="0"/>
                  <a:cs typeface="Arial" panose="020B0604020202020204" pitchFamily="34" charset="0"/>
                </a:rPr>
                <a:t>3</a:t>
              </a:r>
              <a:r>
                <a:rPr lang="de-CH" sz="1100" baseline="30000" smtClean="0">
                  <a:solidFill>
                    <a:schemeClr val="bg1"/>
                  </a:solidFill>
                  <a:latin typeface="Arial" panose="020B0604020202020204" pitchFamily="34" charset="0"/>
                  <a:cs typeface="Arial" panose="020B0604020202020204" pitchFamily="34" charset="0"/>
                </a:rPr>
                <a:t>rd</a:t>
              </a:r>
              <a:r>
                <a:rPr lang="de-CH" sz="1100" smtClean="0">
                  <a:solidFill>
                    <a:schemeClr val="bg1"/>
                  </a:solidFill>
                  <a:latin typeface="Arial" panose="020B0604020202020204" pitchFamily="34" charset="0"/>
                  <a:cs typeface="Arial" panose="020B0604020202020204" pitchFamily="34" charset="0"/>
                </a:rPr>
                <a:t> Lead Author Meeting, Marrakech, Morocco, April 2012</a:t>
              </a:r>
              <a:endParaRPr lang="en-GB" sz="11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88613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solidFill>
                  <a:srgbClr val="000000"/>
                </a:solidFill>
              </a:rPr>
              <a:t>IPCC Assessment Reports since 1990: WGI Contribution</a:t>
            </a:r>
            <a:br>
              <a:rPr lang="de-CH" sz="1600">
                <a:solidFill>
                  <a:srgbClr val="000000"/>
                </a:solidFill>
              </a:rPr>
            </a:br>
            <a:endParaRPr lang="en-GB" sz="1200" b="0"/>
          </a:p>
        </p:txBody>
      </p:sp>
      <p:pic>
        <p:nvPicPr>
          <p:cNvPr id="6" name="Picture 2" descr="C:\Users\stocker\Documents\stocker\ipcc\AR Covers\Cover_ClimateChange1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35" y="908650"/>
            <a:ext cx="1763610" cy="2494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ocker\Documents\stocker\ipcc\AR Covers\Cover_ClimateChange19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180" y="1058537"/>
            <a:ext cx="2025528" cy="2803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tocker\Documents\stocker\ipcc\AR Covers\Cover_ClimateChange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20" y="1274202"/>
            <a:ext cx="2364545" cy="311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ocker\Documents\stocker\ipcc\AR Covers\Cover_ClimateChange2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40" y="1563258"/>
            <a:ext cx="2595330" cy="343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 r="-2759"/>
          <a:stretch/>
        </p:blipFill>
        <p:spPr bwMode="auto">
          <a:xfrm>
            <a:off x="6028242" y="1853774"/>
            <a:ext cx="2941959" cy="387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8"/>
          <p:cNvSpPr txBox="1"/>
          <p:nvPr/>
        </p:nvSpPr>
        <p:spPr>
          <a:xfrm>
            <a:off x="247935" y="3401256"/>
            <a:ext cx="433896" cy="251795"/>
          </a:xfrm>
          <a:prstGeom prst="rect">
            <a:avLst/>
          </a:prstGeom>
          <a:noFill/>
        </p:spPr>
        <p:txBody>
          <a:bodyPr wrap="none" lIns="18000" tIns="18000" rIns="18000" bIns="18000" rtlCol="0">
            <a:spAutoFit/>
          </a:bodyPr>
          <a:lstStyle/>
          <a:p>
            <a:r>
              <a:rPr lang="de-CH" sz="1400" baseline="0" smtClean="0"/>
              <a:t>1990</a:t>
            </a:r>
          </a:p>
        </p:txBody>
      </p:sp>
      <p:sp>
        <p:nvSpPr>
          <p:cNvPr id="12" name="Textfeld 14"/>
          <p:cNvSpPr txBox="1"/>
          <p:nvPr/>
        </p:nvSpPr>
        <p:spPr>
          <a:xfrm>
            <a:off x="1255180" y="3859994"/>
            <a:ext cx="433896" cy="251795"/>
          </a:xfrm>
          <a:prstGeom prst="rect">
            <a:avLst/>
          </a:prstGeom>
          <a:noFill/>
        </p:spPr>
        <p:txBody>
          <a:bodyPr wrap="none" lIns="18000" tIns="18000" rIns="18000" bIns="18000" rtlCol="0">
            <a:spAutoFit/>
          </a:bodyPr>
          <a:lstStyle/>
          <a:p>
            <a:r>
              <a:rPr lang="de-CH" sz="1400" baseline="0" smtClean="0"/>
              <a:t>1995</a:t>
            </a:r>
          </a:p>
        </p:txBody>
      </p:sp>
      <p:sp>
        <p:nvSpPr>
          <p:cNvPr id="13" name="Textfeld 15"/>
          <p:cNvSpPr txBox="1"/>
          <p:nvPr/>
        </p:nvSpPr>
        <p:spPr>
          <a:xfrm>
            <a:off x="2555720" y="4397214"/>
            <a:ext cx="433896" cy="251795"/>
          </a:xfrm>
          <a:prstGeom prst="rect">
            <a:avLst/>
          </a:prstGeom>
          <a:noFill/>
        </p:spPr>
        <p:txBody>
          <a:bodyPr wrap="none" lIns="18000" tIns="18000" rIns="18000" bIns="18000" rtlCol="0">
            <a:spAutoFit/>
          </a:bodyPr>
          <a:lstStyle/>
          <a:p>
            <a:r>
              <a:rPr lang="de-CH" sz="1400" baseline="0" smtClean="0"/>
              <a:t>2001</a:t>
            </a:r>
          </a:p>
        </p:txBody>
      </p:sp>
      <p:sp>
        <p:nvSpPr>
          <p:cNvPr id="14" name="Textfeld 16"/>
          <p:cNvSpPr txBox="1"/>
          <p:nvPr/>
        </p:nvSpPr>
        <p:spPr>
          <a:xfrm>
            <a:off x="4139940" y="5008294"/>
            <a:ext cx="433896" cy="251795"/>
          </a:xfrm>
          <a:prstGeom prst="rect">
            <a:avLst/>
          </a:prstGeom>
          <a:noFill/>
        </p:spPr>
        <p:txBody>
          <a:bodyPr wrap="none" lIns="18000" tIns="18000" rIns="18000" bIns="18000" rtlCol="0">
            <a:spAutoFit/>
          </a:bodyPr>
          <a:lstStyle/>
          <a:p>
            <a:r>
              <a:rPr lang="de-CH" sz="1400" baseline="0" smtClean="0"/>
              <a:t>2007</a:t>
            </a:r>
          </a:p>
        </p:txBody>
      </p:sp>
      <p:sp>
        <p:nvSpPr>
          <p:cNvPr id="15" name="Textfeld 18"/>
          <p:cNvSpPr txBox="1"/>
          <p:nvPr/>
        </p:nvSpPr>
        <p:spPr>
          <a:xfrm>
            <a:off x="6028242" y="5745502"/>
            <a:ext cx="433896" cy="251795"/>
          </a:xfrm>
          <a:prstGeom prst="rect">
            <a:avLst/>
          </a:prstGeom>
          <a:noFill/>
        </p:spPr>
        <p:txBody>
          <a:bodyPr wrap="none" lIns="18000" tIns="18000" rIns="18000" bIns="18000" rtlCol="0">
            <a:spAutoFit/>
          </a:bodyPr>
          <a:lstStyle/>
          <a:p>
            <a:r>
              <a:rPr lang="de-CH" sz="1400" baseline="0" smtClean="0"/>
              <a:t>2013</a:t>
            </a:r>
          </a:p>
        </p:txBody>
      </p:sp>
    </p:spTree>
    <p:extLst>
      <p:ext uri="{BB962C8B-B14F-4D97-AF65-F5344CB8AC3E}">
        <p14:creationId xmlns:p14="http://schemas.microsoft.com/office/powerpoint/2010/main" val="2250041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600" smtClean="0">
                <a:latin typeface="Arial" panose="020B0604020202020204" pitchFamily="34" charset="0"/>
                <a:cs typeface="Arial" panose="020B0604020202020204" pitchFamily="34" charset="0"/>
              </a:rPr>
              <a:t>Development Process of </a:t>
            </a:r>
            <a:r>
              <a:rPr lang="en-GB" sz="1600">
                <a:latin typeface="Arial" panose="020B0604020202020204" pitchFamily="34" charset="0"/>
                <a:cs typeface="Arial" panose="020B0604020202020204" pitchFamily="34" charset="0"/>
              </a:rPr>
              <a:t>the WGI </a:t>
            </a:r>
            <a:r>
              <a:rPr lang="en-GB" sz="1600" smtClean="0">
                <a:latin typeface="Arial" panose="020B0604020202020204" pitchFamily="34" charset="0"/>
                <a:cs typeface="Arial" panose="020B0604020202020204" pitchFamily="34" charset="0"/>
              </a:rPr>
              <a:t>Contribution </a:t>
            </a:r>
            <a:r>
              <a:rPr lang="en-GB" sz="1600">
                <a:latin typeface="Arial" panose="020B0604020202020204" pitchFamily="34" charset="0"/>
                <a:cs typeface="Arial" panose="020B0604020202020204" pitchFamily="34" charset="0"/>
              </a:rPr>
              <a:t>to the IPCC 5th Assessment Report</a:t>
            </a:r>
            <a:r>
              <a:rPr lang="de-CH" sz="1600"/>
              <a:t/>
            </a:r>
            <a:br>
              <a:rPr lang="de-CH" sz="1600"/>
            </a:br>
            <a:r>
              <a:rPr lang="de-CH" sz="1600">
                <a:solidFill>
                  <a:srgbClr val="000000"/>
                </a:solidFill>
              </a:rPr>
              <a:t/>
            </a:r>
            <a:br>
              <a:rPr lang="de-CH" sz="1600">
                <a:solidFill>
                  <a:srgbClr val="000000"/>
                </a:solidFill>
              </a:rPr>
            </a:br>
            <a:endParaRPr lang="en-GB" sz="1200" b="0"/>
          </a:p>
        </p:txBody>
      </p:sp>
      <p:grpSp>
        <p:nvGrpSpPr>
          <p:cNvPr id="2" name="Group 1"/>
          <p:cNvGrpSpPr/>
          <p:nvPr/>
        </p:nvGrpSpPr>
        <p:grpSpPr>
          <a:xfrm>
            <a:off x="257091" y="924767"/>
            <a:ext cx="8610848" cy="4952573"/>
            <a:chOff x="257091" y="924767"/>
            <a:chExt cx="8610848" cy="4952573"/>
          </a:xfrm>
        </p:grpSpPr>
        <p:sp>
          <p:nvSpPr>
            <p:cNvPr id="205" name="Line 35"/>
            <p:cNvSpPr>
              <a:spLocks noChangeShapeType="1"/>
            </p:cNvSpPr>
            <p:nvPr/>
          </p:nvSpPr>
          <p:spPr bwMode="auto">
            <a:xfrm>
              <a:off x="5312648" y="3165202"/>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6" name="Line 45"/>
            <p:cNvSpPr>
              <a:spLocks noChangeShapeType="1"/>
            </p:cNvSpPr>
            <p:nvPr/>
          </p:nvSpPr>
          <p:spPr bwMode="auto">
            <a:xfrm>
              <a:off x="5312648" y="2645701"/>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7" name="Line 46"/>
            <p:cNvSpPr>
              <a:spLocks noChangeShapeType="1"/>
            </p:cNvSpPr>
            <p:nvPr/>
          </p:nvSpPr>
          <p:spPr bwMode="auto">
            <a:xfrm>
              <a:off x="5310267" y="213284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8" name="AutoShape 2"/>
            <p:cNvSpPr>
              <a:spLocks noChangeArrowheads="1"/>
            </p:cNvSpPr>
            <p:nvPr/>
          </p:nvSpPr>
          <p:spPr bwMode="auto">
            <a:xfrm>
              <a:off x="3179926" y="924767"/>
              <a:ext cx="5688013" cy="4952573"/>
            </a:xfrm>
            <a:prstGeom prst="roundRect">
              <a:avLst>
                <a:gd name="adj" fmla="val 3745"/>
              </a:avLst>
            </a:prstGeom>
            <a:noFill/>
            <a:ln w="50800">
              <a:solidFill>
                <a:srgbClr val="007BC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9" name="Rectangle 4"/>
            <p:cNvSpPr>
              <a:spLocks noChangeArrowheads="1"/>
            </p:cNvSpPr>
            <p:nvPr/>
          </p:nvSpPr>
          <p:spPr bwMode="auto">
            <a:xfrm>
              <a:off x="257091" y="1432767"/>
              <a:ext cx="457200" cy="4282583"/>
            </a:xfrm>
            <a:prstGeom prst="rect">
              <a:avLst/>
            </a:prstGeom>
            <a:solidFill>
              <a:srgbClr val="E1EB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0" name="Text Box 6"/>
            <p:cNvSpPr txBox="1">
              <a:spLocks noChangeArrowheads="1"/>
            </p:cNvSpPr>
            <p:nvPr/>
          </p:nvSpPr>
          <p:spPr bwMode="auto">
            <a:xfrm>
              <a:off x="950691" y="1010882"/>
              <a:ext cx="17847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Science Community</a:t>
              </a:r>
              <a:endParaRPr lang="de-DE" sz="1400" b="1">
                <a:solidFill>
                  <a:srgbClr val="000000"/>
                </a:solidFill>
                <a:latin typeface="Arial" pitchFamily="34" charset="0"/>
                <a:cs typeface="Arial" pitchFamily="34" charset="0"/>
              </a:endParaRPr>
            </a:p>
          </p:txBody>
        </p:sp>
        <p:sp>
          <p:nvSpPr>
            <p:cNvPr id="211" name="Line 8"/>
            <p:cNvSpPr>
              <a:spLocks noChangeShapeType="1"/>
            </p:cNvSpPr>
            <p:nvPr/>
          </p:nvSpPr>
          <p:spPr bwMode="auto">
            <a:xfrm>
              <a:off x="906621" y="1288305"/>
              <a:ext cx="79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12" name="Group 211"/>
            <p:cNvGrpSpPr/>
            <p:nvPr/>
          </p:nvGrpSpPr>
          <p:grpSpPr>
            <a:xfrm>
              <a:off x="908010" y="1776252"/>
              <a:ext cx="5032412" cy="360362"/>
              <a:chOff x="899989" y="1272003"/>
              <a:chExt cx="5032412" cy="360362"/>
            </a:xfrm>
          </p:grpSpPr>
          <p:sp>
            <p:nvSpPr>
              <p:cNvPr id="213" name="Rectangle 9"/>
              <p:cNvSpPr>
                <a:spLocks noChangeArrowheads="1"/>
              </p:cNvSpPr>
              <p:nvPr/>
            </p:nvSpPr>
            <p:spPr bwMode="auto">
              <a:xfrm>
                <a:off x="899989" y="1272003"/>
                <a:ext cx="5032412" cy="3603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4" name="Text Box 10"/>
              <p:cNvSpPr txBox="1">
                <a:spLocks noChangeArrowheads="1"/>
              </p:cNvSpPr>
              <p:nvPr/>
            </p:nvSpPr>
            <p:spPr bwMode="auto">
              <a:xfrm>
                <a:off x="2116843" y="1308111"/>
                <a:ext cx="27510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a:solidFill>
                      <a:srgbClr val="000000"/>
                    </a:solidFill>
                    <a:latin typeface="Arial" pitchFamily="34" charset="0"/>
                    <a:cs typeface="Arial" pitchFamily="34" charset="0"/>
                  </a:rPr>
                  <a:t>S</a:t>
                </a:r>
                <a:r>
                  <a:rPr lang="de-CH" sz="1400" smtClean="0">
                    <a:solidFill>
                      <a:srgbClr val="000000"/>
                    </a:solidFill>
                    <a:latin typeface="Arial" pitchFamily="34" charset="0"/>
                    <a:cs typeface="Arial" pitchFamily="34" charset="0"/>
                  </a:rPr>
                  <a:t>coping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Outline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Assessment</a:t>
                </a:r>
                <a:endParaRPr lang="de-DE" sz="1400">
                  <a:solidFill>
                    <a:srgbClr val="000000"/>
                  </a:solidFill>
                  <a:latin typeface="Arial" pitchFamily="34" charset="0"/>
                  <a:cs typeface="Arial" pitchFamily="34" charset="0"/>
                </a:endParaRPr>
              </a:p>
            </p:txBody>
          </p:sp>
        </p:grpSp>
        <p:grpSp>
          <p:nvGrpSpPr>
            <p:cNvPr id="215" name="Group 214"/>
            <p:cNvGrpSpPr/>
            <p:nvPr/>
          </p:nvGrpSpPr>
          <p:grpSpPr>
            <a:xfrm>
              <a:off x="906421" y="3321057"/>
              <a:ext cx="1873250" cy="360363"/>
              <a:chOff x="898400" y="2953165"/>
              <a:chExt cx="1873250" cy="360363"/>
            </a:xfrm>
          </p:grpSpPr>
          <p:sp>
            <p:nvSpPr>
              <p:cNvPr id="216" name="Rectangle 17"/>
              <p:cNvSpPr>
                <a:spLocks noChangeArrowheads="1"/>
              </p:cNvSpPr>
              <p:nvPr/>
            </p:nvSpPr>
            <p:spPr bwMode="auto">
              <a:xfrm>
                <a:off x="898400" y="2953165"/>
                <a:ext cx="1873250" cy="360363"/>
              </a:xfrm>
              <a:prstGeom prst="rect">
                <a:avLst/>
              </a:prstGeom>
              <a:solidFill>
                <a:srgbClr val="0000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7" name="Text Box 18"/>
              <p:cNvSpPr txBox="1">
                <a:spLocks noChangeArrowheads="1"/>
              </p:cNvSpPr>
              <p:nvPr/>
            </p:nvSpPr>
            <p:spPr bwMode="auto">
              <a:xfrm>
                <a:off x="1156671" y="2984365"/>
                <a:ext cx="135670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I</a:t>
                </a:r>
                <a:r>
                  <a:rPr lang="de-CH" sz="1400" smtClean="0">
                    <a:solidFill>
                      <a:srgbClr val="000000"/>
                    </a:solidFill>
                    <a:latin typeface="Arial" pitchFamily="34" charset="0"/>
                    <a:cs typeface="Arial" pitchFamily="34" charset="0"/>
                  </a:rPr>
                  <a:t>nformal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grpSp>
          <p:nvGrpSpPr>
            <p:cNvPr id="218" name="Group 217"/>
            <p:cNvGrpSpPr/>
            <p:nvPr/>
          </p:nvGrpSpPr>
          <p:grpSpPr>
            <a:xfrm>
              <a:off x="906421" y="3825131"/>
              <a:ext cx="1873250" cy="360362"/>
              <a:chOff x="898400" y="3529428"/>
              <a:chExt cx="1873250" cy="360362"/>
            </a:xfrm>
          </p:grpSpPr>
          <p:sp>
            <p:nvSpPr>
              <p:cNvPr id="219" name="Rectangle 21"/>
              <p:cNvSpPr>
                <a:spLocks noChangeArrowheads="1"/>
              </p:cNvSpPr>
              <p:nvPr/>
            </p:nvSpPr>
            <p:spPr bwMode="auto">
              <a:xfrm>
                <a:off x="898400" y="3529428"/>
                <a:ext cx="1873250" cy="360362"/>
              </a:xfrm>
              <a:prstGeom prst="rect">
                <a:avLst/>
              </a:prstGeom>
              <a:solidFill>
                <a:srgbClr val="0000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0" name="Text Box 22"/>
              <p:cNvSpPr txBox="1">
                <a:spLocks noChangeArrowheads="1"/>
              </p:cNvSpPr>
              <p:nvPr/>
            </p:nvSpPr>
            <p:spPr bwMode="auto">
              <a:xfrm>
                <a:off x="1220791" y="3565536"/>
                <a:ext cx="1228469"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a:t>
                </a:r>
                <a:r>
                  <a:rPr lang="de-CH" sz="1400" smtClean="0">
                    <a:solidFill>
                      <a:srgbClr val="000000"/>
                    </a:solidFill>
                    <a:latin typeface="Arial" pitchFamily="34" charset="0"/>
                    <a:cs typeface="Arial" pitchFamily="34" charset="0"/>
                  </a:rPr>
                  <a:t>xpert Review</a:t>
                </a:r>
                <a:endParaRPr lang="de-DE" sz="1400">
                  <a:solidFill>
                    <a:srgbClr val="000000"/>
                  </a:solidFill>
                  <a:latin typeface="Arial" pitchFamily="34" charset="0"/>
                  <a:cs typeface="Arial" pitchFamily="34" charset="0"/>
                </a:endParaRPr>
              </a:p>
            </p:txBody>
          </p:sp>
        </p:grpSp>
        <p:grpSp>
          <p:nvGrpSpPr>
            <p:cNvPr id="221" name="Group 220"/>
            <p:cNvGrpSpPr/>
            <p:nvPr/>
          </p:nvGrpSpPr>
          <p:grpSpPr>
            <a:xfrm>
              <a:off x="906421" y="4321183"/>
              <a:ext cx="1873250" cy="360363"/>
              <a:chOff x="898400" y="4105690"/>
              <a:chExt cx="1873250" cy="360363"/>
            </a:xfrm>
          </p:grpSpPr>
          <p:sp>
            <p:nvSpPr>
              <p:cNvPr id="222" name="Rectangle 27"/>
              <p:cNvSpPr>
                <a:spLocks noChangeArrowheads="1"/>
              </p:cNvSpPr>
              <p:nvPr/>
            </p:nvSpPr>
            <p:spPr bwMode="auto">
              <a:xfrm>
                <a:off x="898400"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3" name="Text Box 28"/>
              <p:cNvSpPr txBox="1">
                <a:spLocks noChangeArrowheads="1"/>
              </p:cNvSpPr>
              <p:nvPr/>
            </p:nvSpPr>
            <p:spPr bwMode="auto">
              <a:xfrm>
                <a:off x="1220791" y="4136890"/>
                <a:ext cx="122846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a:t>
                </a:r>
                <a:r>
                  <a:rPr lang="de-CH" sz="1400" smtClean="0">
                    <a:solidFill>
                      <a:srgbClr val="000000"/>
                    </a:solidFill>
                    <a:latin typeface="Arial" pitchFamily="34" charset="0"/>
                    <a:cs typeface="Arial" pitchFamily="34" charset="0"/>
                  </a:rPr>
                  <a:t>xpert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sp>
          <p:nvSpPr>
            <p:cNvPr id="224" name="Line 36"/>
            <p:cNvSpPr>
              <a:spLocks noChangeShapeType="1"/>
            </p:cNvSpPr>
            <p:nvPr/>
          </p:nvSpPr>
          <p:spPr bwMode="auto">
            <a:xfrm flipH="1" flipV="1">
              <a:off x="2773238" y="3497270"/>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5" name="Line 37"/>
            <p:cNvSpPr>
              <a:spLocks noChangeShapeType="1"/>
            </p:cNvSpPr>
            <p:nvPr/>
          </p:nvSpPr>
          <p:spPr bwMode="auto">
            <a:xfrm flipH="1">
              <a:off x="2773238" y="4002931"/>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6" name="Line 38"/>
            <p:cNvSpPr>
              <a:spLocks noChangeShapeType="1"/>
            </p:cNvSpPr>
            <p:nvPr/>
          </p:nvSpPr>
          <p:spPr bwMode="auto">
            <a:xfrm flipH="1">
              <a:off x="2773238" y="4486283"/>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7" name="Text Box 48"/>
            <p:cNvSpPr txBox="1">
              <a:spLocks noChangeArrowheads="1"/>
            </p:cNvSpPr>
            <p:nvPr/>
          </p:nvSpPr>
          <p:spPr bwMode="auto">
            <a:xfrm>
              <a:off x="283653" y="3372554"/>
              <a:ext cx="404076"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2011</a:t>
              </a:r>
              <a:endParaRPr lang="de-DE" sz="1200" b="1">
                <a:solidFill>
                  <a:srgbClr val="000000"/>
                </a:solidFill>
                <a:latin typeface="Arial" pitchFamily="34" charset="0"/>
                <a:cs typeface="Arial" pitchFamily="34" charset="0"/>
              </a:endParaRPr>
            </a:p>
          </p:txBody>
        </p:sp>
        <p:sp>
          <p:nvSpPr>
            <p:cNvPr id="228" name="Text Box 49"/>
            <p:cNvSpPr txBox="1">
              <a:spLocks noChangeArrowheads="1"/>
            </p:cNvSpPr>
            <p:nvPr/>
          </p:nvSpPr>
          <p:spPr bwMode="auto">
            <a:xfrm>
              <a:off x="279421" y="2858238"/>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2010</a:t>
              </a:r>
              <a:endParaRPr lang="de-DE" sz="1200" b="1">
                <a:solidFill>
                  <a:srgbClr val="000000"/>
                </a:solidFill>
                <a:latin typeface="Arial" pitchFamily="34" charset="0"/>
                <a:cs typeface="Arial" pitchFamily="34" charset="0"/>
              </a:endParaRPr>
            </a:p>
          </p:txBody>
        </p:sp>
        <p:sp>
          <p:nvSpPr>
            <p:cNvPr id="229" name="Text Box 50"/>
            <p:cNvSpPr txBox="1">
              <a:spLocks noChangeArrowheads="1"/>
            </p:cNvSpPr>
            <p:nvPr/>
          </p:nvSpPr>
          <p:spPr bwMode="auto">
            <a:xfrm>
              <a:off x="279421" y="4084753"/>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2012</a:t>
              </a:r>
              <a:endParaRPr lang="de-DE" sz="1200" b="1">
                <a:solidFill>
                  <a:srgbClr val="000000"/>
                </a:solidFill>
                <a:latin typeface="Arial" pitchFamily="34" charset="0"/>
                <a:cs typeface="Arial" pitchFamily="34" charset="0"/>
              </a:endParaRPr>
            </a:p>
          </p:txBody>
        </p:sp>
        <p:sp>
          <p:nvSpPr>
            <p:cNvPr id="230" name="Text Box 51"/>
            <p:cNvSpPr txBox="1">
              <a:spLocks noChangeArrowheads="1"/>
            </p:cNvSpPr>
            <p:nvPr/>
          </p:nvSpPr>
          <p:spPr bwMode="auto">
            <a:xfrm>
              <a:off x="279421" y="4729171"/>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fontAlgn="base">
                <a:spcBef>
                  <a:spcPct val="0"/>
                </a:spcBef>
                <a:spcAft>
                  <a:spcPct val="0"/>
                </a:spcAft>
              </a:pPr>
              <a:r>
                <a:rPr lang="de-CH" sz="1200" b="1">
                  <a:solidFill>
                    <a:srgbClr val="000000"/>
                  </a:solidFill>
                  <a:latin typeface="Arial" pitchFamily="34" charset="0"/>
                  <a:cs typeface="Arial" pitchFamily="34" charset="0"/>
                </a:rPr>
                <a:t>2013</a:t>
              </a:r>
              <a:endParaRPr lang="de-DE" sz="1200" b="1">
                <a:solidFill>
                  <a:srgbClr val="000000"/>
                </a:solidFill>
                <a:latin typeface="Arial" pitchFamily="34" charset="0"/>
                <a:cs typeface="Arial" pitchFamily="34" charset="0"/>
              </a:endParaRPr>
            </a:p>
          </p:txBody>
        </p:sp>
        <p:sp>
          <p:nvSpPr>
            <p:cNvPr id="231" name="Text Box 7"/>
            <p:cNvSpPr txBox="1">
              <a:spLocks noChangeArrowheads="1"/>
            </p:cNvSpPr>
            <p:nvPr/>
          </p:nvSpPr>
          <p:spPr bwMode="auto">
            <a:xfrm>
              <a:off x="7135481" y="1009294"/>
              <a:ext cx="12268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Governments</a:t>
              </a:r>
              <a:endParaRPr lang="de-DE" sz="1400" b="1">
                <a:solidFill>
                  <a:srgbClr val="000000"/>
                </a:solidFill>
                <a:latin typeface="Arial" pitchFamily="34" charset="0"/>
                <a:cs typeface="Arial" pitchFamily="34" charset="0"/>
              </a:endParaRPr>
            </a:p>
          </p:txBody>
        </p:sp>
        <p:grpSp>
          <p:nvGrpSpPr>
            <p:cNvPr id="232" name="Group 231"/>
            <p:cNvGrpSpPr/>
            <p:nvPr/>
          </p:nvGrpSpPr>
          <p:grpSpPr>
            <a:xfrm>
              <a:off x="4581851" y="2277317"/>
              <a:ext cx="4103687" cy="360363"/>
              <a:chOff x="4716338" y="1829215"/>
              <a:chExt cx="4103687" cy="360363"/>
            </a:xfrm>
          </p:grpSpPr>
          <p:sp>
            <p:nvSpPr>
              <p:cNvPr id="233" name="Rectangle 11"/>
              <p:cNvSpPr>
                <a:spLocks noChangeArrowheads="1"/>
              </p:cNvSpPr>
              <p:nvPr/>
            </p:nvSpPr>
            <p:spPr bwMode="auto">
              <a:xfrm>
                <a:off x="4716338" y="1829215"/>
                <a:ext cx="4103687" cy="360363"/>
              </a:xfrm>
              <a:prstGeom prst="rect">
                <a:avLst/>
              </a:prstGeom>
              <a:solidFill>
                <a:srgbClr val="FF00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4" name="Text Box 12"/>
              <p:cNvSpPr txBox="1">
                <a:spLocks noChangeArrowheads="1"/>
              </p:cNvSpPr>
              <p:nvPr/>
            </p:nvSpPr>
            <p:spPr bwMode="auto">
              <a:xfrm>
                <a:off x="5970247" y="1860415"/>
                <a:ext cx="1595556"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a:t>
                </a:r>
                <a:r>
                  <a:rPr lang="de-CH" sz="1400" smtClean="0">
                    <a:solidFill>
                      <a:srgbClr val="000000"/>
                    </a:solidFill>
                    <a:latin typeface="Arial" pitchFamily="34" charset="0"/>
                    <a:cs typeface="Arial" pitchFamily="34" charset="0"/>
                  </a:rPr>
                  <a:t>pproval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Outline</a:t>
                </a:r>
                <a:endParaRPr lang="de-DE" sz="1400">
                  <a:solidFill>
                    <a:srgbClr val="000000"/>
                  </a:solidFill>
                  <a:latin typeface="Arial" pitchFamily="34" charset="0"/>
                  <a:cs typeface="Arial" pitchFamily="34" charset="0"/>
                </a:endParaRPr>
              </a:p>
            </p:txBody>
          </p:sp>
        </p:grpSp>
        <p:grpSp>
          <p:nvGrpSpPr>
            <p:cNvPr id="235" name="Group 234"/>
            <p:cNvGrpSpPr/>
            <p:nvPr/>
          </p:nvGrpSpPr>
          <p:grpSpPr>
            <a:xfrm>
              <a:off x="4580263" y="2796179"/>
              <a:ext cx="4105275" cy="360363"/>
              <a:chOff x="4716338" y="2372140"/>
              <a:chExt cx="4105275" cy="360363"/>
            </a:xfrm>
          </p:grpSpPr>
          <p:sp>
            <p:nvSpPr>
              <p:cNvPr id="236" name="Rectangle 13"/>
              <p:cNvSpPr>
                <a:spLocks noChangeArrowheads="1"/>
              </p:cNvSpPr>
              <p:nvPr/>
            </p:nvSpPr>
            <p:spPr bwMode="auto">
              <a:xfrm>
                <a:off x="4716338" y="2372140"/>
                <a:ext cx="4105275" cy="360363"/>
              </a:xfrm>
              <a:prstGeom prst="rect">
                <a:avLst/>
              </a:prstGeom>
              <a:solidFill>
                <a:srgbClr val="339966">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7" name="Text Box 14"/>
              <p:cNvSpPr txBox="1">
                <a:spLocks noChangeArrowheads="1"/>
              </p:cNvSpPr>
              <p:nvPr/>
            </p:nvSpPr>
            <p:spPr bwMode="auto">
              <a:xfrm>
                <a:off x="5284948" y="2418810"/>
                <a:ext cx="296933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N</a:t>
                </a:r>
                <a:r>
                  <a:rPr lang="de-CH" sz="1400" smtClean="0">
                    <a:solidFill>
                      <a:srgbClr val="000000"/>
                    </a:solidFill>
                    <a:latin typeface="Arial" pitchFamily="34" charset="0"/>
                    <a:cs typeface="Arial" pitchFamily="34" charset="0"/>
                  </a:rPr>
                  <a:t>omination </a:t>
                </a:r>
                <a:r>
                  <a:rPr lang="de-CH" sz="1400">
                    <a:solidFill>
                      <a:srgbClr val="000000"/>
                    </a:solidFill>
                    <a:latin typeface="Arial" pitchFamily="34" charset="0"/>
                    <a:cs typeface="Arial" pitchFamily="34" charset="0"/>
                  </a:rPr>
                  <a:t>and </a:t>
                </a:r>
                <a:r>
                  <a:rPr lang="de-CH" sz="1400" smtClean="0">
                    <a:solidFill>
                      <a:srgbClr val="000000"/>
                    </a:solidFill>
                    <a:latin typeface="Arial" pitchFamily="34" charset="0"/>
                    <a:cs typeface="Arial" pitchFamily="34" charset="0"/>
                  </a:rPr>
                  <a:t>Selection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Experts</a:t>
                </a:r>
                <a:endParaRPr lang="de-DE" sz="1400">
                  <a:solidFill>
                    <a:srgbClr val="000000"/>
                  </a:solidFill>
                  <a:latin typeface="Arial" pitchFamily="34" charset="0"/>
                  <a:cs typeface="Arial" pitchFamily="34" charset="0"/>
                </a:endParaRPr>
              </a:p>
            </p:txBody>
          </p:sp>
        </p:grpSp>
        <p:grpSp>
          <p:nvGrpSpPr>
            <p:cNvPr id="238" name="Group 237"/>
            <p:cNvGrpSpPr/>
            <p:nvPr/>
          </p:nvGrpSpPr>
          <p:grpSpPr>
            <a:xfrm>
              <a:off x="3351292" y="3321057"/>
              <a:ext cx="2592388" cy="360363"/>
              <a:chOff x="3492375" y="2953165"/>
              <a:chExt cx="2592388" cy="360363"/>
            </a:xfrm>
          </p:grpSpPr>
          <p:sp>
            <p:nvSpPr>
              <p:cNvPr id="239" name="Rectangle 15"/>
              <p:cNvSpPr>
                <a:spLocks noChangeArrowheads="1"/>
              </p:cNvSpPr>
              <p:nvPr/>
            </p:nvSpPr>
            <p:spPr bwMode="auto">
              <a:xfrm>
                <a:off x="3492375" y="2953165"/>
                <a:ext cx="2592388" cy="360363"/>
              </a:xfrm>
              <a:prstGeom prst="rect">
                <a:avLst/>
              </a:prstGeom>
              <a:solidFill>
                <a:srgbClr val="993366">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0" name="Text Box 16"/>
              <p:cNvSpPr txBox="1">
                <a:spLocks noChangeArrowheads="1"/>
              </p:cNvSpPr>
              <p:nvPr/>
            </p:nvSpPr>
            <p:spPr bwMode="auto">
              <a:xfrm>
                <a:off x="4096589" y="2989273"/>
                <a:ext cx="138396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Zero Order Draft</a:t>
                </a:r>
                <a:endParaRPr lang="de-DE" sz="1400">
                  <a:solidFill>
                    <a:srgbClr val="000000"/>
                  </a:solidFill>
                  <a:latin typeface="Arial" pitchFamily="34" charset="0"/>
                  <a:cs typeface="Arial" pitchFamily="34" charset="0"/>
                </a:endParaRPr>
              </a:p>
            </p:txBody>
          </p:sp>
        </p:grpSp>
        <p:grpSp>
          <p:nvGrpSpPr>
            <p:cNvPr id="241" name="Group 240"/>
            <p:cNvGrpSpPr/>
            <p:nvPr/>
          </p:nvGrpSpPr>
          <p:grpSpPr>
            <a:xfrm>
              <a:off x="3351292" y="3825131"/>
              <a:ext cx="2592388" cy="360362"/>
              <a:chOff x="3492375" y="3529428"/>
              <a:chExt cx="2592388" cy="360362"/>
            </a:xfrm>
          </p:grpSpPr>
          <p:sp>
            <p:nvSpPr>
              <p:cNvPr id="242" name="Rectangle 19"/>
              <p:cNvSpPr>
                <a:spLocks noChangeArrowheads="1"/>
              </p:cNvSpPr>
              <p:nvPr/>
            </p:nvSpPr>
            <p:spPr bwMode="auto">
              <a:xfrm>
                <a:off x="3492375" y="3529428"/>
                <a:ext cx="2592388" cy="360362"/>
              </a:xfrm>
              <a:prstGeom prst="rect">
                <a:avLst/>
              </a:prstGeom>
              <a:solidFill>
                <a:srgbClr val="993366">
                  <a:alpha val="4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3" name="Text Box 20"/>
              <p:cNvSpPr txBox="1">
                <a:spLocks noChangeArrowheads="1"/>
              </p:cNvSpPr>
              <p:nvPr/>
            </p:nvSpPr>
            <p:spPr bwMode="auto">
              <a:xfrm>
                <a:off x="4106208" y="3565536"/>
                <a:ext cx="1364723"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First Order Draft</a:t>
                </a:r>
                <a:endParaRPr lang="de-DE" sz="1400">
                  <a:solidFill>
                    <a:srgbClr val="000000"/>
                  </a:solidFill>
                  <a:latin typeface="Arial" pitchFamily="34" charset="0"/>
                  <a:cs typeface="Arial" pitchFamily="34" charset="0"/>
                </a:endParaRPr>
              </a:p>
            </p:txBody>
          </p:sp>
        </p:grpSp>
        <p:grpSp>
          <p:nvGrpSpPr>
            <p:cNvPr id="244" name="Group 243"/>
            <p:cNvGrpSpPr/>
            <p:nvPr/>
          </p:nvGrpSpPr>
          <p:grpSpPr>
            <a:xfrm>
              <a:off x="6812288" y="4321183"/>
              <a:ext cx="1873250" cy="360363"/>
              <a:chOff x="6948363" y="4105690"/>
              <a:chExt cx="1873250" cy="360363"/>
            </a:xfrm>
          </p:grpSpPr>
          <p:sp>
            <p:nvSpPr>
              <p:cNvPr id="245" name="Rectangle 23"/>
              <p:cNvSpPr>
                <a:spLocks noChangeArrowheads="1"/>
              </p:cNvSpPr>
              <p:nvPr/>
            </p:nvSpPr>
            <p:spPr bwMode="auto">
              <a:xfrm>
                <a:off x="6948363"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6" name="Text Box 24"/>
              <p:cNvSpPr txBox="1">
                <a:spLocks noChangeArrowheads="1"/>
              </p:cNvSpPr>
              <p:nvPr/>
            </p:nvSpPr>
            <p:spPr bwMode="auto">
              <a:xfrm>
                <a:off x="7037517" y="4141798"/>
                <a:ext cx="1694942"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G</a:t>
                </a:r>
                <a:r>
                  <a:rPr lang="de-CH" sz="1400" smtClean="0">
                    <a:solidFill>
                      <a:srgbClr val="000000"/>
                    </a:solidFill>
                    <a:latin typeface="Arial" pitchFamily="34" charset="0"/>
                    <a:cs typeface="Arial" pitchFamily="34" charset="0"/>
                  </a:rPr>
                  <a:t>overnment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grpSp>
          <p:nvGrpSpPr>
            <p:cNvPr id="247" name="Group 246"/>
            <p:cNvGrpSpPr/>
            <p:nvPr/>
          </p:nvGrpSpPr>
          <p:grpSpPr>
            <a:xfrm>
              <a:off x="3351292" y="4321183"/>
              <a:ext cx="2592388" cy="360363"/>
              <a:chOff x="3492375" y="4105690"/>
              <a:chExt cx="2592388" cy="360363"/>
            </a:xfrm>
          </p:grpSpPr>
          <p:sp>
            <p:nvSpPr>
              <p:cNvPr id="248" name="Rectangle 25"/>
              <p:cNvSpPr>
                <a:spLocks noChangeArrowheads="1"/>
              </p:cNvSpPr>
              <p:nvPr/>
            </p:nvSpPr>
            <p:spPr bwMode="auto">
              <a:xfrm>
                <a:off x="3492375" y="4105690"/>
                <a:ext cx="2592388" cy="360363"/>
              </a:xfrm>
              <a:prstGeom prst="rect">
                <a:avLst/>
              </a:prstGeom>
              <a:solidFill>
                <a:srgbClr val="993366">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9" name="Text Box 26"/>
              <p:cNvSpPr txBox="1">
                <a:spLocks noChangeArrowheads="1"/>
              </p:cNvSpPr>
              <p:nvPr/>
            </p:nvSpPr>
            <p:spPr bwMode="auto">
              <a:xfrm>
                <a:off x="3976364" y="4141798"/>
                <a:ext cx="16244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Second Order Draft</a:t>
                </a:r>
                <a:endParaRPr lang="de-DE" sz="1400">
                  <a:solidFill>
                    <a:srgbClr val="000000"/>
                  </a:solidFill>
                  <a:latin typeface="Arial" pitchFamily="34" charset="0"/>
                  <a:cs typeface="Arial" pitchFamily="34" charset="0"/>
                </a:endParaRPr>
              </a:p>
            </p:txBody>
          </p:sp>
        </p:grpSp>
        <p:grpSp>
          <p:nvGrpSpPr>
            <p:cNvPr id="250" name="Group 249"/>
            <p:cNvGrpSpPr/>
            <p:nvPr/>
          </p:nvGrpSpPr>
          <p:grpSpPr>
            <a:xfrm>
              <a:off x="3351292" y="4827764"/>
              <a:ext cx="2592388" cy="360362"/>
              <a:chOff x="3492375" y="4748628"/>
              <a:chExt cx="2592388" cy="360362"/>
            </a:xfrm>
          </p:grpSpPr>
          <p:sp>
            <p:nvSpPr>
              <p:cNvPr id="251" name="Rectangle 29"/>
              <p:cNvSpPr>
                <a:spLocks noChangeArrowheads="1"/>
              </p:cNvSpPr>
              <p:nvPr/>
            </p:nvSpPr>
            <p:spPr bwMode="auto">
              <a:xfrm>
                <a:off x="3492375" y="4748628"/>
                <a:ext cx="2592388" cy="360362"/>
              </a:xfrm>
              <a:prstGeom prst="rect">
                <a:avLst/>
              </a:prstGeom>
              <a:solidFill>
                <a:srgbClr val="993366">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2" name="Text Box 30"/>
              <p:cNvSpPr txBox="1">
                <a:spLocks noChangeArrowheads="1"/>
              </p:cNvSpPr>
              <p:nvPr/>
            </p:nvSpPr>
            <p:spPr bwMode="auto">
              <a:xfrm>
                <a:off x="4339444" y="4784736"/>
                <a:ext cx="89825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Final </a:t>
                </a:r>
                <a:r>
                  <a:rPr lang="de-CH" sz="1400" smtClean="0">
                    <a:solidFill>
                      <a:srgbClr val="000000"/>
                    </a:solidFill>
                    <a:latin typeface="Arial" pitchFamily="34" charset="0"/>
                    <a:cs typeface="Arial" pitchFamily="34" charset="0"/>
                  </a:rPr>
                  <a:t>Draft</a:t>
                </a:r>
                <a:endParaRPr lang="de-DE" sz="1400">
                  <a:solidFill>
                    <a:srgbClr val="000000"/>
                  </a:solidFill>
                  <a:latin typeface="Arial" pitchFamily="34" charset="0"/>
                  <a:cs typeface="Arial" pitchFamily="34" charset="0"/>
                </a:endParaRPr>
              </a:p>
            </p:txBody>
          </p:sp>
        </p:grpSp>
        <p:grpSp>
          <p:nvGrpSpPr>
            <p:cNvPr id="253" name="Group 252"/>
            <p:cNvGrpSpPr/>
            <p:nvPr/>
          </p:nvGrpSpPr>
          <p:grpSpPr>
            <a:xfrm>
              <a:off x="6812288" y="4827764"/>
              <a:ext cx="1873250" cy="360362"/>
              <a:chOff x="6948363" y="4748628"/>
              <a:chExt cx="1873250" cy="360362"/>
            </a:xfrm>
          </p:grpSpPr>
          <p:sp>
            <p:nvSpPr>
              <p:cNvPr id="254" name="Rectangle 31"/>
              <p:cNvSpPr>
                <a:spLocks noChangeArrowheads="1"/>
              </p:cNvSpPr>
              <p:nvPr/>
            </p:nvSpPr>
            <p:spPr bwMode="auto">
              <a:xfrm>
                <a:off x="6948363" y="4748628"/>
                <a:ext cx="1873250" cy="360362"/>
              </a:xfrm>
              <a:prstGeom prst="rect">
                <a:avLst/>
              </a:prstGeom>
              <a:solidFill>
                <a:srgbClr val="0000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5" name="Text Box 32"/>
              <p:cNvSpPr txBox="1">
                <a:spLocks noChangeArrowheads="1"/>
              </p:cNvSpPr>
              <p:nvPr/>
            </p:nvSpPr>
            <p:spPr bwMode="auto">
              <a:xfrm>
                <a:off x="7037517" y="4779828"/>
                <a:ext cx="1694942"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FFFFFF"/>
                    </a:solidFill>
                    <a:latin typeface="Arial" pitchFamily="34" charset="0"/>
                    <a:cs typeface="Arial" pitchFamily="34" charset="0"/>
                  </a:rPr>
                  <a:t>G</a:t>
                </a:r>
                <a:r>
                  <a:rPr lang="de-CH" sz="1400" smtClean="0">
                    <a:solidFill>
                      <a:srgbClr val="FFFFFF"/>
                    </a:solidFill>
                    <a:latin typeface="Arial" pitchFamily="34" charset="0"/>
                    <a:cs typeface="Arial" pitchFamily="34" charset="0"/>
                  </a:rPr>
                  <a:t>overnment Review</a:t>
                </a:r>
                <a:endParaRPr lang="de-DE" sz="1400">
                  <a:solidFill>
                    <a:srgbClr val="FFFFFF"/>
                  </a:solidFill>
                  <a:latin typeface="Arial" pitchFamily="34" charset="0"/>
                  <a:cs typeface="Arial" pitchFamily="34" charset="0"/>
                </a:endParaRPr>
              </a:p>
            </p:txBody>
          </p:sp>
        </p:grpSp>
        <p:grpSp>
          <p:nvGrpSpPr>
            <p:cNvPr id="256" name="Group 255"/>
            <p:cNvGrpSpPr/>
            <p:nvPr/>
          </p:nvGrpSpPr>
          <p:grpSpPr>
            <a:xfrm>
              <a:off x="4581538" y="5329540"/>
              <a:ext cx="4104000" cy="360362"/>
              <a:chOff x="4716338" y="5329653"/>
              <a:chExt cx="4104000" cy="360362"/>
            </a:xfrm>
          </p:grpSpPr>
          <p:sp>
            <p:nvSpPr>
              <p:cNvPr id="257" name="Rectangle 33"/>
              <p:cNvSpPr>
                <a:spLocks noChangeArrowheads="1"/>
              </p:cNvSpPr>
              <p:nvPr/>
            </p:nvSpPr>
            <p:spPr bwMode="auto">
              <a:xfrm>
                <a:off x="4716338" y="5329653"/>
                <a:ext cx="410400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8" name="Text Box 34"/>
              <p:cNvSpPr txBox="1">
                <a:spLocks noChangeArrowheads="1"/>
              </p:cNvSpPr>
              <p:nvPr/>
            </p:nvSpPr>
            <p:spPr bwMode="auto">
              <a:xfrm>
                <a:off x="5004879" y="5365761"/>
                <a:ext cx="35269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a:t>
                </a:r>
                <a:r>
                  <a:rPr lang="de-CH" sz="1400" smtClean="0">
                    <a:solidFill>
                      <a:srgbClr val="000000"/>
                    </a:solidFill>
                    <a:latin typeface="Arial" pitchFamily="34" charset="0"/>
                    <a:cs typeface="Arial" pitchFamily="34" charset="0"/>
                  </a:rPr>
                  <a:t>pproval </a:t>
                </a:r>
                <a:r>
                  <a:rPr lang="de-CH" sz="1400">
                    <a:solidFill>
                      <a:srgbClr val="000000"/>
                    </a:solidFill>
                    <a:latin typeface="Arial" pitchFamily="34" charset="0"/>
                    <a:cs typeface="Arial" pitchFamily="34" charset="0"/>
                  </a:rPr>
                  <a:t>of SPM and </a:t>
                </a:r>
                <a:r>
                  <a:rPr lang="de-CH" sz="1400" smtClean="0">
                    <a:solidFill>
                      <a:srgbClr val="000000"/>
                    </a:solidFill>
                    <a:latin typeface="Arial" pitchFamily="34" charset="0"/>
                    <a:cs typeface="Arial" pitchFamily="34" charset="0"/>
                  </a:rPr>
                  <a:t>Acceptance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Report</a:t>
                </a:r>
                <a:endParaRPr lang="de-DE" sz="1400">
                  <a:solidFill>
                    <a:srgbClr val="000000"/>
                  </a:solidFill>
                  <a:latin typeface="Arial" pitchFamily="34" charset="0"/>
                  <a:cs typeface="Arial" pitchFamily="34" charset="0"/>
                </a:endParaRPr>
              </a:p>
            </p:txBody>
          </p:sp>
        </p:grpSp>
        <p:sp>
          <p:nvSpPr>
            <p:cNvPr id="259" name="Line 39"/>
            <p:cNvSpPr>
              <a:spLocks noChangeShapeType="1"/>
            </p:cNvSpPr>
            <p:nvPr/>
          </p:nvSpPr>
          <p:spPr bwMode="auto">
            <a:xfrm>
              <a:off x="5940421" y="4510096"/>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0" name="Line 40"/>
            <p:cNvSpPr>
              <a:spLocks noChangeShapeType="1"/>
            </p:cNvSpPr>
            <p:nvPr/>
          </p:nvSpPr>
          <p:spPr bwMode="auto">
            <a:xfrm>
              <a:off x="4667330" y="368142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1" name="Line 41"/>
            <p:cNvSpPr>
              <a:spLocks noChangeShapeType="1"/>
            </p:cNvSpPr>
            <p:nvPr/>
          </p:nvSpPr>
          <p:spPr bwMode="auto">
            <a:xfrm>
              <a:off x="4667330" y="4185493"/>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2" name="Line 42"/>
            <p:cNvSpPr>
              <a:spLocks noChangeShapeType="1"/>
            </p:cNvSpPr>
            <p:nvPr/>
          </p:nvSpPr>
          <p:spPr bwMode="auto">
            <a:xfrm>
              <a:off x="4667330" y="468154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3" name="Line 43"/>
            <p:cNvSpPr>
              <a:spLocks noChangeShapeType="1"/>
            </p:cNvSpPr>
            <p:nvPr/>
          </p:nvSpPr>
          <p:spPr bwMode="auto">
            <a:xfrm>
              <a:off x="5940421" y="5002389"/>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4" name="Text Box 44"/>
            <p:cNvSpPr txBox="1">
              <a:spLocks noChangeArrowheads="1"/>
            </p:cNvSpPr>
            <p:nvPr/>
          </p:nvSpPr>
          <p:spPr bwMode="auto">
            <a:xfrm>
              <a:off x="3724802" y="1009049"/>
              <a:ext cx="1845368"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Lead Authors of </a:t>
              </a:r>
              <a:r>
                <a:rPr lang="de-CH" sz="1400" b="1" smtClean="0">
                  <a:solidFill>
                    <a:srgbClr val="000000"/>
                  </a:solidFill>
                  <a:latin typeface="Arial" pitchFamily="34" charset="0"/>
                  <a:cs typeface="Arial" pitchFamily="34" charset="0"/>
                </a:rPr>
                <a:t>WGI</a:t>
              </a:r>
              <a:endParaRPr lang="de-DE" sz="1400" b="1">
                <a:solidFill>
                  <a:srgbClr val="000000"/>
                </a:solidFill>
                <a:latin typeface="Arial" pitchFamily="34" charset="0"/>
                <a:cs typeface="Arial" pitchFamily="34" charset="0"/>
              </a:endParaRPr>
            </a:p>
          </p:txBody>
        </p:sp>
        <p:sp>
          <p:nvSpPr>
            <p:cNvPr id="265" name="Line 47"/>
            <p:cNvSpPr>
              <a:spLocks noChangeShapeType="1"/>
            </p:cNvSpPr>
            <p:nvPr/>
          </p:nvSpPr>
          <p:spPr bwMode="auto">
            <a:xfrm>
              <a:off x="5312648" y="518812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66" name="Group 265"/>
            <p:cNvGrpSpPr/>
            <p:nvPr/>
          </p:nvGrpSpPr>
          <p:grpSpPr>
            <a:xfrm>
              <a:off x="6801254" y="1431180"/>
              <a:ext cx="1895318" cy="360362"/>
              <a:chOff x="6910668" y="983078"/>
              <a:chExt cx="1895318" cy="360362"/>
            </a:xfrm>
          </p:grpSpPr>
          <p:sp>
            <p:nvSpPr>
              <p:cNvPr id="267" name="Rectangle 52"/>
              <p:cNvSpPr>
                <a:spLocks noChangeArrowheads="1"/>
              </p:cNvSpPr>
              <p:nvPr/>
            </p:nvSpPr>
            <p:spPr bwMode="auto">
              <a:xfrm>
                <a:off x="6921702" y="983078"/>
                <a:ext cx="187325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8" name="Text Box 53"/>
              <p:cNvSpPr txBox="1">
                <a:spLocks noChangeArrowheads="1"/>
              </p:cNvSpPr>
              <p:nvPr/>
            </p:nvSpPr>
            <p:spPr bwMode="auto">
              <a:xfrm>
                <a:off x="6910668" y="1017356"/>
                <a:ext cx="18953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Election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WG Bureau</a:t>
                </a:r>
                <a:endParaRPr lang="de-DE" sz="1400">
                  <a:solidFill>
                    <a:srgbClr val="000000"/>
                  </a:solidFill>
                  <a:latin typeface="Arial" pitchFamily="34" charset="0"/>
                  <a:cs typeface="Arial" pitchFamily="34" charset="0"/>
                </a:endParaRPr>
              </a:p>
            </p:txBody>
          </p:sp>
        </p:grpSp>
        <p:sp>
          <p:nvSpPr>
            <p:cNvPr id="269" name="Text Box 54"/>
            <p:cNvSpPr txBox="1">
              <a:spLocks noChangeArrowheads="1"/>
            </p:cNvSpPr>
            <p:nvPr/>
          </p:nvSpPr>
          <p:spPr bwMode="auto">
            <a:xfrm>
              <a:off x="279421" y="1827749"/>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2009</a:t>
              </a:r>
              <a:endParaRPr lang="de-DE" sz="1200" b="1">
                <a:solidFill>
                  <a:srgbClr val="000000"/>
                </a:solidFill>
                <a:latin typeface="Arial" pitchFamily="34" charset="0"/>
                <a:cs typeface="Arial" pitchFamily="34" charset="0"/>
              </a:endParaRPr>
            </a:p>
          </p:txBody>
        </p:sp>
        <p:sp>
          <p:nvSpPr>
            <p:cNvPr id="270" name="Text Box 55"/>
            <p:cNvSpPr txBox="1">
              <a:spLocks noChangeArrowheads="1"/>
            </p:cNvSpPr>
            <p:nvPr/>
          </p:nvSpPr>
          <p:spPr bwMode="auto">
            <a:xfrm>
              <a:off x="279421" y="1480847"/>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2008</a:t>
              </a:r>
              <a:endParaRPr lang="de-DE" sz="1200" b="1">
                <a:solidFill>
                  <a:srgbClr val="000000"/>
                </a:solidFill>
                <a:latin typeface="Arial" pitchFamily="34" charset="0"/>
                <a:cs typeface="Arial" pitchFamily="34" charset="0"/>
              </a:endParaRPr>
            </a:p>
          </p:txBody>
        </p:sp>
        <p:sp>
          <p:nvSpPr>
            <p:cNvPr id="271" name="Text Box 56"/>
            <p:cNvSpPr txBox="1">
              <a:spLocks noChangeArrowheads="1"/>
            </p:cNvSpPr>
            <p:nvPr/>
          </p:nvSpPr>
          <p:spPr bwMode="auto">
            <a:xfrm>
              <a:off x="292245" y="5304093"/>
              <a:ext cx="386892" cy="41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100" b="1">
                  <a:solidFill>
                    <a:srgbClr val="000000"/>
                  </a:solidFill>
                  <a:latin typeface="Arial" pitchFamily="34" charset="0"/>
                  <a:cs typeface="Arial" pitchFamily="34" charset="0"/>
                </a:rPr>
                <a:t>Sept</a:t>
              </a:r>
              <a:br>
                <a:rPr lang="de-CH" sz="1100" b="1">
                  <a:solidFill>
                    <a:srgbClr val="000000"/>
                  </a:solidFill>
                  <a:latin typeface="Arial" pitchFamily="34" charset="0"/>
                  <a:cs typeface="Arial" pitchFamily="34" charset="0"/>
                </a:rPr>
              </a:br>
              <a:r>
                <a:rPr lang="de-CH" sz="1100" b="1">
                  <a:solidFill>
                    <a:srgbClr val="000000"/>
                  </a:solidFill>
                  <a:latin typeface="Arial" pitchFamily="34" charset="0"/>
                  <a:cs typeface="Arial" pitchFamily="34" charset="0"/>
                </a:rPr>
                <a:t>2013</a:t>
              </a:r>
              <a:endParaRPr lang="de-DE" sz="1100" b="1">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149263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t>WGI Summary for Policymakers</a:t>
            </a:r>
            <a:endParaRPr lang="en-GB" sz="6600" b="1"/>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smtClean="0"/>
              <a:t>Figures</a:t>
            </a:r>
            <a:endParaRPr lang="en-GB" sz="6600" b="1"/>
          </a:p>
        </p:txBody>
      </p:sp>
    </p:spTree>
    <p:extLst>
      <p:ext uri="{BB962C8B-B14F-4D97-AF65-F5344CB8AC3E}">
        <p14:creationId xmlns:p14="http://schemas.microsoft.com/office/powerpoint/2010/main" val="1211212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SPM.1a</a:t>
            </a:r>
            <a:r>
              <a:rPr lang="de-CH" dirty="0" smtClean="0"/>
              <a:t/>
            </a:r>
            <a:br>
              <a:rPr lang="de-CH" dirty="0" smtClean="0"/>
            </a:br>
            <a:r>
              <a:rPr lang="de-CH" sz="1200" b="0" dirty="0" smtClean="0"/>
              <a:t>Observed globally averaged combined land and ocean surface temperature anomaly 1850-2012</a:t>
            </a:r>
            <a:endParaRPr lang="en-GB" sz="12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130" y="904258"/>
            <a:ext cx="5144155"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616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SPM.1b</a:t>
            </a:r>
            <a:r>
              <a:rPr lang="de-CH" smtClean="0"/>
              <a:t/>
            </a:r>
            <a:br>
              <a:rPr lang="de-CH" smtClean="0"/>
            </a:br>
            <a:r>
              <a:rPr lang="de-CH" sz="1200" b="0" smtClean="0"/>
              <a:t>Observed change in surface temperature 1901-2012</a:t>
            </a:r>
            <a:endParaRPr lang="en-GB" sz="1200" b="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908262"/>
            <a:ext cx="8184986"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678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SPM.2</a:t>
            </a:r>
            <a:r>
              <a:rPr lang="de-CH" smtClean="0"/>
              <a:t/>
            </a:r>
            <a:br>
              <a:rPr lang="de-CH" smtClean="0"/>
            </a:br>
            <a:r>
              <a:rPr lang="de-CH" sz="1200" b="0" smtClean="0"/>
              <a:t>Observed change in annual precipitation over land</a:t>
            </a:r>
            <a:endParaRPr lang="en-GB" sz="1200" b="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71" y="1711239"/>
            <a:ext cx="8619069"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744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Alt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4.xml><?xml version="1.0" encoding="utf-8"?>
<a:theme xmlns:a="http://schemas.openxmlformats.org/drawingml/2006/main" name="Divid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5683</Words>
  <Application>Microsoft Office PowerPoint</Application>
  <PresentationFormat>Bildschirmpräsentation (4:3)</PresentationFormat>
  <Paragraphs>200</Paragraphs>
  <Slides>29</Slides>
  <Notes>29</Notes>
  <HiddenSlides>0</HiddenSlides>
  <MMClips>0</MMClips>
  <ScaleCrop>false</ScaleCrop>
  <HeadingPairs>
    <vt:vector size="4" baseType="variant">
      <vt:variant>
        <vt:lpstr>Design</vt:lpstr>
      </vt:variant>
      <vt:variant>
        <vt:i4>6</vt:i4>
      </vt:variant>
      <vt:variant>
        <vt:lpstr>Folientitel</vt:lpstr>
      </vt:variant>
      <vt:variant>
        <vt:i4>29</vt:i4>
      </vt:variant>
    </vt:vector>
  </HeadingPairs>
  <TitlesOfParts>
    <vt:vector size="35" baseType="lpstr">
      <vt:lpstr>PresentationAltCoverSlideMaster</vt:lpstr>
      <vt:lpstr>PresentationCoverSlideMaster</vt:lpstr>
      <vt:lpstr>PresentationSlideMaster</vt:lpstr>
      <vt:lpstr>DividerSlideMaster</vt:lpstr>
      <vt:lpstr>Larissa</vt:lpstr>
      <vt:lpstr>2_PresentationSlideMaster</vt:lpstr>
      <vt:lpstr>PowerPoint-Präsentation</vt:lpstr>
      <vt:lpstr>PowerPoint-Präsentation</vt:lpstr>
      <vt:lpstr>PowerPoint-Präsentation</vt:lpstr>
      <vt:lpstr>IPCC Assessment Reports since 1990: WGI Contribution </vt:lpstr>
      <vt:lpstr>Development Process of the WGI Contribution to the IPCC 5th Assessment Report  </vt:lpstr>
      <vt:lpstr>PowerPoint-Präsentation</vt:lpstr>
      <vt:lpstr>Figure SPM.1a Observed globally averaged combined land and ocean surface temperature anomaly 1850-2012</vt:lpstr>
      <vt:lpstr>Figure SPM.1b Observed change in surface temperature 1901-2012</vt:lpstr>
      <vt:lpstr>Figure SPM.2 Observed change in annual precipitation over land</vt:lpstr>
      <vt:lpstr>Figure SPM.3 Multiple observed indicators of a changing global climate</vt:lpstr>
      <vt:lpstr>Figure SPM.4 Multiple observed indicators of a changing global carbon cycle</vt:lpstr>
      <vt:lpstr>Figure SPM.5 Radiative forcing estimates in 2011 relative to 1750</vt:lpstr>
      <vt:lpstr>Figure SPM.6 Comparison of observed and simulated climate change</vt:lpstr>
      <vt:lpstr>Figure SPM.7a Global average surface temperature change</vt:lpstr>
      <vt:lpstr>Figure SPM.7b Northern Hemisphere September sea ice extent</vt:lpstr>
      <vt:lpstr>Figure SPM.7c Global ocean surface pH</vt:lpstr>
      <vt:lpstr>Figure SPM.8a,b Maps of CMIP5 multi-model mean results</vt:lpstr>
      <vt:lpstr>Figure SPM.8c Maps of CMIP5 multi-model mean results</vt:lpstr>
      <vt:lpstr>Figure SPM.8d Maps of CMIP5 multi-model mean results</vt:lpstr>
      <vt:lpstr>Figure SPM.9 Global mean sea level rise</vt:lpstr>
      <vt:lpstr>Figure SPM.10 Temperature increase and cumulative carbon emissions</vt:lpstr>
      <vt:lpstr>PowerPoint-Präsentation</vt:lpstr>
      <vt:lpstr>Observed Changes in the Climate System (1/2)</vt:lpstr>
      <vt:lpstr>Observed Changes in the Climate System (2/2)</vt:lpstr>
      <vt:lpstr>Drivers of Climate Change (1/1)</vt:lpstr>
      <vt:lpstr>Understanding the Climate System and its Recent Changes (1/1)</vt:lpstr>
      <vt:lpstr>Future Global and Regional Climate Change (1/2)</vt:lpstr>
      <vt:lpstr>Future Global and Regional Climate Change (2/2)</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plattner</dc:creator>
  <cp:lastModifiedBy>stocker</cp:lastModifiedBy>
  <cp:revision>7</cp:revision>
  <dcterms:created xsi:type="dcterms:W3CDTF">2013-08-28T12:16:27Z</dcterms:created>
  <dcterms:modified xsi:type="dcterms:W3CDTF">2014-03-29T07:42:40Z</dcterms:modified>
</cp:coreProperties>
</file>