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662" r:id="rId2"/>
    <p:sldId id="667" r:id="rId3"/>
    <p:sldId id="691" r:id="rId4"/>
    <p:sldId id="689" r:id="rId5"/>
    <p:sldId id="686" r:id="rId6"/>
    <p:sldId id="628" r:id="rId7"/>
    <p:sldId id="688" r:id="rId8"/>
    <p:sldId id="656" r:id="rId9"/>
    <p:sldId id="629" r:id="rId10"/>
    <p:sldId id="712" r:id="rId11"/>
    <p:sldId id="692" r:id="rId12"/>
    <p:sldId id="694" r:id="rId13"/>
    <p:sldId id="710" r:id="rId14"/>
    <p:sldId id="711" r:id="rId15"/>
    <p:sldId id="695" r:id="rId16"/>
    <p:sldId id="696" r:id="rId17"/>
    <p:sldId id="697" r:id="rId18"/>
    <p:sldId id="700" r:id="rId19"/>
    <p:sldId id="701" r:id="rId20"/>
    <p:sldId id="702" r:id="rId21"/>
    <p:sldId id="703" r:id="rId22"/>
    <p:sldId id="704" r:id="rId23"/>
    <p:sldId id="705" r:id="rId24"/>
    <p:sldId id="708" r:id="rId25"/>
    <p:sldId id="707" r:id="rId26"/>
    <p:sldId id="709" r:id="rId27"/>
    <p:sldId id="706" r:id="rId28"/>
    <p:sldId id="714" r:id="rId29"/>
    <p:sldId id="715" r:id="rId30"/>
    <p:sldId id="716" r:id="rId31"/>
    <p:sldId id="717" r:id="rId32"/>
    <p:sldId id="718" r:id="rId33"/>
    <p:sldId id="719" r:id="rId34"/>
    <p:sldId id="720" r:id="rId35"/>
    <p:sldId id="721" r:id="rId36"/>
    <p:sldId id="722" r:id="rId37"/>
    <p:sldId id="723" r:id="rId38"/>
    <p:sldId id="724" r:id="rId39"/>
    <p:sldId id="725" r:id="rId40"/>
    <p:sldId id="726" r:id="rId41"/>
    <p:sldId id="727" r:id="rId42"/>
    <p:sldId id="728" r:id="rId43"/>
    <p:sldId id="729" r:id="rId44"/>
    <p:sldId id="730" r:id="rId45"/>
    <p:sldId id="731" r:id="rId46"/>
  </p:sldIdLst>
  <p:sldSz cx="9144000" cy="6858000" type="screen4x3"/>
  <p:notesSz cx="7010400" cy="9296400"/>
  <p:embeddedFontLst>
    <p:embeddedFont>
      <p:font typeface="Arial Narrow" panose="020B0606020202030204" pitchFamily="34" charset="0"/>
      <p:regular r:id="rId49"/>
      <p:bold r:id="rId50"/>
      <p:italic r:id="rId51"/>
      <p:boldItalic r:id="rId52"/>
    </p:embeddedFont>
    <p:embeddedFont>
      <p:font typeface="Tahoma" panose="020B0604030504040204" pitchFamily="34" charset="0"/>
      <p:regular r:id="rId53"/>
      <p:bold r:id="rId5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99" autoAdjust="0"/>
  </p:normalViewPr>
  <p:slideViewPr>
    <p:cSldViewPr>
      <p:cViewPr varScale="1">
        <p:scale>
          <a:sx n="94" d="100"/>
          <a:sy n="94" d="100"/>
        </p:scale>
        <p:origin x="-84" y="-1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6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2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5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3.fntdata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33.xml"/><Relationship Id="rId18" Type="http://schemas.openxmlformats.org/officeDocument/2006/relationships/slide" Target="slides/slide40.xml"/><Relationship Id="rId3" Type="http://schemas.openxmlformats.org/officeDocument/2006/relationships/slide" Target="slides/slide3.xml"/><Relationship Id="rId21" Type="http://schemas.openxmlformats.org/officeDocument/2006/relationships/slide" Target="slides/slide43.xml"/><Relationship Id="rId7" Type="http://schemas.openxmlformats.org/officeDocument/2006/relationships/slide" Target="slides/slide7.xml"/><Relationship Id="rId12" Type="http://schemas.openxmlformats.org/officeDocument/2006/relationships/slide" Target="slides/slide31.xml"/><Relationship Id="rId17" Type="http://schemas.openxmlformats.org/officeDocument/2006/relationships/slide" Target="slides/slide39.xml"/><Relationship Id="rId2" Type="http://schemas.openxmlformats.org/officeDocument/2006/relationships/slide" Target="slides/slide2.xml"/><Relationship Id="rId16" Type="http://schemas.openxmlformats.org/officeDocument/2006/relationships/slide" Target="slides/slide38.xml"/><Relationship Id="rId20" Type="http://schemas.openxmlformats.org/officeDocument/2006/relationships/slide" Target="slides/slide4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30.xml"/><Relationship Id="rId5" Type="http://schemas.openxmlformats.org/officeDocument/2006/relationships/slide" Target="slides/slide5.xml"/><Relationship Id="rId15" Type="http://schemas.openxmlformats.org/officeDocument/2006/relationships/slide" Target="slides/slide35.xml"/><Relationship Id="rId23" Type="http://schemas.openxmlformats.org/officeDocument/2006/relationships/slide" Target="slides/slide45.xml"/><Relationship Id="rId10" Type="http://schemas.openxmlformats.org/officeDocument/2006/relationships/slide" Target="slides/slide26.xml"/><Relationship Id="rId19" Type="http://schemas.openxmlformats.org/officeDocument/2006/relationships/slide" Target="slides/slide4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34.xml"/><Relationship Id="rId22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6BE38B3-8EEF-4CC1-8C35-A0552FBEC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4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3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3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3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0C1DE4-7B3C-4197-AB89-B48D84D0B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9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44A7FF8-7C9A-4DF2-9BB0-CC17AF81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66DE-3750-4299-9631-9ED3B1B5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4E79-BFF2-4A15-91D5-C36DB90B4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8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2057400"/>
            <a:ext cx="8534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94EA-6F70-41D3-99A7-68CFB18C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FD4C2-0F4D-48AB-A971-FF623F5A0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F6F4D-C59D-45CB-AA7E-E72667B10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2A0D1-3B7D-4AE5-897F-88F2C634E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7AF9-8A05-4330-ABA0-9740DC8A2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9B4B9-1546-472E-BAC4-09667FB3D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B0C1D-7757-426C-B83D-DCCDEDE61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9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0708-30EB-450F-BA3B-9C7F28680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1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FA22-797C-4B5E-82AE-438EFAE15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92FCC34-2CEA-4505-B9C1-3B54234DF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adlaw/Benign-Neglect-Memo-to-the-President-from-Moynihan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.state.la.us/index.cfm?md=pagebuilder&amp;tmp=home&amp;pid=93" TargetMode="External"/><Relationship Id="rId2" Type="http://schemas.openxmlformats.org/officeDocument/2006/relationships/hyperlink" Target="http://doa.louisiana.gov/tanf/faq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theadvocate.com/home/5294342-125/lsu-settles-van-heerden-case" TargetMode="External"/><Relationship Id="rId2" Type="http://schemas.openxmlformats.org/officeDocument/2006/relationships/hyperlink" Target="http://biotech.law.lsu.edu/cases/adlaw/Ivor-van-Heerden-01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adlaw/Paul-v-Davis-Flie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ases/pp/smith_v_doe_brief.htm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0EDFF58-52A6-45B3-AF98-6494DB0DB9AC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4 - Adjudications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726E24D-A059-480F-8A92-A7077D9D92F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Realities </a:t>
            </a:r>
            <a:r>
              <a:rPr lang="en-US" smtClean="0"/>
              <a:t>of Regulation</a:t>
            </a:r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rule of agencies</a:t>
            </a:r>
          </a:p>
          <a:p>
            <a:pPr lvl="1" eaLnBrk="1" hangingPunct="1"/>
            <a:r>
              <a:rPr lang="en-US" dirty="0" smtClean="0"/>
              <a:t>Agencies can do effective regulation</a:t>
            </a:r>
          </a:p>
          <a:p>
            <a:pPr lvl="1" eaLnBrk="1" hangingPunct="1"/>
            <a:r>
              <a:rPr lang="en-US" dirty="0" smtClean="0"/>
              <a:t>Agencies can give extensive due process to regulated parties</a:t>
            </a:r>
          </a:p>
          <a:p>
            <a:pPr lvl="1" eaLnBrk="1" hangingPunct="1"/>
            <a:r>
              <a:rPr lang="en-US" dirty="0" smtClean="0"/>
              <a:t>Agencies can be cheap</a:t>
            </a:r>
          </a:p>
          <a:p>
            <a:pPr lvl="1" eaLnBrk="1" hangingPunct="1"/>
            <a:r>
              <a:rPr lang="en-US" dirty="0" smtClean="0"/>
              <a:t>Agencies can work quickly</a:t>
            </a:r>
          </a:p>
          <a:p>
            <a:pPr eaLnBrk="1" hangingPunct="1"/>
            <a:r>
              <a:rPr lang="en-US" dirty="0" smtClean="0"/>
              <a:t>PICK 2, at most</a:t>
            </a:r>
          </a:p>
        </p:txBody>
      </p:sp>
    </p:spTree>
    <p:extLst>
      <p:ext uri="{BB962C8B-B14F-4D97-AF65-F5344CB8AC3E}">
        <p14:creationId xmlns:p14="http://schemas.microsoft.com/office/powerpoint/2010/main" val="29928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B6F2767-BF21-419E-ADAC-43346629E4E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Goldberg v. Kelly</a:t>
            </a:r>
            <a:r>
              <a:rPr lang="en-US" dirty="0" smtClean="0"/>
              <a:t>, 397 U.S. 254 (1970)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process is due for the termination of welfare benefits?</a:t>
            </a:r>
          </a:p>
          <a:p>
            <a:pPr eaLnBrk="1" hangingPunct="1"/>
            <a:r>
              <a:rPr lang="en-US" dirty="0"/>
              <a:t>The last gasp of liberal united states supreme court due process </a:t>
            </a:r>
            <a:r>
              <a:rPr lang="en-US" dirty="0" smtClean="0"/>
              <a:t>jurisprudence.</a:t>
            </a:r>
          </a:p>
          <a:p>
            <a:pPr eaLnBrk="1" hangingPunct="1"/>
            <a:r>
              <a:rPr lang="en-US" dirty="0" smtClean="0"/>
              <a:t>These slides are the basis for a mini-lecture on entitlement law to set up the discussion of </a:t>
            </a:r>
            <a:r>
              <a:rPr lang="en-US" i="1" dirty="0" smtClean="0"/>
              <a:t>Matthews v. Eldridge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2915233-0D04-4289-8C67-355EB581122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how the status of the affected persons can change the nature of the due process needed for fundamental fairness</a:t>
            </a:r>
          </a:p>
          <a:p>
            <a:pPr eaLnBrk="1" hangingPunct="1"/>
            <a:r>
              <a:rPr lang="en-US" smtClean="0"/>
              <a:t>Learn how increasing due process rights can have unintended consequences in a program with limited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Statutory Entitlements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makes a benefit an entitlement that triggers due process?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F802B77-A160-4B03-B9AE-2BD1934AAF63}" type="slidenum">
              <a:rPr lang="en-US" smtClean="0">
                <a:solidFill>
                  <a:schemeClr val="bg2"/>
                </a:solidFill>
              </a:rPr>
              <a:pPr/>
              <a:t>13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662A6AD-BC11-453F-8668-06A243C503C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Matrix Regulation</a:t>
            </a:r>
          </a:p>
        </p:txBody>
      </p:sp>
      <p:graphicFrame>
        <p:nvGraphicFramePr>
          <p:cNvPr id="925699" name="Group 3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077200" cy="41148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Test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Claimant Status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Income less than $3000 for family of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Income less than $6000 for family of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Assets less than $2000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Head of household is disabled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6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AE16854-8978-49AF-98AB-052ADCFB050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pre-1996 Welfare System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was/is the general attitude toward people on welfare?</a:t>
            </a:r>
          </a:p>
          <a:p>
            <a:pPr eaLnBrk="1" hangingPunct="1"/>
            <a:r>
              <a:rPr lang="en-US" dirty="0" smtClean="0"/>
              <a:t>What was AFDC?</a:t>
            </a:r>
          </a:p>
          <a:p>
            <a:pPr lvl="1" eaLnBrk="1" hangingPunct="1"/>
            <a:r>
              <a:rPr lang="en-US" dirty="0" smtClean="0"/>
              <a:t>Aid for families with dependent children.</a:t>
            </a:r>
          </a:p>
          <a:p>
            <a:pPr eaLnBrk="1" hangingPunct="1"/>
            <a:r>
              <a:rPr lang="en-US" dirty="0" smtClean="0"/>
              <a:t>What were the unintended consequences of the welfare system?</a:t>
            </a:r>
          </a:p>
          <a:p>
            <a:pPr lvl="1" eaLnBrk="1" hangingPunct="1"/>
            <a:r>
              <a:rPr lang="en-US" dirty="0">
                <a:hlinkClick r:id="rId2"/>
              </a:rPr>
              <a:t>Daniel P. Moynihan’s Benign Neglect Memo to President Nixon.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2A58AEA4-0F67-4C72-B559-E048A651D9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Supreme Court Context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Warren Court</a:t>
            </a:r>
          </a:p>
          <a:p>
            <a:pPr lvl="1" eaLnBrk="1" hangingPunct="1"/>
            <a:r>
              <a:rPr lang="en-US" dirty="0" smtClean="0"/>
              <a:t>What was the jurisprudential shift on the United States Supreme Court in the 1950s and 1960s?</a:t>
            </a:r>
          </a:p>
          <a:p>
            <a:pPr eaLnBrk="1" hangingPunct="1"/>
            <a:r>
              <a:rPr lang="en-US" dirty="0" smtClean="0"/>
              <a:t>What has been the trend of the court since the Warren Court?</a:t>
            </a:r>
          </a:p>
          <a:p>
            <a:pPr lvl="1" eaLnBrk="1" hangingPunct="1"/>
            <a:r>
              <a:rPr lang="en-US" dirty="0" smtClean="0"/>
              <a:t>How does this compare with the court's history?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582373F-72A1-44F1-814F-301D2198450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Facts of the Case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state did this case arise in?</a:t>
            </a:r>
          </a:p>
          <a:p>
            <a:pPr eaLnBrk="1" hangingPunct="1"/>
            <a:r>
              <a:rPr lang="en-US" smtClean="0"/>
              <a:t>AFDC is a federal program: What was the role of the state?</a:t>
            </a:r>
          </a:p>
          <a:p>
            <a:pPr eaLnBrk="1" hangingPunct="1"/>
            <a:r>
              <a:rPr lang="en-US" smtClean="0"/>
              <a:t>What was the economic status of plaintiffs?</a:t>
            </a:r>
          </a:p>
          <a:p>
            <a:pPr eaLnBrk="1" hangingPunct="1"/>
            <a:r>
              <a:rPr lang="en-US" smtClean="0"/>
              <a:t>How does this complicate their effectively asserting their legal rights?</a:t>
            </a:r>
          </a:p>
          <a:p>
            <a:pPr lvl="1" eaLnBrk="1" hangingPunct="1"/>
            <a:r>
              <a:rPr lang="en-US" smtClean="0"/>
              <a:t>Why did this result in the right to appointed counsel for indigent criminal defendants?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6D68538-3017-49AB-A69F-B68091EFB92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Pre-Goldberg: Post vs Pre-Deprivation Due Process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was the administrative process that plaintiffs were contesting?</a:t>
            </a:r>
          </a:p>
          <a:p>
            <a:pPr eaLnBrk="1" hangingPunct="1"/>
            <a:r>
              <a:rPr lang="en-US" sz="2800" smtClean="0"/>
              <a:t>What do you think is the relationship between the agency personnel and the plaintiffs?</a:t>
            </a:r>
          </a:p>
          <a:p>
            <a:pPr eaLnBrk="1" hangingPunct="1"/>
            <a:r>
              <a:rPr lang="en-US" sz="2800" smtClean="0"/>
              <a:t>What were the problems with the informal system of reevaluating beneficiaries status?</a:t>
            </a:r>
          </a:p>
          <a:p>
            <a:pPr eaLnBrk="1" hangingPunct="1"/>
            <a:r>
              <a:rPr lang="en-US" sz="2800" smtClean="0"/>
              <a:t>What was the impact on plaintiffs of terminating benefits?</a:t>
            </a:r>
          </a:p>
          <a:p>
            <a:pPr eaLnBrk="1" hangingPunct="1"/>
            <a:r>
              <a:rPr lang="en-US" sz="2800" smtClean="0"/>
              <a:t>How does this further complicate post-deprivation hearing rights?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A27C364-2FF1-4A26-9FAB-E5AC35D204D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Does Plaintiff Want a Pre-termination Hearing?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35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Do you think there were real bias issues in the process being challenged?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couldn't plaintiff file a written response to the termination letter?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could she do at a hearing that she could not do in writing?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wasn't a post-termination hearing enough?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Why didn't the state want to give everyone a pre-termination hearing?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0C2C3E7-A281-41EE-BC05-16FC2AE1925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Substantive Due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Substantive Due Process refers to the limits on what government can regulate</a:t>
            </a:r>
          </a:p>
          <a:p>
            <a:pPr lvl="1" eaLnBrk="1" hangingPunct="1"/>
            <a:r>
              <a:rPr lang="en-US" dirty="0" smtClean="0"/>
              <a:t>Federal - commerce clause, national security powers, foreign affairs, </a:t>
            </a:r>
          </a:p>
          <a:p>
            <a:pPr lvl="1" eaLnBrk="1" hangingPunct="1"/>
            <a:r>
              <a:rPr lang="en-US" dirty="0" smtClean="0"/>
              <a:t>State - police powers v. privacy (abortion)</a:t>
            </a:r>
          </a:p>
          <a:p>
            <a:pPr eaLnBrk="1" hangingPunct="1"/>
            <a:r>
              <a:rPr lang="en-US" dirty="0" smtClean="0"/>
              <a:t>Important in the early days of the court before the modern expansive reading of the commerce clause</a:t>
            </a:r>
          </a:p>
          <a:p>
            <a:pPr lvl="1" eaLnBrk="1" hangingPunct="1"/>
            <a:r>
              <a:rPr lang="en-US" dirty="0" smtClean="0"/>
              <a:t>Might be important again, depending on the whims of the United States Supreme Court judges.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D1BB01D-5C35-4D40-829B-DD3EFCD5C6A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Goldberg Rights - I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12975"/>
            <a:ext cx="7924800" cy="4262438"/>
          </a:xfrm>
        </p:spPr>
        <p:txBody>
          <a:bodyPr/>
          <a:lstStyle/>
          <a:p>
            <a:pPr eaLnBrk="1" hangingPunct="1"/>
            <a:r>
              <a:rPr lang="en-US" sz="3600" smtClean="0"/>
              <a:t>1) timely and adequate notice</a:t>
            </a:r>
          </a:p>
          <a:p>
            <a:pPr eaLnBrk="1" hangingPunct="1"/>
            <a:r>
              <a:rPr lang="en-US" sz="3600" smtClean="0"/>
              <a:t>2) oral presentation of arguments</a:t>
            </a:r>
          </a:p>
          <a:p>
            <a:pPr eaLnBrk="1" hangingPunct="1"/>
            <a:r>
              <a:rPr lang="en-US" sz="3600" smtClean="0"/>
              <a:t>3) oral presentation of evidence</a:t>
            </a:r>
          </a:p>
          <a:p>
            <a:pPr eaLnBrk="1" hangingPunct="1"/>
            <a:r>
              <a:rPr lang="en-US" sz="3600" smtClean="0"/>
              <a:t>4) confronting adverse witnesses</a:t>
            </a:r>
          </a:p>
          <a:p>
            <a:pPr eaLnBrk="1" hangingPunct="1"/>
            <a:r>
              <a:rPr lang="en-US" sz="3600" smtClean="0"/>
              <a:t>5) cross-examination of adverse witnesses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B19AF17-D8D2-46E8-BD44-C711844E3F4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Goldberg Rights - II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6) disclosure to the claimant of opposing evidence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7) the right to retain an attorney (</a:t>
            </a:r>
            <a:r>
              <a:rPr lang="en-US" i="1" dirty="0" smtClean="0"/>
              <a:t>no appointed counsel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8) a determination on the record of the hearing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9) record of reasons and evidence relied on; and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10) an impartial decision maker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3250614-C435-467F-9AAB-0943364899B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Costs of Goldberg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granting these hearings do to the cost (delay + personnel time) of removing someone from welfare?</a:t>
            </a:r>
          </a:p>
          <a:p>
            <a:pPr eaLnBrk="1" hangingPunct="1"/>
            <a:r>
              <a:rPr lang="en-US" smtClean="0"/>
              <a:t>What does it do to the balance of benefits costs to administration costs?</a:t>
            </a:r>
          </a:p>
          <a:p>
            <a:pPr eaLnBrk="1" hangingPunct="1"/>
            <a:r>
              <a:rPr lang="en-US" smtClean="0"/>
              <a:t>What does this do to the global cost of the benefits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1EF7218-0A60-4897-A3F3-046AEC9E8D4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Short-Term Impact of Goldberg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raising the administrative costs affect processing new claims for welfare?</a:t>
            </a:r>
          </a:p>
          <a:p>
            <a:pPr eaLnBrk="1" hangingPunct="1"/>
            <a:r>
              <a:rPr lang="en-US" smtClean="0"/>
              <a:t>What is the incentive for the welfare officers under the Goldberg ruling?</a:t>
            </a:r>
          </a:p>
          <a:p>
            <a:pPr eaLnBrk="1" hangingPunct="1"/>
            <a:r>
              <a:rPr lang="en-US" smtClean="0"/>
              <a:t>What expectation does it create for welfare recipients? </a:t>
            </a:r>
          </a:p>
          <a:p>
            <a:pPr eaLnBrk="1" hangingPunct="1"/>
            <a:r>
              <a:rPr lang="en-US" smtClean="0"/>
              <a:t>What long term problem did this contribute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1ADF698-C9D8-4AF4-A366-691FAA9B5C6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Subsequent History of Goldberg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Never overruled</a:t>
            </a:r>
          </a:p>
          <a:p>
            <a:pPr eaLnBrk="1" hangingPunct="1"/>
            <a:r>
              <a:rPr lang="en-US" dirty="0" smtClean="0"/>
              <a:t>Superseded by Matthews</a:t>
            </a:r>
          </a:p>
          <a:p>
            <a:pPr eaLnBrk="1" hangingPunct="1"/>
            <a:r>
              <a:rPr lang="en-US" dirty="0" smtClean="0"/>
              <a:t>Ultimately limited to its specific facts</a:t>
            </a:r>
          </a:p>
          <a:p>
            <a:pPr eaLnBrk="1" hangingPunct="1"/>
            <a:r>
              <a:rPr lang="en-US" dirty="0" smtClean="0"/>
              <a:t>Unfortunately, many scholars did not notice this and have argued that all deprivations that affect individuals should have pre-deprivation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2C3A6F7-6774-4C5D-9398-B7A48122B14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Fixing Welfare - The 1996 Act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pushed for welfare reform?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Who signed it?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the new name for AFDC?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TANF - Temporary assistance for Needy Families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does the name change tell you about the change in philosophy?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hlinkClick r:id="rId2"/>
              </a:rPr>
              <a:t>What do you get and for how long?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hlinkClick r:id="rId3"/>
              </a:rPr>
              <a:t>Supplemental Nutrition Assistance Program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How does this affect future Goldberg actions?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Will there be facts in dispute?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703E1C82-28E8-4F14-9A38-28A30D08706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Goldberg's Children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Goldberg created the notion of an entitlement, i.e., a continued right to a government benefit as long as you met the triggering criteria for the benefit.</a:t>
            </a:r>
          </a:p>
          <a:p>
            <a:pPr eaLnBrk="1" hangingPunct="1"/>
            <a:r>
              <a:rPr lang="en-US" smtClean="0"/>
              <a:t>The next cases explored when this applied to employment, outside of civil service protections and public employee union contracts, which are more expansive than the constitutional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4232FEC-F19E-4305-B9BB-71DC05FA51A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Administrative Due Process is Not Liberal or Conservative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Conservatives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Want the little man (and the rich man) to be fairly treated by the government, i.e., to be able to resist regulation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Liberals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Want the individual to get lots of due process, and cannot exclude corporations.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Both think the government losing against individuals is good in individual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07C1A6C-9222-475C-B5BB-7589E8F9168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Employment Hearings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Only government employees have  constitutional rights to a hearing and due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States and congress can create rights to employment due process for private employees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State rights are defined by the state law, not the US constitution, and can be broader than the US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States cannot provide less than the US Constitutional minimum due process</a:t>
            </a:r>
          </a:p>
        </p:txBody>
      </p:sp>
    </p:spTree>
    <p:extLst>
      <p:ext uri="{BB962C8B-B14F-4D97-AF65-F5344CB8AC3E}">
        <p14:creationId xmlns:p14="http://schemas.microsoft.com/office/powerpoint/2010/main" val="23211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Key Question: What is the purpose of the hearing?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Getting a hearing does not mean you keep the job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Getting a hearing means that the agency has to show on the record why it fired or disciplined you.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the agency has built the record, you are likely going to get fired or disciplined.</a:t>
            </a:r>
          </a:p>
          <a:p>
            <a:pPr lvl="0" eaLnBrk="1" hangingPunct="1">
              <a:lnSpc>
                <a:spcPct val="90000"/>
              </a:lnSpc>
            </a:pPr>
            <a:r>
              <a:rPr lang="en-US" dirty="0" smtClean="0"/>
              <a:t>However, many agencies, especially state and local government agencies, do not do a great job at building records, so the agency will not be able to show in the record their justification for the action.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may get your client a second chance.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7F8E07C-AB28-46A2-8C91-46BAAC801AA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Substantive Due Process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Substantive Due Process is a  limited concept in modern supreme court jurisprudence</a:t>
            </a:r>
          </a:p>
          <a:p>
            <a:pPr lvl="1" eaLnBrk="1" hangingPunct="1"/>
            <a:r>
              <a:rPr lang="en-US" sz="2800" dirty="0" smtClean="0"/>
              <a:t>But a controversial one</a:t>
            </a:r>
          </a:p>
          <a:p>
            <a:pPr lvl="1" eaLnBrk="1" hangingPunct="1"/>
            <a:r>
              <a:rPr lang="en-US" sz="2800" dirty="0" smtClean="0"/>
              <a:t>The Affordable Care Act raised hard questions, but survived.</a:t>
            </a:r>
          </a:p>
          <a:p>
            <a:pPr eaLnBrk="1" hangingPunct="1"/>
            <a:r>
              <a:rPr lang="en-US" sz="2800" dirty="0" smtClean="0"/>
              <a:t>Even when there are constitutional limits, the court generally allows significant regulation</a:t>
            </a:r>
          </a:p>
          <a:p>
            <a:pPr lvl="1" eaLnBrk="1" hangingPunct="1"/>
            <a:r>
              <a:rPr lang="en-US" sz="2800" dirty="0" smtClean="0"/>
              <a:t>There may be a right to an abortion, but the state can regulate health and safety aspects of abortion clinics.</a:t>
            </a:r>
          </a:p>
          <a:p>
            <a:pPr lvl="1" eaLnBrk="1" hangingPunct="1"/>
            <a:r>
              <a:rPr lang="en-US" sz="2800" dirty="0" smtClean="0"/>
              <a:t>There may be a right to own a gun, but the state can regulate carrying the gun - probably.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868F5F7-1F38-4123-AFF8-3D9B3FA1260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Boards of Regents v Roth</a:t>
            </a:r>
            <a:r>
              <a:rPr lang="en-US" dirty="0" smtClean="0"/>
              <a:t>, 408 U.S. 564 (1972)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were the terms of the contract?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Why did he claim he was fired?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Is this before the court?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process did he want?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Did the university claim he had done anything wrong?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Could this have changed the result?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Did he get the hearing?</a:t>
            </a:r>
          </a:p>
        </p:txBody>
      </p:sp>
    </p:spTree>
    <p:extLst>
      <p:ext uri="{BB962C8B-B14F-4D97-AF65-F5344CB8AC3E}">
        <p14:creationId xmlns:p14="http://schemas.microsoft.com/office/powerpoint/2010/main" val="18385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4680B7D-708A-49F3-8111-906E0D765A9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Perry v. </a:t>
            </a:r>
            <a:r>
              <a:rPr lang="en-US" i="1" dirty="0" err="1" smtClean="0"/>
              <a:t>Sinderman</a:t>
            </a:r>
            <a:r>
              <a:rPr lang="en-US" dirty="0" smtClean="0"/>
              <a:t>, 408 U.S. 593 (1972)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534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Taught for 10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University policy was to not fire without cause after 7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Fired without cause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process did he want?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Why was the university policy on continued employment critical?</a:t>
            </a:r>
          </a:p>
        </p:txBody>
      </p:sp>
    </p:spTree>
    <p:extLst>
      <p:ext uri="{BB962C8B-B14F-4D97-AF65-F5344CB8AC3E}">
        <p14:creationId xmlns:p14="http://schemas.microsoft.com/office/powerpoint/2010/main" val="588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just" eaLnBrk="1" hangingPunct="1">
              <a:lnSpc>
                <a:spcPct val="90000"/>
              </a:lnSpc>
            </a:pPr>
            <a:r>
              <a:rPr lang="en-US" i="1" dirty="0" smtClean="0"/>
              <a:t>Ivor van Heerden </a:t>
            </a:r>
            <a:r>
              <a:rPr lang="en-US" dirty="0" smtClean="0"/>
              <a:t>case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>
                <a:hlinkClick r:id="rId2"/>
              </a:rPr>
              <a:t>Ivor van Heerden case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Round II – LSU </a:t>
            </a:r>
            <a:r>
              <a:rPr lang="en-US" u="sng" dirty="0" smtClean="0">
                <a:hlinkClick r:id="rId3"/>
              </a:rPr>
              <a:t>Settles</a:t>
            </a:r>
            <a:r>
              <a:rPr lang="en-US" dirty="0" smtClean="0">
                <a:hlinkClick r:id="rId3"/>
              </a:rPr>
              <a:t> on stigma + claims</a:t>
            </a: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1262527D-0E78-4D5B-B5B9-871BAB67CFD4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1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A8D4FDBC-D7F2-46ED-87D7-63A51C1ECA15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Property v. Old Property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How do these cases create the "new property"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are the rights different for new property versus old property?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is the process different if I take your medical license, versus taking your land?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I abolish your job or your welfare entitlement through legislation?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Through a regulation - a rule, not an adjudication.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strong is the notion of new property?</a:t>
            </a:r>
          </a:p>
        </p:txBody>
      </p:sp>
    </p:spTree>
    <p:extLst>
      <p:ext uri="{BB962C8B-B14F-4D97-AF65-F5344CB8AC3E}">
        <p14:creationId xmlns:p14="http://schemas.microsoft.com/office/powerpoint/2010/main" val="19030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D8F64B5E-E1A0-4FB5-B633-C373C1FACCD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Liberty Interests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a liberty interest?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are 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is a liberty interest different from a property interest?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prison cases, at least, courts tend to talk about liberty interests when the plaintiff is about to lose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it is not going to be protected, the court calls it a liberty interest.</a:t>
            </a:r>
          </a:p>
        </p:txBody>
      </p:sp>
    </p:spTree>
    <p:extLst>
      <p:ext uri="{BB962C8B-B14F-4D97-AF65-F5344CB8AC3E}">
        <p14:creationId xmlns:p14="http://schemas.microsoft.com/office/powerpoint/2010/main" val="2858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0B6EFF7-4B99-4F4B-A357-B72CD017957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Melissa is charged with plagiarism, which can result in expulsion from the (state) law school</a:t>
            </a:r>
          </a:p>
          <a:p>
            <a:pPr eaLnBrk="1" hangingPunct="1"/>
            <a:r>
              <a:rPr lang="en-US" sz="2800" smtClean="0"/>
              <a:t>What is the purpose of granting her a hearing?</a:t>
            </a:r>
          </a:p>
          <a:p>
            <a:pPr lvl="1" eaLnBrk="1" hangingPunct="1"/>
            <a:r>
              <a:rPr lang="en-US" sz="2800" smtClean="0"/>
              <a:t>What issues should she raise?</a:t>
            </a:r>
          </a:p>
          <a:p>
            <a:pPr lvl="1" eaLnBrk="1" hangingPunct="1"/>
            <a:r>
              <a:rPr lang="en-US" sz="2800" smtClean="0"/>
              <a:t>What should the school present to support its case as the moving party?</a:t>
            </a:r>
          </a:p>
          <a:p>
            <a:pPr lvl="1" eaLnBrk="1" hangingPunct="1"/>
            <a:r>
              <a:rPr lang="en-US" sz="2800" smtClean="0"/>
              <a:t>What is the value of the record of the hearing?</a:t>
            </a:r>
          </a:p>
          <a:p>
            <a:pPr eaLnBrk="1" hangingPunct="1"/>
            <a:r>
              <a:rPr lang="en-US" sz="2800" smtClean="0"/>
              <a:t>Should she get a hearing?</a:t>
            </a:r>
          </a:p>
          <a:p>
            <a:pPr eaLnBrk="1" hangingPunct="1"/>
            <a:r>
              <a:rPr lang="en-US" sz="2800" smtClean="0"/>
              <a:t>What about cancelling her scholarship without a hearing?</a:t>
            </a:r>
          </a:p>
        </p:txBody>
      </p:sp>
    </p:spTree>
    <p:extLst>
      <p:ext uri="{BB962C8B-B14F-4D97-AF65-F5344CB8AC3E}">
        <p14:creationId xmlns:p14="http://schemas.microsoft.com/office/powerpoint/2010/main" val="33339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 There Be Facts at Issue to Get a Hearing?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does  </a:t>
            </a:r>
            <a:r>
              <a:rPr lang="en-US" i="1" dirty="0" err="1" smtClean="0"/>
              <a:t>Codd</a:t>
            </a:r>
            <a:r>
              <a:rPr lang="en-US" i="1" dirty="0" smtClean="0"/>
              <a:t> v. </a:t>
            </a:r>
            <a:r>
              <a:rPr lang="en-US" i="1" dirty="0" err="1" smtClean="0"/>
              <a:t>Velger</a:t>
            </a:r>
            <a:r>
              <a:rPr lang="en-US" dirty="0" smtClean="0"/>
              <a:t>, 429 U.S. 624 (1977) (suicidal policeman) tell us?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Why does it matter whether there are facts in dispute?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/>
              <a:t>Cleveland Bd. of Ed. v. </a:t>
            </a:r>
            <a:r>
              <a:rPr lang="en-US" i="1" dirty="0" err="1"/>
              <a:t>Loudermill</a:t>
            </a:r>
            <a:r>
              <a:rPr lang="en-US" dirty="0"/>
              <a:t>, 470 U.S. 532, 542- 544 (1985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“Even </a:t>
            </a:r>
            <a:r>
              <a:rPr lang="en-US" dirty="0"/>
              <a:t>where the facts are clear, the appropriateness or necessity of the discharge may not be; in such cases, the only meaningful opportunity to invoke the discretion of the decisionmaker is likely to be before the termination takes effect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A27F5-BCF1-4841-900C-71AF8D9072A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8C8B1755-4C78-47F8-BDC4-C25ECBF54F22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II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Melissa admits she plagiarized, but claims extenuating circumstances.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Thinking about the reasons for a hearing from Melissa I, how are these factors changed by her admission?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How has the burden of proof shifted?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Is there any factual dispute to resolve?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if the law school has discretion in the type of punishment for plagiarism?</a:t>
            </a:r>
          </a:p>
        </p:txBody>
      </p:sp>
    </p:spTree>
    <p:extLst>
      <p:ext uri="{BB962C8B-B14F-4D97-AF65-F5344CB8AC3E}">
        <p14:creationId xmlns:p14="http://schemas.microsoft.com/office/powerpoint/2010/main" val="34238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1E860CD-22F6-4A0E-AF1E-18DBF4416A9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Wisconsin v. </a:t>
            </a:r>
            <a:r>
              <a:rPr lang="en-US" i="1" dirty="0" err="1" smtClean="0"/>
              <a:t>Constantineau</a:t>
            </a:r>
            <a:r>
              <a:rPr lang="en-US" dirty="0" smtClean="0"/>
              <a:t>, 400 U.S. 433 (1971)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A state law required the posting of the names of “public drunkards” at places where alcoholic beverages are sold</a:t>
            </a:r>
          </a:p>
          <a:p>
            <a:pPr lvl="1" eaLnBrk="1" hangingPunct="1">
              <a:defRPr/>
            </a:pPr>
            <a:r>
              <a:rPr lang="en-US" dirty="0" smtClean="0"/>
              <a:t>Did Paul concede that he was a public drunkard?</a:t>
            </a:r>
          </a:p>
          <a:p>
            <a:pPr lvl="1" eaLnBrk="1" hangingPunct="1">
              <a:defRPr/>
            </a:pPr>
            <a:r>
              <a:rPr lang="en-US" dirty="0" smtClean="0"/>
              <a:t>Does this put facts in issue?</a:t>
            </a:r>
          </a:p>
          <a:p>
            <a:pPr lvl="1" eaLnBrk="1" hangingPunct="1">
              <a:defRPr/>
            </a:pPr>
            <a:r>
              <a:rPr lang="en-US" dirty="0" smtClean="0"/>
              <a:t>What were the provisions for challenging being on the list?</a:t>
            </a:r>
          </a:p>
          <a:p>
            <a:pPr eaLnBrk="1" hangingPunct="1">
              <a:defRPr/>
            </a:pPr>
            <a:r>
              <a:rPr lang="en-US" dirty="0" smtClean="0"/>
              <a:t>What did the United States Supreme Court hold?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4586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B4B0F924-2660-430F-90F6-7DD4389CF5F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Paul v. Davis</a:t>
            </a:r>
            <a:r>
              <a:rPr lang="en-US" dirty="0" smtClean="0"/>
              <a:t>, 424 U.S. 693 (1976)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Note that this is the same term as Matthews – think about whether they are related when we read Matthews.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sheriff gave out a </a:t>
            </a:r>
            <a:r>
              <a:rPr lang="en-US" sz="2400" dirty="0" smtClean="0">
                <a:hlinkClick r:id="rId2"/>
              </a:rPr>
              <a:t>list of "active shoplifters</a:t>
            </a:r>
            <a:r>
              <a:rPr lang="en-US" sz="2400" dirty="0" smtClean="0"/>
              <a:t>," including persons who had been arrested but not  convicted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How did the court distinguish </a:t>
            </a:r>
            <a:r>
              <a:rPr lang="en-US" sz="2400" dirty="0" err="1" smtClean="0"/>
              <a:t>Constantineau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did he claim as an injury in this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Was there stigma +?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How would the Internet change the analysis?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What did Rehnquist say was his remedy if the characterization was incorrect?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What are the limits of such a remedy?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Is this realistic for the plaintiff?</a:t>
            </a:r>
          </a:p>
        </p:txBody>
      </p:sp>
    </p:spTree>
    <p:extLst>
      <p:ext uri="{BB962C8B-B14F-4D97-AF65-F5344CB8AC3E}">
        <p14:creationId xmlns:p14="http://schemas.microsoft.com/office/powerpoint/2010/main" val="203857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37A77B6-E881-4BE3-9943-C24C526C5E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Procedural Due Process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Procedural due process refers to the procedures by which government may affect the rights of an individual in a specific situation</a:t>
            </a:r>
          </a:p>
          <a:p>
            <a:pPr eaLnBrk="1" hangingPunct="1"/>
            <a:r>
              <a:rPr lang="en-US" sz="2800" smtClean="0"/>
              <a:t>Procedural due process arises through adjudications and other proceeding that affect individuals or a small group of persons based on the specific factual determinations</a:t>
            </a:r>
          </a:p>
          <a:p>
            <a:pPr eaLnBrk="1" hangingPunct="1"/>
            <a:r>
              <a:rPr lang="en-US" sz="2800" smtClean="0"/>
              <a:t>There is no procedural due process right in legislation</a:t>
            </a:r>
          </a:p>
          <a:p>
            <a:pPr lvl="1" eaLnBrk="1" hangingPunct="1"/>
            <a:r>
              <a:rPr lang="en-US" sz="2800" smtClean="0"/>
              <a:t>What is your appeal for legislation?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5DFD3D17-FD8D-489D-B9D2-13690D2A88D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Perverts R Us WWW sites: </a:t>
            </a:r>
            <a:r>
              <a:rPr lang="en-US" sz="3200" i="1" dirty="0" smtClean="0"/>
              <a:t>Connecticut Dept. of Public Safety v. Doe</a:t>
            </a:r>
            <a:r>
              <a:rPr lang="en-US" sz="3200" dirty="0" smtClean="0"/>
              <a:t>, 538 U.S. 1 (2003) 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State is going to list all persons convicted of a list of sexually related crimes on a public registry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What does plaintiff want a hearing on before he is listed?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Why is this a relevant factual inquiry?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did the court find?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Why isn't this an additional punishment? (Hint - </a:t>
            </a:r>
            <a:r>
              <a:rPr lang="en-US" sz="2800" i="1" dirty="0" smtClean="0"/>
              <a:t>Kansas v. Hendricks </a:t>
            </a:r>
            <a:r>
              <a:rPr lang="en-US" sz="2800" dirty="0" smtClean="0"/>
              <a:t>– an adlaw decision)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If you were writing the opinion, where would you argue that plaintiff got his due process?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(Also see: </a:t>
            </a:r>
            <a:r>
              <a:rPr lang="en-US" sz="2800" dirty="0" smtClean="0">
                <a:hlinkClick r:id="rId2"/>
              </a:rPr>
              <a:t>Smith v. Doe, 123 S.Ct. 1140 (2003)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24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953B2365-4B4A-462D-AA25-0096BB9CF749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Registries for Sex Offenders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are these popular?</a:t>
            </a:r>
          </a:p>
          <a:p>
            <a:pPr eaLnBrk="1" hangingPunct="1"/>
            <a:r>
              <a:rPr lang="en-US" dirty="0" smtClean="0"/>
              <a:t>What is the policy justification?</a:t>
            </a:r>
          </a:p>
          <a:p>
            <a:pPr eaLnBrk="1" hangingPunct="1"/>
            <a:r>
              <a:rPr lang="en-US" dirty="0" smtClean="0"/>
              <a:t>How does this affect the offender's ability to get a job or have a place to live?</a:t>
            </a:r>
          </a:p>
          <a:p>
            <a:pPr eaLnBrk="1" hangingPunct="1"/>
            <a:r>
              <a:rPr lang="en-US" dirty="0" smtClean="0"/>
              <a:t>How narrow are the grounds for being on the list?</a:t>
            </a:r>
          </a:p>
          <a:p>
            <a:pPr lvl="1" eaLnBrk="1" hangingPunct="1"/>
            <a:r>
              <a:rPr lang="en-US" dirty="0" smtClean="0"/>
              <a:t>How does this contribute to the guy in CA who was  on the list but was able to keep a kidnap victim hostage for nearly two decades?</a:t>
            </a:r>
          </a:p>
        </p:txBody>
      </p:sp>
    </p:spTree>
    <p:extLst>
      <p:ext uri="{BB962C8B-B14F-4D97-AF65-F5344CB8AC3E}">
        <p14:creationId xmlns:p14="http://schemas.microsoft.com/office/powerpoint/2010/main" val="34082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A4486EE-F3C0-4262-BC8A-113329F8F378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Codd</a:t>
            </a:r>
            <a:r>
              <a:rPr lang="en-US" i="1" dirty="0" smtClean="0"/>
              <a:t> v. </a:t>
            </a:r>
            <a:r>
              <a:rPr lang="en-US" i="1" dirty="0" err="1" smtClean="0"/>
              <a:t>Velger</a:t>
            </a:r>
            <a:r>
              <a:rPr lang="en-US" dirty="0" smtClean="0"/>
              <a:t>, 429 U.S. 624 (1977)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Plaintiff claimed that putting the information about suicide in his personnel file damaged his reputation and made it impossible for him to find other employment as a policeman.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 didn't the court say that the plaintiff could just request that the file not be forwarded to a new employer?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lower court created a right to a hearing or the right to have the information excluded, but it could be the grounds for facts at issue if there is a dispute about what is put in the file.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is dicta, since the case was decided on other grounds by the United States Supreme Court: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“Nowhere in his pleadings or elsewhere has respondent affirmatively asserted that the report of the apparent suicide attempt was substantially false</a:t>
            </a:r>
            <a:r>
              <a:rPr lang="en-US" sz="2400" dirty="0" smtClean="0"/>
              <a:t>.” at 627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does this modify the lower court’s opinion?</a:t>
            </a:r>
          </a:p>
        </p:txBody>
      </p:sp>
    </p:spTree>
    <p:extLst>
      <p:ext uri="{BB962C8B-B14F-4D97-AF65-F5344CB8AC3E}">
        <p14:creationId xmlns:p14="http://schemas.microsoft.com/office/powerpoint/2010/main" val="1814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39EC013C-5989-449F-B726-6D3CDD4C4FF5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Siegert</a:t>
            </a:r>
            <a:r>
              <a:rPr lang="en-US" i="1" dirty="0" smtClean="0"/>
              <a:t> v. Gilley</a:t>
            </a:r>
            <a:r>
              <a:rPr lang="en-US" dirty="0" smtClean="0"/>
              <a:t>, 500 U.S. 226 (1991)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Bad recommendations from government employer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Unethical and incompetent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Fired at new (government) job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 a constitutional violation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Why not?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link between the firing and the reputational injury was the court looking for when it created the "stigma plus" category?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Did the old employer fire him?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was plaintiff's remedy?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is this at issue in the recent military mass murder by a military psychiatrist case?</a:t>
            </a:r>
          </a:p>
        </p:txBody>
      </p:sp>
    </p:spTree>
    <p:extLst>
      <p:ext uri="{BB962C8B-B14F-4D97-AF65-F5344CB8AC3E}">
        <p14:creationId xmlns:p14="http://schemas.microsoft.com/office/powerpoint/2010/main" val="28281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4D4AFA5-8A5B-4F43-82DA-C107CAB906FC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Melissa III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Melissa was charged with plagiarism but was not provided any due process protections.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Fearful of a lawsuit, the law school did not expel her, but upon her graduation it sent a letter to the State Board of Bar Examiners informing the Board that Melissa had “engaged in plagiarism in Legal Writing during her first year.”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Have her due process rights been violated under </a:t>
            </a:r>
            <a:r>
              <a:rPr lang="en-US" sz="2800" i="1" dirty="0" err="1" smtClean="0"/>
              <a:t>Siegert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this like a recommendation letter?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Is this fair?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What is her remedy?</a:t>
            </a:r>
          </a:p>
        </p:txBody>
      </p:sp>
    </p:spTree>
    <p:extLst>
      <p:ext uri="{BB962C8B-B14F-4D97-AF65-F5344CB8AC3E}">
        <p14:creationId xmlns:p14="http://schemas.microsoft.com/office/powerpoint/2010/main" val="3874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F1012763-6178-458C-BE81-959F1B08D711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Homeland Security and the CIA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One of the big fights over the Homeland Security Bill was its limitation of employee hearing rights</a:t>
            </a:r>
          </a:p>
          <a:p>
            <a:pPr lvl="1" eaLnBrk="1" hangingPunct="1"/>
            <a:r>
              <a:rPr lang="en-US" sz="2800" smtClean="0"/>
              <a:t>National security </a:t>
            </a:r>
            <a:r>
              <a:rPr lang="en-US" sz="2800" dirty="0" smtClean="0"/>
              <a:t>agency personnel are subject to firing without stated cause and get no hearing.</a:t>
            </a:r>
          </a:p>
          <a:p>
            <a:pPr lvl="1" eaLnBrk="1" hangingPunct="1"/>
            <a:r>
              <a:rPr lang="en-US" sz="2800" dirty="0" smtClean="0"/>
              <a:t>The Homeland Security Act extends the definition of a national security job to many more employees, who thus lose civil service protection</a:t>
            </a:r>
          </a:p>
          <a:p>
            <a:pPr eaLnBrk="1" hangingPunct="1"/>
            <a:r>
              <a:rPr lang="en-US" sz="2800" dirty="0" smtClean="0"/>
              <a:t>Why do this?</a:t>
            </a:r>
          </a:p>
          <a:p>
            <a:pPr eaLnBrk="1" hangingPunct="1"/>
            <a:r>
              <a:rPr lang="en-US" sz="2800" dirty="0" smtClean="0"/>
              <a:t>Is this a good idea?</a:t>
            </a:r>
          </a:p>
        </p:txBody>
      </p:sp>
    </p:spTree>
    <p:extLst>
      <p:ext uri="{BB962C8B-B14F-4D97-AF65-F5344CB8AC3E}">
        <p14:creationId xmlns:p14="http://schemas.microsoft.com/office/powerpoint/2010/main" val="32154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ED3A451C-6DC9-4AA3-9AA3-B8216C94B17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History of Due Process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constitution mostly did not apply to the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14th amendment was eventually used  to apply the constitution to the states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Many of the criminal due process protections we take for granted stem from the Warren Court and cases decided in the 1950s and 1960s.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Criminal due process was developed earlier than administrative due process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current cutting edge of due process is transforming criminal due process into administrative, as with terrorist detainees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4AB059E3-B064-446B-BCD0-33486A03156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Takings Review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traditional property "taking"?</a:t>
            </a:r>
          </a:p>
          <a:p>
            <a:pPr eaLnBrk="1" hangingPunct="1"/>
            <a:r>
              <a:rPr lang="en-US" smtClean="0"/>
              <a:t>What due process is involved?</a:t>
            </a:r>
          </a:p>
          <a:p>
            <a:pPr eaLnBrk="1" hangingPunct="1"/>
            <a:r>
              <a:rPr lang="en-US" smtClean="0"/>
              <a:t>What about compensation?</a:t>
            </a:r>
          </a:p>
          <a:p>
            <a:pPr eaLnBrk="1" hangingPunct="1"/>
            <a:r>
              <a:rPr lang="en-US" smtClean="0"/>
              <a:t>How is compensation measured?</a:t>
            </a:r>
          </a:p>
          <a:p>
            <a:pPr eaLnBrk="1" hangingPunct="1"/>
            <a:r>
              <a:rPr lang="en-US" smtClean="0"/>
              <a:t>Why is traditional takings jurisprudence much older than individual rights jurisprudence?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686E2733-D795-4886-A465-A6FC038B098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Regulatory Takings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What is a regulatory taking?</a:t>
            </a:r>
          </a:p>
          <a:p>
            <a:pPr eaLnBrk="1" hangingPunct="1"/>
            <a:r>
              <a:rPr lang="en-US" sz="2800" dirty="0" smtClean="0"/>
              <a:t>Why are these a hot topic in land use?</a:t>
            </a:r>
          </a:p>
          <a:p>
            <a:pPr eaLnBrk="1" hangingPunct="1"/>
            <a:r>
              <a:rPr lang="en-US" sz="2800" dirty="0" smtClean="0"/>
              <a:t>What are the consequences of forcing the state to pay for any diminished value caused by regulation?</a:t>
            </a:r>
          </a:p>
          <a:p>
            <a:pPr eaLnBrk="1" hangingPunct="1"/>
            <a:r>
              <a:rPr lang="en-US" sz="2800" dirty="0" smtClean="0"/>
              <a:t>Should the owner pay the state if regulation enhances property values?</a:t>
            </a:r>
          </a:p>
          <a:p>
            <a:pPr lvl="1" eaLnBrk="1" hangingPunct="1"/>
            <a:r>
              <a:rPr lang="en-US" sz="2800" dirty="0" smtClean="0"/>
              <a:t>Zoning?</a:t>
            </a:r>
          </a:p>
          <a:p>
            <a:pPr lvl="1" eaLnBrk="1" hangingPunct="1"/>
            <a:r>
              <a:rPr lang="en-US" sz="2800" dirty="0" smtClean="0"/>
              <a:t>Right of reclamation </a:t>
            </a:r>
            <a:r>
              <a:rPr lang="en-US" sz="2800" smtClean="0"/>
              <a:t>in LA?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05C7A83F-12EF-4A62-8976-87ECE46AD18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Accidental Deprivations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Assume the postman runs over your dog or the forest service accidentally burns down your home</a:t>
            </a:r>
          </a:p>
          <a:p>
            <a:pPr lvl="1" eaLnBrk="1" hangingPunct="1"/>
            <a:r>
              <a:rPr lang="en-US" sz="2800" dirty="0" smtClean="0"/>
              <a:t>Have you suffered a taking?</a:t>
            </a:r>
          </a:p>
          <a:p>
            <a:pPr lvl="1" eaLnBrk="1" hangingPunct="1"/>
            <a:r>
              <a:rPr lang="en-US" sz="2800" dirty="0" smtClean="0"/>
              <a:t>Are these due process deprivations?</a:t>
            </a:r>
          </a:p>
          <a:p>
            <a:pPr lvl="1" eaLnBrk="1" hangingPunct="1"/>
            <a:r>
              <a:rPr lang="en-US" sz="2800" dirty="0" smtClean="0"/>
              <a:t>If so, how could the government provide due process?</a:t>
            </a:r>
          </a:p>
          <a:p>
            <a:pPr lvl="1" eaLnBrk="1" hangingPunct="1"/>
            <a:r>
              <a:rPr lang="en-US" sz="2800" dirty="0" smtClean="0"/>
              <a:t>(We cover these in the tort claims act section.)</a:t>
            </a:r>
          </a:p>
          <a:p>
            <a:pPr eaLnBrk="1" hangingPunct="1"/>
            <a:r>
              <a:rPr lang="en-US" sz="2800" dirty="0" smtClean="0"/>
              <a:t>What if the government repeatedly “forgets” to give mental patients a hearing before committing them?</a:t>
            </a:r>
          </a:p>
          <a:p>
            <a:pPr lvl="1" eaLnBrk="1" hangingPunct="1"/>
            <a:r>
              <a:rPr lang="en-US" sz="2800" dirty="0" smtClean="0"/>
              <a:t>Is this different?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fld id="{CF678AF9-3CE1-4A16-80AB-8A6D9D2B519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Rights v. Privileges - History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1940 a city fires a policeman because the police chief heard a rumor that the policeman had accepted free coffee and doughnuts from a shop on his beat.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Due process violation?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Did not need to provide due process for not granting or for terminating a government benefit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Government benefits were construed broadly - going to a state college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You could condition these with restrictions that would otherwise be impermissible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Bitter with the Sweet Doctrine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968</TotalTime>
  <Words>2948</Words>
  <Application>Microsoft Office PowerPoint</Application>
  <PresentationFormat>On-screen Show (4:3)</PresentationFormat>
  <Paragraphs>320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Arial Narrow</vt:lpstr>
      <vt:lpstr>Tahoma</vt:lpstr>
      <vt:lpstr>Wingdings</vt:lpstr>
      <vt:lpstr>Blends</vt:lpstr>
      <vt:lpstr>Chapter 4 - Adjudications</vt:lpstr>
      <vt:lpstr>Substantive Due Process</vt:lpstr>
      <vt:lpstr>Modern Substantive Due Process</vt:lpstr>
      <vt:lpstr>Procedural Due Process</vt:lpstr>
      <vt:lpstr>History of Due Process</vt:lpstr>
      <vt:lpstr>Takings Review</vt:lpstr>
      <vt:lpstr>Regulatory Takings</vt:lpstr>
      <vt:lpstr>Accidental Deprivations</vt:lpstr>
      <vt:lpstr>Rights v. Privileges - History</vt:lpstr>
      <vt:lpstr>Realities of Regulation</vt:lpstr>
      <vt:lpstr>Goldberg v. Kelly, 397 U.S. 254 (1970) </vt:lpstr>
      <vt:lpstr>Learning Objectives</vt:lpstr>
      <vt:lpstr>Statutory Entitlements</vt:lpstr>
      <vt:lpstr>Matrix Regulation</vt:lpstr>
      <vt:lpstr>The pre-1996 Welfare System</vt:lpstr>
      <vt:lpstr>Supreme Court Context</vt:lpstr>
      <vt:lpstr>Facts of the Case</vt:lpstr>
      <vt:lpstr>Pre-Goldberg: Post vs Pre-Deprivation Due Process</vt:lpstr>
      <vt:lpstr>Why Does Plaintiff Want a Pre-termination Hearing?</vt:lpstr>
      <vt:lpstr>Goldberg Rights - I</vt:lpstr>
      <vt:lpstr>Goldberg Rights - II</vt:lpstr>
      <vt:lpstr>Administrative Costs of Goldberg </vt:lpstr>
      <vt:lpstr>Short-Term Impact of Goldberg</vt:lpstr>
      <vt:lpstr>The Subsequent History of Goldberg</vt:lpstr>
      <vt:lpstr>Fixing Welfare - The 1996 Act</vt:lpstr>
      <vt:lpstr>Goldberg's Children</vt:lpstr>
      <vt:lpstr>Why Administrative Due Process is Not Liberal or Conservative</vt:lpstr>
      <vt:lpstr>Employment Hearings</vt:lpstr>
      <vt:lpstr>Key Question: What is the purpose of the hearing?</vt:lpstr>
      <vt:lpstr>Boards of Regents v Roth, 408 U.S. 564 (1972) </vt:lpstr>
      <vt:lpstr>Perry v. Sinderman, 408 U.S. 593 (1972) </vt:lpstr>
      <vt:lpstr>Ivor van Heerden case</vt:lpstr>
      <vt:lpstr>New Property v. Old Property</vt:lpstr>
      <vt:lpstr>Liberty Interests</vt:lpstr>
      <vt:lpstr>Melissa I</vt:lpstr>
      <vt:lpstr>Must There Be Facts at Issue to Get a Hearing?</vt:lpstr>
      <vt:lpstr>Melissa II</vt:lpstr>
      <vt:lpstr>Wisconsin v. Constantineau, 400 U.S. 433 (1971) </vt:lpstr>
      <vt:lpstr>Paul v. Davis, 424 U.S. 693 (1976) </vt:lpstr>
      <vt:lpstr>Perverts R Us WWW sites: Connecticut Dept. of Public Safety v. Doe, 538 U.S. 1 (2003) </vt:lpstr>
      <vt:lpstr>Public Registries for Sex Offenders</vt:lpstr>
      <vt:lpstr>Codd v. Velger, 429 U.S. 624 (1977) </vt:lpstr>
      <vt:lpstr>Siegert v. Gilley, 500 U.S. 226 (1991)</vt:lpstr>
      <vt:lpstr>Melissa III</vt:lpstr>
      <vt:lpstr>Homeland Security and the CIA</vt:lpstr>
    </vt:vector>
  </TitlesOfParts>
  <Company>Law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Law - Fall 2005</dc:title>
  <dc:creator>Edward P Richards</dc:creator>
  <cp:lastModifiedBy>Edward Richards</cp:lastModifiedBy>
  <cp:revision>199</cp:revision>
  <dcterms:created xsi:type="dcterms:W3CDTF">2005-08-16T18:23:17Z</dcterms:created>
  <dcterms:modified xsi:type="dcterms:W3CDTF">2014-03-04T21:40:13Z</dcterms:modified>
</cp:coreProperties>
</file>