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423" r:id="rId3"/>
    <p:sldId id="424" r:id="rId4"/>
    <p:sldId id="383" r:id="rId5"/>
    <p:sldId id="351" r:id="rId6"/>
    <p:sldId id="352" r:id="rId7"/>
    <p:sldId id="353" r:id="rId8"/>
    <p:sldId id="354" r:id="rId9"/>
    <p:sldId id="425" r:id="rId10"/>
    <p:sldId id="35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7" autoAdjust="0"/>
    <p:restoredTop sz="86410" autoAdjust="0"/>
  </p:normalViewPr>
  <p:slideViewPr>
    <p:cSldViewPr>
      <p:cViewPr varScale="1">
        <p:scale>
          <a:sx n="105" d="100"/>
          <a:sy n="105" d="100"/>
        </p:scale>
        <p:origin x="-5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18582A8-B67A-4D3A-8BB1-4E5821370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4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4352923-D39C-456D-A4D0-962C6C599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F865A-A5C2-4361-AFA7-F12A71F58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1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31B5D-E1B1-4491-AAAE-CEE8C8D05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39B67-DB22-4103-985A-E8E1D242E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6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00119-3852-4FC6-AAB3-F84098667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0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0026-D864-4E85-B824-E57D3FA75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9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AE45-A9C7-42A7-8E26-99419F482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9356F-821D-42E3-BE01-4E77970EB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7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39859-AD81-420F-8913-F6E369488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B439D-AC06-4CC0-A4D5-B3E9970AB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9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29C61-5708-442A-821A-81341DAEE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6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8955139-23F9-45EA-8E55-329AE3883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51A7DA5-645B-4806-8966-E0ABFE1EA3D9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0602491-4CFB-4046-947D-2803FBD8CD3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Practical Considerations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court is very unwilling to find adjudications exceed constitutional authority under this test.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This may be because Congress has not passed laws which test the outer limits of agency authority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There are state law fights over this - </a:t>
            </a:r>
            <a:r>
              <a:rPr lang="en-US" sz="2400" dirty="0" err="1" smtClean="0"/>
              <a:t>Wooley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There are limits on the transformation of criminal matters into agency adjudications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Traffic court can be civil, but only if there is no jail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Large civil fines push the edge, especially if there are also criminal penalties for the same act</a:t>
            </a:r>
          </a:p>
          <a:p>
            <a:pPr lvl="0" eaLnBrk="1" hangingPunct="1">
              <a:lnSpc>
                <a:spcPct val="90000"/>
              </a:lnSpc>
            </a:pPr>
            <a:r>
              <a:rPr lang="en-US" sz="2400" dirty="0" smtClean="0"/>
              <a:t>Administrative detentions are OK, but not for punishment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Tuberculosis, denial of bail, mental health commitments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Guantanamo Bay detentions are administrative</a:t>
            </a:r>
          </a:p>
        </p:txBody>
      </p:sp>
    </p:spTree>
    <p:extLst>
      <p:ext uri="{BB962C8B-B14F-4D97-AF65-F5344CB8AC3E}">
        <p14:creationId xmlns:p14="http://schemas.microsoft.com/office/powerpoint/2010/main" val="2955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Delegation Doctrine</a:t>
            </a:r>
            <a:br>
              <a:rPr lang="en-US" dirty="0" smtClean="0"/>
            </a:br>
            <a:r>
              <a:rPr lang="en-US" dirty="0" smtClean="0"/>
              <a:t>Just History – So Far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played out during the mid-1930s when Congress created several new agencies to fight the Depression</a:t>
            </a:r>
            <a:r>
              <a:rPr lang="en-US" dirty="0" smtClean="0"/>
              <a:t>.</a:t>
            </a:r>
          </a:p>
          <a:p>
            <a:pPr marL="0" lvl="1" indent="0" algn="ctr">
              <a:buClr>
                <a:schemeClr val="folHlink"/>
              </a:buClr>
              <a:buSzPct val="60000"/>
              <a:buNone/>
            </a:pPr>
            <a:r>
              <a:rPr lang="en-US" dirty="0"/>
              <a:t>The Switch in Time that Saved Nine.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9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– Delegation</a:t>
            </a:r>
            <a:r>
              <a:rPr lang="en-US" baseline="0" dirty="0" smtClean="0"/>
              <a:t>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did this become an issue in the 1930s?</a:t>
            </a:r>
          </a:p>
          <a:p>
            <a:r>
              <a:rPr lang="en-US" baseline="0" dirty="0" smtClean="0"/>
              <a:t>What were the delegations that the Court was concerned with?</a:t>
            </a:r>
          </a:p>
          <a:p>
            <a:r>
              <a:rPr lang="en-US" baseline="0" dirty="0" smtClean="0"/>
              <a:t>What would be the impact on government function if the court had persisted in finding delegations unconstitutional?</a:t>
            </a:r>
          </a:p>
          <a:p>
            <a:r>
              <a:rPr lang="en-US" baseline="0" dirty="0" smtClean="0"/>
              <a:t>How did the court change its analysis of these cases to solve the delegation issue?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8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Delegation Doctrine</a:t>
            </a:r>
            <a:r>
              <a:rPr lang="en-US" baseline="0" dirty="0" smtClean="0"/>
              <a:t>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Congress delegate</a:t>
            </a:r>
            <a:r>
              <a:rPr lang="en-US" baseline="0" dirty="0" smtClean="0"/>
              <a:t> legislative or judicial power to an executive branch agency?</a:t>
            </a:r>
          </a:p>
          <a:p>
            <a:pPr lvl="1"/>
            <a:r>
              <a:rPr lang="en-US" baseline="0" dirty="0" smtClean="0"/>
              <a:t>The Constitution is silent on this issue.</a:t>
            </a:r>
          </a:p>
          <a:p>
            <a:r>
              <a:rPr lang="en-US" baseline="0" dirty="0" smtClean="0"/>
              <a:t>The United States Supreme Court initially found such delegations to violate separation of powers and struck down several pieces of New Deal legislation.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D29A9C0-6E06-4EAF-B5C6-71DA99079AA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Shifting the Question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Did Congress sufficiently direct the agency in the law delegating the power so as to limit the agency’s actions to those that would not violate separation of powers?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judicial review question: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Does the statute provide enough guidance for the court to review the agency actions to assure that they comply with Congressional intent?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 "intelligible principle" test.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is all you need to know about the history</a:t>
            </a:r>
          </a:p>
        </p:txBody>
      </p:sp>
    </p:spTree>
    <p:extLst>
      <p:ext uri="{BB962C8B-B14F-4D97-AF65-F5344CB8AC3E}">
        <p14:creationId xmlns:p14="http://schemas.microsoft.com/office/powerpoint/2010/main" val="34444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03389B6-612A-402A-8E1E-8E8671F41CE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"Intelligible Principle" - Rulemaking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If the legislature does not provide an "intelligible principle" to guide the court in reviewing agency action, the courts will strike down the agency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Under the old version of the delegation doctrine, the law was unconstitutional without regard to whether there was sufficient guidance to the agency.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dirty="0" smtClean="0"/>
              <a:t>Now the court will review the law and look for a standard to review the agency’s actions.</a:t>
            </a:r>
          </a:p>
          <a:p>
            <a:pPr marL="742950" marR="0" lvl="1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dirty="0" smtClean="0"/>
              <a:t>In practice, the court does</a:t>
            </a:r>
            <a:r>
              <a:rPr lang="en-US" baseline="0" dirty="0" smtClean="0"/>
              <a:t> not need to find much.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88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2AD2EE4-463D-41AB-8E44-C627E37951E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an Intelligible Principle?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Specific guidance is best</a:t>
            </a:r>
          </a:p>
          <a:p>
            <a:pPr lvl="1" eaLnBrk="1" hangingPunct="1"/>
            <a:r>
              <a:rPr lang="en-US" dirty="0" smtClean="0"/>
              <a:t>Congress will provide very specific guidance if it wants to limit agency discretion - the ADA</a:t>
            </a:r>
          </a:p>
          <a:p>
            <a:pPr eaLnBrk="1" hangingPunct="1"/>
            <a:r>
              <a:rPr lang="en-US" dirty="0" smtClean="0"/>
              <a:t>General/ambiguous guidance is also usually OK</a:t>
            </a:r>
          </a:p>
          <a:p>
            <a:pPr lvl="1" eaLnBrk="1" hangingPunct="1"/>
            <a:r>
              <a:rPr lang="en-US" dirty="0" smtClean="0"/>
              <a:t>‘‘in the public interest" </a:t>
            </a:r>
          </a:p>
          <a:p>
            <a:pPr lvl="1" eaLnBrk="1" hangingPunct="1"/>
            <a:r>
              <a:rPr lang="en-US" dirty="0" smtClean="0"/>
              <a:t>Depends on whether context can provide meaning</a:t>
            </a:r>
          </a:p>
          <a:p>
            <a:pPr lvl="1" eaLnBrk="1" hangingPunct="1"/>
            <a:r>
              <a:rPr lang="en-US" dirty="0" smtClean="0"/>
              <a:t>We will explore this in the Chevron and FDA </a:t>
            </a:r>
            <a:r>
              <a:rPr lang="en-US" smtClean="0"/>
              <a:t>cigarette </a:t>
            </a:r>
            <a:r>
              <a:rPr lang="en-US" smtClean="0"/>
              <a:t>cases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85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A310EE0-BDD9-47F1-A36A-B016DE56367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Delegation Doctrine - Adjudications</a:t>
            </a:r>
            <a:endParaRPr lang="en-US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Old test was public versus private rights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New Test (</a:t>
            </a:r>
            <a:r>
              <a:rPr lang="en-US" sz="2400" i="1" dirty="0" smtClean="0"/>
              <a:t>Commodity Futures Trading </a:t>
            </a:r>
            <a:r>
              <a:rPr lang="en-US" sz="2400" i="1" dirty="0" err="1" smtClean="0"/>
              <a:t>Commn</a:t>
            </a:r>
            <a:r>
              <a:rPr lang="en-US" sz="2400" i="1" dirty="0" smtClean="0"/>
              <a:t>. v. </a:t>
            </a:r>
            <a:r>
              <a:rPr lang="en-US" sz="2400" i="1" dirty="0" err="1" smtClean="0"/>
              <a:t>Schor</a:t>
            </a:r>
            <a:r>
              <a:rPr lang="en-US" sz="2400" dirty="0" smtClean="0"/>
              <a:t>, 478 U.S. 833 (1986)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[1] “the extent to which the ‘essential attributes of judicial power’ are reserved to Article III courts,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[2] conversely, the extent to which the non-Article III forum exercises the range of jurisdiction and powers normally vested only in Article III courts,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[3] the origins and importance of the right to be adjudicated,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[4] the concerns that drove Congress to depart from the requirements of Article III.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Is the administrative law judge (ALJ) acting as an Article III judge?</a:t>
            </a:r>
          </a:p>
        </p:txBody>
      </p:sp>
    </p:spTree>
    <p:extLst>
      <p:ext uri="{BB962C8B-B14F-4D97-AF65-F5344CB8AC3E}">
        <p14:creationId xmlns:p14="http://schemas.microsoft.com/office/powerpoint/2010/main" val="24069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Review as a Check on Delegated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is a right of judicial review of rules to determine if the agency has the legal authority to issue them and if they properly</a:t>
            </a:r>
            <a:r>
              <a:rPr lang="en-US" dirty="0" smtClean="0"/>
              <a:t> supported by the record.</a:t>
            </a:r>
          </a:p>
          <a:p>
            <a:r>
              <a:rPr lang="en-US" dirty="0" smtClean="0"/>
              <a:t>There is a constitutional right to due process protections in adjudications, and usually a right to judicial review of the decision.</a:t>
            </a:r>
          </a:p>
          <a:p>
            <a:pPr lvl="1"/>
            <a:r>
              <a:rPr lang="en-US" dirty="0" smtClean="0"/>
              <a:t>As we will see, Congress can limit judicial review in some circumstances.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39B67-DB22-4103-985A-E8E1D242EF5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751</TotalTime>
  <Words>688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Blends</vt:lpstr>
      <vt:lpstr>Chapter 2</vt:lpstr>
      <vt:lpstr>The Delegation Doctrine Just History – So Far</vt:lpstr>
      <vt:lpstr>Learning Objectives – Delegation Doctrine</vt:lpstr>
      <vt:lpstr>What is the Delegation Doctrine Problem?</vt:lpstr>
      <vt:lpstr>Shifting the Question</vt:lpstr>
      <vt:lpstr>"Intelligible Principle" - Rulemaking</vt:lpstr>
      <vt:lpstr>What is an Intelligible Principle?</vt:lpstr>
      <vt:lpstr>Delegation Doctrine - Adjudications</vt:lpstr>
      <vt:lpstr>Judicial Review as a Check on Delegated Powers</vt:lpstr>
      <vt:lpstr>Practical Considerations</vt:lpstr>
    </vt:vector>
  </TitlesOfParts>
  <Company>LSU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edward</dc:creator>
  <cp:lastModifiedBy>Edward Richards</cp:lastModifiedBy>
  <cp:revision>152</cp:revision>
  <dcterms:created xsi:type="dcterms:W3CDTF">2008-01-16T20:46:13Z</dcterms:created>
  <dcterms:modified xsi:type="dcterms:W3CDTF">2014-01-16T15:00:45Z</dcterms:modified>
</cp:coreProperties>
</file>