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 id="294" r:id="rId14"/>
    <p:sldId id="289" r:id="rId15"/>
    <p:sldId id="290" r:id="rId16"/>
    <p:sldId id="291" r:id="rId17"/>
    <p:sldId id="295" r:id="rId18"/>
    <p:sldId id="277" r:id="rId19"/>
    <p:sldId id="278" r:id="rId20"/>
    <p:sldId id="280" r:id="rId21"/>
    <p:sldId id="288" r:id="rId22"/>
    <p:sldId id="281" r:id="rId23"/>
    <p:sldId id="282" r:id="rId24"/>
    <p:sldId id="286" r:id="rId25"/>
    <p:sldId id="285" r:id="rId26"/>
    <p:sldId id="287"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86439" autoAdjust="0"/>
  </p:normalViewPr>
  <p:slideViewPr>
    <p:cSldViewPr>
      <p:cViewPr varScale="1">
        <p:scale>
          <a:sx n="68" d="100"/>
          <a:sy n="68" d="100"/>
        </p:scale>
        <p:origin x="-96" y="-88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Lst>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20.xml"/><Relationship Id="rId18" Type="http://schemas.openxmlformats.org/officeDocument/2006/relationships/slide" Target="slides/slide25.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9.xml"/><Relationship Id="rId17" Type="http://schemas.openxmlformats.org/officeDocument/2006/relationships/slide" Target="slides/slide24.xml"/><Relationship Id="rId2" Type="http://schemas.openxmlformats.org/officeDocument/2006/relationships/slide" Target="slides/slide3.xml"/><Relationship Id="rId16" Type="http://schemas.openxmlformats.org/officeDocument/2006/relationships/slide" Target="slides/slide2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8.xml"/><Relationship Id="rId5" Type="http://schemas.openxmlformats.org/officeDocument/2006/relationships/slide" Target="slides/slide6.xml"/><Relationship Id="rId15" Type="http://schemas.openxmlformats.org/officeDocument/2006/relationships/slide" Target="slides/slide22.xml"/><Relationship Id="rId10" Type="http://schemas.openxmlformats.org/officeDocument/2006/relationships/slide" Target="slides/slide11.xml"/><Relationship Id="rId19" Type="http://schemas.openxmlformats.org/officeDocument/2006/relationships/slide" Target="slides/slide26.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2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788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88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88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788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624C330-6AE1-4AB0-80CA-09621783F906}" type="slidenum">
              <a:rPr lang="en-US"/>
              <a:pPr>
                <a:defRPr/>
              </a:pPr>
              <a:t>‹#›</a:t>
            </a:fld>
            <a:endParaRPr lang="en-US"/>
          </a:p>
        </p:txBody>
      </p:sp>
    </p:spTree>
    <p:extLst>
      <p:ext uri="{BB962C8B-B14F-4D97-AF65-F5344CB8AC3E}">
        <p14:creationId xmlns:p14="http://schemas.microsoft.com/office/powerpoint/2010/main" val="4217467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00B2F46-EA9E-4D39-9D4B-6421413C4C45}" type="slidenum">
              <a:rPr lang="en-US"/>
              <a:pPr>
                <a:defRPr/>
              </a:pPr>
              <a:t>‹#›</a:t>
            </a:fld>
            <a:endParaRPr lang="en-US"/>
          </a:p>
        </p:txBody>
      </p:sp>
    </p:spTree>
    <p:extLst>
      <p:ext uri="{BB962C8B-B14F-4D97-AF65-F5344CB8AC3E}">
        <p14:creationId xmlns:p14="http://schemas.microsoft.com/office/powerpoint/2010/main" val="249941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F202B67-4890-4C5D-B0F3-3996616AA3B3}" type="slidenum">
              <a:rPr lang="en-US"/>
              <a:pPr>
                <a:defRPr/>
              </a:pPr>
              <a:t>‹#›</a:t>
            </a:fld>
            <a:endParaRPr lang="en-US"/>
          </a:p>
        </p:txBody>
      </p:sp>
    </p:spTree>
    <p:extLst>
      <p:ext uri="{BB962C8B-B14F-4D97-AF65-F5344CB8AC3E}">
        <p14:creationId xmlns:p14="http://schemas.microsoft.com/office/powerpoint/2010/main" val="109504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F750180-BD95-4BDE-9B44-1E396EBAE26E}" type="slidenum">
              <a:rPr lang="en-US"/>
              <a:pPr>
                <a:defRPr/>
              </a:pPr>
              <a:t>‹#›</a:t>
            </a:fld>
            <a:endParaRPr lang="en-US"/>
          </a:p>
        </p:txBody>
      </p:sp>
    </p:spTree>
    <p:extLst>
      <p:ext uri="{BB962C8B-B14F-4D97-AF65-F5344CB8AC3E}">
        <p14:creationId xmlns:p14="http://schemas.microsoft.com/office/powerpoint/2010/main" val="1825925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87D7E05-7DBF-4760-945C-8A79699B3773}" type="slidenum">
              <a:rPr lang="en-US"/>
              <a:pPr>
                <a:defRPr/>
              </a:pPr>
              <a:t>‹#›</a:t>
            </a:fld>
            <a:endParaRPr lang="en-US"/>
          </a:p>
        </p:txBody>
      </p:sp>
    </p:spTree>
    <p:extLst>
      <p:ext uri="{BB962C8B-B14F-4D97-AF65-F5344CB8AC3E}">
        <p14:creationId xmlns:p14="http://schemas.microsoft.com/office/powerpoint/2010/main" val="2564282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BA17C6C-E938-4D8E-A13D-CA837276843E}" type="slidenum">
              <a:rPr lang="en-US"/>
              <a:pPr>
                <a:defRPr/>
              </a:pPr>
              <a:t>‹#›</a:t>
            </a:fld>
            <a:endParaRPr lang="en-US"/>
          </a:p>
        </p:txBody>
      </p:sp>
    </p:spTree>
    <p:extLst>
      <p:ext uri="{BB962C8B-B14F-4D97-AF65-F5344CB8AC3E}">
        <p14:creationId xmlns:p14="http://schemas.microsoft.com/office/powerpoint/2010/main" val="3760953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2E4E12B-2913-4785-871D-DD79D1149626}" type="slidenum">
              <a:rPr lang="en-US"/>
              <a:pPr>
                <a:defRPr/>
              </a:pPr>
              <a:t>‹#›</a:t>
            </a:fld>
            <a:endParaRPr lang="en-US"/>
          </a:p>
        </p:txBody>
      </p:sp>
    </p:spTree>
    <p:extLst>
      <p:ext uri="{BB962C8B-B14F-4D97-AF65-F5344CB8AC3E}">
        <p14:creationId xmlns:p14="http://schemas.microsoft.com/office/powerpoint/2010/main" val="3375743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0D38C364-6EC3-43F7-B903-1A3B895EC013}" type="slidenum">
              <a:rPr lang="en-US"/>
              <a:pPr>
                <a:defRPr/>
              </a:pPr>
              <a:t>‹#›</a:t>
            </a:fld>
            <a:endParaRPr lang="en-US"/>
          </a:p>
        </p:txBody>
      </p:sp>
    </p:spTree>
    <p:extLst>
      <p:ext uri="{BB962C8B-B14F-4D97-AF65-F5344CB8AC3E}">
        <p14:creationId xmlns:p14="http://schemas.microsoft.com/office/powerpoint/2010/main" val="3420115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AD400A7B-72BD-496C-9AC4-2BB7DB34A715}" type="slidenum">
              <a:rPr lang="en-US"/>
              <a:pPr>
                <a:defRPr/>
              </a:pPr>
              <a:t>‹#›</a:t>
            </a:fld>
            <a:endParaRPr lang="en-US"/>
          </a:p>
        </p:txBody>
      </p:sp>
    </p:spTree>
    <p:extLst>
      <p:ext uri="{BB962C8B-B14F-4D97-AF65-F5344CB8AC3E}">
        <p14:creationId xmlns:p14="http://schemas.microsoft.com/office/powerpoint/2010/main" val="881743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DE0F686-ACCD-4EDF-9A44-9039D9562C1C}" type="slidenum">
              <a:rPr lang="en-US"/>
              <a:pPr>
                <a:defRPr/>
              </a:pPr>
              <a:t>‹#›</a:t>
            </a:fld>
            <a:endParaRPr lang="en-US"/>
          </a:p>
        </p:txBody>
      </p:sp>
    </p:spTree>
    <p:extLst>
      <p:ext uri="{BB962C8B-B14F-4D97-AF65-F5344CB8AC3E}">
        <p14:creationId xmlns:p14="http://schemas.microsoft.com/office/powerpoint/2010/main" val="149458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7B2CFC2-8752-46EE-B472-AEBF4D07CD47}" type="slidenum">
              <a:rPr lang="en-US"/>
              <a:pPr>
                <a:defRPr/>
              </a:pPr>
              <a:t>‹#›</a:t>
            </a:fld>
            <a:endParaRPr lang="en-US"/>
          </a:p>
        </p:txBody>
      </p:sp>
    </p:spTree>
    <p:extLst>
      <p:ext uri="{BB962C8B-B14F-4D97-AF65-F5344CB8AC3E}">
        <p14:creationId xmlns:p14="http://schemas.microsoft.com/office/powerpoint/2010/main" val="241877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894362F-256C-4B71-A71A-338C7B7B2B0F}" type="slidenum">
              <a:rPr lang="en-US"/>
              <a:pPr>
                <a:defRPr/>
              </a:pPr>
              <a:t>‹#›</a:t>
            </a:fld>
            <a:endParaRPr lang="en-US"/>
          </a:p>
        </p:txBody>
      </p:sp>
    </p:spTree>
    <p:extLst>
      <p:ext uri="{BB962C8B-B14F-4D97-AF65-F5344CB8AC3E}">
        <p14:creationId xmlns:p14="http://schemas.microsoft.com/office/powerpoint/2010/main" val="3814713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F86FF64E-75DE-4BE0-B048-2A251DAFD1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biotech.law.lsu.edu/Courses/adlaw/2012s/10-174.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Massachusetts v. E.P.A., 127 S.Ct. 1438 (2007) </a:t>
            </a:r>
          </a:p>
        </p:txBody>
      </p:sp>
      <p:sp>
        <p:nvSpPr>
          <p:cNvPr id="3075" name="Rectangle 3"/>
          <p:cNvSpPr>
            <a:spLocks noGrp="1" noChangeArrowheads="1"/>
          </p:cNvSpPr>
          <p:nvPr>
            <p:ph type="subTitle" idx="1"/>
          </p:nvPr>
        </p:nvSpPr>
        <p:spPr/>
        <p:txBody>
          <a:bodyPr/>
          <a:lstStyle/>
          <a:p>
            <a:pPr eaLnBrk="1" hangingPunct="1"/>
            <a:r>
              <a:rPr lang="en-US" dirty="0" smtClean="0"/>
              <a:t>Background and Standing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822F78-D251-4A13-820B-E03FFF4DEAF6}" type="slidenum">
              <a:rPr lang="en-US" smtClean="0"/>
              <a:pPr/>
              <a:t>10</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What had the EPA said about its authority over CO2 in the past? </a:t>
            </a:r>
          </a:p>
        </p:txBody>
      </p:sp>
      <p:sp>
        <p:nvSpPr>
          <p:cNvPr id="12292" name="Rectangle 3"/>
          <p:cNvSpPr>
            <a:spLocks noGrp="1" noChangeArrowheads="1"/>
          </p:cNvSpPr>
          <p:nvPr>
            <p:ph type="body" idx="1"/>
          </p:nvPr>
        </p:nvSpPr>
        <p:spPr/>
        <p:txBody>
          <a:bodyPr/>
          <a:lstStyle/>
          <a:p>
            <a:pPr eaLnBrk="1" hangingPunct="1"/>
            <a:r>
              <a:rPr lang="en-US" dirty="0" smtClean="0"/>
              <a:t>In 1998, Jonathan Z. Cannon, then EPA's General Counsel, prepared a legal opinion concluding that "CO2 emissions are within the scope of EPA's authority to regulate," even as he recognized that EPA had so far declined to exercise that authority.</a:t>
            </a:r>
          </a:p>
          <a:p>
            <a:pPr lvl="1" eaLnBrk="1" hangingPunct="1"/>
            <a:r>
              <a:rPr lang="en-US" dirty="0" smtClean="0"/>
              <a:t>Are </a:t>
            </a:r>
            <a:r>
              <a:rPr lang="en-US" dirty="0" smtClean="0"/>
              <a:t>they regulated in other areas?</a:t>
            </a:r>
          </a:p>
          <a:p>
            <a:pPr lvl="1" eaLnBrk="1" hangingPunct="1"/>
            <a:r>
              <a:rPr lang="en-US" dirty="0" smtClean="0"/>
              <a:t>Where would CO2 pose an acute threat? </a:t>
            </a:r>
          </a:p>
          <a:p>
            <a:pPr eaLnBrk="1" hangingPunct="1"/>
            <a:r>
              <a:rPr lang="en-US" dirty="0" smtClean="0"/>
              <a:t>Whose EPA was this?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589F2DF-7C83-4E70-98EE-2E23B07D5228}"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Did EPA seek public comment on the petition?</a:t>
            </a:r>
            <a:endParaRPr lang="en-US" sz="3200" dirty="0" smtClean="0"/>
          </a:p>
        </p:txBody>
      </p:sp>
      <p:sp>
        <p:nvSpPr>
          <p:cNvPr id="13316" name="Rectangle 3"/>
          <p:cNvSpPr>
            <a:spLocks noGrp="1" noChangeArrowheads="1"/>
          </p:cNvSpPr>
          <p:nvPr>
            <p:ph type="body" idx="1"/>
          </p:nvPr>
        </p:nvSpPr>
        <p:spPr/>
        <p:txBody>
          <a:bodyPr/>
          <a:lstStyle/>
          <a:p>
            <a:pPr eaLnBrk="1" hangingPunct="1"/>
            <a:r>
              <a:rPr lang="en-US" smtClean="0"/>
              <a:t>[45] Fifteen months after the petition's submission, EPA requested public comment on "all the issues raised in [the] petition," adding a "particular" request for comments on "any scientific, technical, legal, economic or other aspect of these issues that may be relevant to EPA's consideration of this petition." 66 Fed. Reg. 7486, 7487 (2001).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pPr eaLnBrk="1" hangingPunct="1"/>
            <a:r>
              <a:rPr lang="en-US" dirty="0" smtClean="0"/>
              <a:t>Standing in This Case</a:t>
            </a:r>
          </a:p>
        </p:txBody>
      </p:sp>
      <p:sp>
        <p:nvSpPr>
          <p:cNvPr id="20483"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the Injury</a:t>
            </a:r>
            <a:endParaRPr lang="en-US" dirty="0"/>
          </a:p>
        </p:txBody>
      </p:sp>
      <p:sp>
        <p:nvSpPr>
          <p:cNvPr id="3" name="Content Placeholder 2"/>
          <p:cNvSpPr>
            <a:spLocks noGrp="1"/>
          </p:cNvSpPr>
          <p:nvPr>
            <p:ph idx="1"/>
          </p:nvPr>
        </p:nvSpPr>
        <p:spPr/>
        <p:txBody>
          <a:bodyPr/>
          <a:lstStyle/>
          <a:p>
            <a:r>
              <a:rPr lang="en-US" dirty="0" smtClean="0"/>
              <a:t>Is global warming and ocean rise an injury to everyone?</a:t>
            </a:r>
          </a:p>
          <a:p>
            <a:r>
              <a:rPr lang="en-US" dirty="0" smtClean="0"/>
              <a:t>How do the projected effects in southern Louisiana different from those in west Texas?</a:t>
            </a:r>
          </a:p>
          <a:p>
            <a:r>
              <a:rPr lang="en-US" dirty="0" smtClean="0"/>
              <a:t>How do we us</a:t>
            </a:r>
            <a:r>
              <a:rPr lang="en-US" dirty="0"/>
              <a:t>e this to craft an argument that </a:t>
            </a:r>
            <a:r>
              <a:rPr lang="en-US" dirty="0" smtClean="0"/>
              <a:t>Massachusetts suffers an injury that is sufficiently individualized to justify standing?</a:t>
            </a:r>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13</a:t>
            </a:fld>
            <a:endParaRPr lang="en-US"/>
          </a:p>
        </p:txBody>
      </p:sp>
    </p:spTree>
    <p:extLst>
      <p:ext uri="{BB962C8B-B14F-4D97-AF65-F5344CB8AC3E}">
        <p14:creationId xmlns:p14="http://schemas.microsoft.com/office/powerpoint/2010/main" val="42583817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Case and Controversy</a:t>
            </a:r>
          </a:p>
        </p:txBody>
      </p:sp>
      <p:sp>
        <p:nvSpPr>
          <p:cNvPr id="3" name="Content Placeholder 2"/>
          <p:cNvSpPr>
            <a:spLocks noGrp="1"/>
          </p:cNvSpPr>
          <p:nvPr>
            <p:ph idx="1"/>
          </p:nvPr>
        </p:nvSpPr>
        <p:spPr/>
        <p:txBody>
          <a:bodyPr>
            <a:normAutofit fontScale="85000" lnSpcReduction="20000"/>
          </a:bodyPr>
          <a:lstStyle/>
          <a:p>
            <a:pPr>
              <a:defRPr/>
            </a:pPr>
            <a:r>
              <a:rPr lang="en-US" dirty="0" smtClean="0"/>
              <a:t>"While it does not matter how many persons have been injured by the challenged action, the party bringing suit must show that the action injures him in a concrete and personal way. This requirement is not just an empty formality. It preserves the vitality of the adversarial process by assuring both that the parties before the court have an actual, as opposed to professed, stake in the outcome, and that the legal questions presented ... will be resolved, not in the rarified atmosphere of a debating society, but in a concrete factual context conducive to a realistic appreciation of the consequences of judicial action." 504 U. S., at 581 (Lujan)</a:t>
            </a:r>
            <a:endParaRPr lang="en-US" dirty="0"/>
          </a:p>
        </p:txBody>
      </p:sp>
      <p:sp>
        <p:nvSpPr>
          <p:cNvPr id="21508"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84137D3-3251-4042-9418-BA472735763C}"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Is this a Procedural Rights Case?</a:t>
            </a:r>
          </a:p>
        </p:txBody>
      </p:sp>
      <p:sp>
        <p:nvSpPr>
          <p:cNvPr id="22531" name="Content Placeholder 2"/>
          <p:cNvSpPr>
            <a:spLocks noGrp="1"/>
          </p:cNvSpPr>
          <p:nvPr>
            <p:ph idx="1"/>
          </p:nvPr>
        </p:nvSpPr>
        <p:spPr/>
        <p:txBody>
          <a:bodyPr/>
          <a:lstStyle/>
          <a:p>
            <a:r>
              <a:rPr lang="en-US" smtClean="0"/>
              <a:t>However, a litigant to whom Congress has "accorded a procedural right to protect his concrete interests," -- here, the right to challenge agency action unlawfully withheld, §7607(b)(1) -- "can assert that right without meeting all the normal standards for redressability and immediacy..."</a:t>
            </a:r>
          </a:p>
        </p:txBody>
      </p:sp>
      <p:sp>
        <p:nvSpPr>
          <p:cNvPr id="2253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2B35511-3C0B-484D-9834-E2A82D964FAE}" type="slidenum">
              <a:rPr lang="en-US" smtClean="0"/>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What is §7607(b)(1)?</a:t>
            </a:r>
          </a:p>
        </p:txBody>
      </p:sp>
      <p:sp>
        <p:nvSpPr>
          <p:cNvPr id="3" name="Content Placeholder 2"/>
          <p:cNvSpPr>
            <a:spLocks noGrp="1"/>
          </p:cNvSpPr>
          <p:nvPr>
            <p:ph idx="1"/>
          </p:nvPr>
        </p:nvSpPr>
        <p:spPr/>
        <p:txBody>
          <a:bodyPr>
            <a:normAutofit fontScale="70000" lnSpcReduction="20000"/>
          </a:bodyPr>
          <a:lstStyle/>
          <a:p>
            <a:pPr>
              <a:defRPr/>
            </a:pPr>
            <a:r>
              <a:rPr lang="en-US" dirty="0"/>
              <a:t>(b) Judicial review (1) A petition for review of action of the Administrator in promulgating any national primary or secondary ambient air quality standard, any emission standard or requirement under section 7412 of this title, any standard of performance or requirement under section 7411 of this title, any standard under section 7521 of this title (other than a standard required to be prescribed under section 7521 (b)(1) of this title), any determination under section 7521 (b)(5) [1] of this title, any control or prohibition under section 7545 of this title, any standard under section 7571 of this title, any rule issued under section 7413, 7419, or under section 7420 of this title, or any other nationally applicable regulations promulgated, or final action taken, by the Administrator under this chapter </a:t>
            </a:r>
            <a:r>
              <a:rPr lang="en-US" i="1" dirty="0"/>
              <a:t>may be filed only in the United States Court of Appeals for the District of Columbia</a:t>
            </a:r>
            <a:r>
              <a:rPr lang="en-US" dirty="0" smtClean="0"/>
              <a:t>.</a:t>
            </a:r>
          </a:p>
          <a:p>
            <a:pPr>
              <a:defRPr/>
            </a:pPr>
            <a:r>
              <a:rPr lang="en-US" dirty="0" smtClean="0"/>
              <a:t>Specific Clean Air Act Provision on Jurisdiction</a:t>
            </a:r>
            <a:endParaRPr lang="en-US" dirty="0"/>
          </a:p>
        </p:txBody>
      </p:sp>
      <p:sp>
        <p:nvSpPr>
          <p:cNvPr id="23556"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43D4932-285C-41CE-BB00-1BDD94AAB9CF}" type="slidenum">
              <a:rPr lang="en-US" smtClean="0"/>
              <a:pPr/>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edressability</a:t>
            </a:r>
            <a:endParaRPr lang="en-US" dirty="0"/>
          </a:p>
        </p:txBody>
      </p:sp>
      <p:sp>
        <p:nvSpPr>
          <p:cNvPr id="3" name="Content Placeholder 2"/>
          <p:cNvSpPr>
            <a:spLocks noGrp="1"/>
          </p:cNvSpPr>
          <p:nvPr>
            <p:ph idx="1"/>
          </p:nvPr>
        </p:nvSpPr>
        <p:spPr/>
        <p:txBody>
          <a:bodyPr/>
          <a:lstStyle/>
          <a:p>
            <a:r>
              <a:rPr lang="en-US" dirty="0" smtClean="0"/>
              <a:t>What is the redressability problem in this case?</a:t>
            </a:r>
          </a:p>
          <a:p>
            <a:r>
              <a:rPr lang="en-US" dirty="0" smtClean="0"/>
              <a:t>Assume that the EPA could reduce automobile exhaust emission to zero:</a:t>
            </a:r>
          </a:p>
          <a:p>
            <a:pPr lvl="1"/>
            <a:r>
              <a:rPr lang="en-US" dirty="0" smtClean="0"/>
              <a:t>What would be the impact on global warming?</a:t>
            </a:r>
          </a:p>
          <a:p>
            <a:pPr lvl="1"/>
            <a:r>
              <a:rPr lang="en-US" dirty="0" smtClean="0"/>
              <a:t>Why?</a:t>
            </a:r>
          </a:p>
          <a:p>
            <a:r>
              <a:rPr lang="en-US" dirty="0" smtClean="0"/>
              <a:t>What do you have to argue to make the redressability standard?</a:t>
            </a:r>
            <a:endParaRPr lang="en-US" dirty="0"/>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17</a:t>
            </a:fld>
            <a:endParaRPr lang="en-US"/>
          </a:p>
        </p:txBody>
      </p:sp>
    </p:spTree>
    <p:extLst>
      <p:ext uri="{BB962C8B-B14F-4D97-AF65-F5344CB8AC3E}">
        <p14:creationId xmlns:p14="http://schemas.microsoft.com/office/powerpoint/2010/main" val="3985675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B1F4C24-AE6E-47BC-8026-6D8BCEE1B097}" type="slidenum">
              <a:rPr lang="en-US" smtClean="0"/>
              <a:pPr/>
              <a:t>18</a:t>
            </a:fld>
            <a:endParaRPr lang="en-US" smtClean="0"/>
          </a:p>
        </p:txBody>
      </p:sp>
      <p:sp>
        <p:nvSpPr>
          <p:cNvPr id="24579" name="Rectangle 2"/>
          <p:cNvSpPr>
            <a:spLocks noGrp="1" noChangeArrowheads="1"/>
          </p:cNvSpPr>
          <p:nvPr>
            <p:ph type="title"/>
          </p:nvPr>
        </p:nvSpPr>
        <p:spPr/>
        <p:txBody>
          <a:bodyPr/>
          <a:lstStyle/>
          <a:p>
            <a:pPr eaLnBrk="1" hangingPunct="1"/>
            <a:r>
              <a:rPr lang="en-US" sz="3200" dirty="0" smtClean="0"/>
              <a:t>Does Plaintiff have to show that the rule will solve global warming?</a:t>
            </a:r>
          </a:p>
        </p:txBody>
      </p:sp>
      <p:sp>
        <p:nvSpPr>
          <p:cNvPr id="25604" name="Rectangle 3"/>
          <p:cNvSpPr>
            <a:spLocks noGrp="1" noChangeArrowheads="1"/>
          </p:cNvSpPr>
          <p:nvPr>
            <p:ph type="body" idx="1"/>
          </p:nvPr>
        </p:nvSpPr>
        <p:spPr/>
        <p:txBody>
          <a:bodyPr>
            <a:normAutofit lnSpcReduction="10000"/>
          </a:bodyPr>
          <a:lstStyle/>
          <a:p>
            <a:pPr eaLnBrk="1" hangingPunct="1">
              <a:lnSpc>
                <a:spcPct val="90000"/>
              </a:lnSpc>
              <a:defRPr/>
            </a:pPr>
            <a:r>
              <a:rPr lang="en-US" dirty="0"/>
              <a:t>Sugar Cane </a:t>
            </a:r>
            <a:r>
              <a:rPr lang="en-US" dirty="0" smtClean="0"/>
              <a:t>Growers:</a:t>
            </a:r>
          </a:p>
          <a:p>
            <a:pPr lvl="1" eaLnBrk="1" hangingPunct="1">
              <a:lnSpc>
                <a:spcPct val="90000"/>
              </a:lnSpc>
              <a:defRPr/>
            </a:pPr>
            <a:r>
              <a:rPr lang="en-US" dirty="0" smtClean="0"/>
              <a:t>"A [litigant] who alleges a deprivation of a procedural protection to which he is entitled </a:t>
            </a:r>
            <a:r>
              <a:rPr lang="en-US" i="1" dirty="0" smtClean="0"/>
              <a:t>never has to prove that if he had received the procedure the substantive result would have been altered</a:t>
            </a:r>
            <a:r>
              <a:rPr lang="en-US" dirty="0" smtClean="0"/>
              <a:t>. All that is necessary is to show that the procedural step was connected to the substantive result" </a:t>
            </a:r>
          </a:p>
          <a:p>
            <a:pPr eaLnBrk="1" hangingPunct="1">
              <a:lnSpc>
                <a:spcPct val="90000"/>
              </a:lnSpc>
              <a:defRPr/>
            </a:pPr>
            <a:r>
              <a:rPr lang="en-US" dirty="0" smtClean="0"/>
              <a:t>Why is this going to be critical for a global warming case?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3AFCEA8-01B4-4CCF-B5AA-601E32B576B2}" type="slidenum">
              <a:rPr lang="en-US" smtClean="0"/>
              <a:pPr/>
              <a:t>19</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Do the same standing requirements apply to states as to individuals?</a:t>
            </a:r>
          </a:p>
        </p:txBody>
      </p:sp>
      <p:sp>
        <p:nvSpPr>
          <p:cNvPr id="25604" name="Rectangle 3"/>
          <p:cNvSpPr>
            <a:spLocks noGrp="1" noChangeArrowheads="1"/>
          </p:cNvSpPr>
          <p:nvPr>
            <p:ph type="body" idx="1"/>
          </p:nvPr>
        </p:nvSpPr>
        <p:spPr/>
        <p:txBody>
          <a:bodyPr/>
          <a:lstStyle/>
          <a:p>
            <a:pPr eaLnBrk="1" hangingPunct="1">
              <a:lnSpc>
                <a:spcPct val="80000"/>
              </a:lnSpc>
            </a:pPr>
            <a:r>
              <a:rPr lang="en-US" sz="2800" smtClean="0"/>
              <a:t>" This is a suit by a State for an injury to it in its capacity of quasi-sovereign. In that capacity the State has an interest independent of and behind the titles of its citizens, in all the earth and air within its domain. It has the last word as to whether its mountains shall be stripped of their forests and its inhabitants shall breathe pure air." </a:t>
            </a:r>
          </a:p>
          <a:p>
            <a:pPr lvl="1" eaLnBrk="1" hangingPunct="1">
              <a:lnSpc>
                <a:spcPct val="80000"/>
              </a:lnSpc>
            </a:pPr>
            <a:r>
              <a:rPr lang="en-US" sz="2800" smtClean="0"/>
              <a:t>Justice Holmes explained in Georgia v. Tennessee Copper Co., 206 U. S. 230, 237 (1907) </a:t>
            </a:r>
          </a:p>
          <a:p>
            <a:pPr eaLnBrk="1" hangingPunct="1">
              <a:lnSpc>
                <a:spcPct val="80000"/>
              </a:lnSpc>
            </a:pPr>
            <a:r>
              <a:rPr lang="en-US" sz="2800" smtClean="0"/>
              <a:t>Did anyone notice this case in lower court litigation?</a:t>
            </a:r>
          </a:p>
          <a:p>
            <a:pPr lvl="1" eaLnBrk="1" hangingPunct="1">
              <a:lnSpc>
                <a:spcPct val="80000"/>
              </a:lnSpc>
            </a:pPr>
            <a:r>
              <a:rPr lang="en-US" sz="2800" smtClean="0"/>
              <a:t>Why not?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dirty="0" smtClean="0"/>
              <a:t>Background</a:t>
            </a:r>
          </a:p>
        </p:txBody>
      </p:sp>
      <p:sp>
        <p:nvSpPr>
          <p:cNvPr id="4099"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B6B02C4-15D3-4390-93FF-6EA250657CAE}" type="slidenum">
              <a:rPr lang="en-US" smtClean="0"/>
              <a:pPr/>
              <a:t>20</a:t>
            </a:fld>
            <a:endParaRPr lang="en-US" smtClean="0"/>
          </a:p>
        </p:txBody>
      </p:sp>
      <p:sp>
        <p:nvSpPr>
          <p:cNvPr id="26627" name="Rectangle 2"/>
          <p:cNvSpPr>
            <a:spLocks noGrp="1" noChangeArrowheads="1"/>
          </p:cNvSpPr>
          <p:nvPr>
            <p:ph type="title"/>
          </p:nvPr>
        </p:nvSpPr>
        <p:spPr/>
        <p:txBody>
          <a:bodyPr/>
          <a:lstStyle/>
          <a:p>
            <a:pPr eaLnBrk="1" hangingPunct="1"/>
            <a:r>
              <a:rPr lang="en-US" dirty="0" smtClean="0"/>
              <a:t>What is the particularized injury that Mass claims to its own lands? </a:t>
            </a:r>
          </a:p>
        </p:txBody>
      </p:sp>
      <p:sp>
        <p:nvSpPr>
          <p:cNvPr id="26628" name="Rectangle 3"/>
          <p:cNvSpPr>
            <a:spLocks noGrp="1" noChangeArrowheads="1"/>
          </p:cNvSpPr>
          <p:nvPr>
            <p:ph type="body" idx="1"/>
          </p:nvPr>
        </p:nvSpPr>
        <p:spPr/>
        <p:txBody>
          <a:bodyPr/>
          <a:lstStyle/>
          <a:p>
            <a:pPr eaLnBrk="1" hangingPunct="1"/>
            <a:r>
              <a:rPr lang="en-US" sz="2800" smtClean="0"/>
              <a:t>Because the Commonwealth "owns a substantial portion of the state's coastal property," it has alleged a particularized injury in its capacity as a landowner. The severity of that injury will only increase over the course of the next century: If sea levels continue to rise as predicted, one Massachusetts official believes that a significant fraction of coastal property will be "either permanently lost through inundation or temporarily lost through periodic storm surge and flooding events." </a:t>
            </a:r>
          </a:p>
          <a:p>
            <a:pPr eaLnBrk="1" hangingPunct="1"/>
            <a:r>
              <a:rPr lang="en-US" sz="2800" smtClean="0"/>
              <a:t>Sound familiar?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E303CDE-C3E3-4AC5-9EBE-2305F0CB3983}" type="slidenum">
              <a:rPr lang="en-US" smtClean="0"/>
              <a:pPr/>
              <a:t>21</a:t>
            </a:fld>
            <a:endParaRPr lang="en-US" smtClean="0"/>
          </a:p>
        </p:txBody>
      </p:sp>
      <p:sp>
        <p:nvSpPr>
          <p:cNvPr id="27651" name="Rectangle 2"/>
          <p:cNvSpPr>
            <a:spLocks noGrp="1" noChangeArrowheads="1"/>
          </p:cNvSpPr>
          <p:nvPr>
            <p:ph type="title"/>
          </p:nvPr>
        </p:nvSpPr>
        <p:spPr/>
        <p:txBody>
          <a:bodyPr/>
          <a:lstStyle/>
          <a:p>
            <a:pPr eaLnBrk="1" hangingPunct="1"/>
            <a:r>
              <a:rPr lang="en-US" dirty="0" smtClean="0"/>
              <a:t>Dissent - The State as Parens Patria</a:t>
            </a:r>
          </a:p>
        </p:txBody>
      </p:sp>
      <p:sp>
        <p:nvSpPr>
          <p:cNvPr id="27652" name="Rectangle 3"/>
          <p:cNvSpPr>
            <a:spLocks noGrp="1" noChangeArrowheads="1"/>
          </p:cNvSpPr>
          <p:nvPr>
            <p:ph type="body" idx="1"/>
          </p:nvPr>
        </p:nvSpPr>
        <p:spPr/>
        <p:txBody>
          <a:bodyPr/>
          <a:lstStyle/>
          <a:p>
            <a:pPr eaLnBrk="1" hangingPunct="1"/>
            <a:r>
              <a:rPr lang="en-US" smtClean="0"/>
              <a:t>As a general rule, we have held that while a State might assert a quasi-sovereign right as parens patriae "for the protection of its citizens, it is no part of its duty or power to enforce their rights in respect of their relations with the Federal Government. In that field it is the United States, and not the State, which represents them." Massachusetts v. Mellon, 262 U. S. 447, 485-486 (1923)</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65DF06D-0C21-4FAC-A4C9-1A2D83D1848E}" type="slidenum">
              <a:rPr lang="en-US" smtClean="0"/>
              <a:pPr/>
              <a:t>22</a:t>
            </a:fld>
            <a:endParaRPr lang="en-US" smtClean="0"/>
          </a:p>
        </p:txBody>
      </p:sp>
      <p:sp>
        <p:nvSpPr>
          <p:cNvPr id="28675" name="Rectangle 2"/>
          <p:cNvSpPr>
            <a:spLocks noGrp="1" noChangeArrowheads="1"/>
          </p:cNvSpPr>
          <p:nvPr>
            <p:ph type="title"/>
          </p:nvPr>
        </p:nvSpPr>
        <p:spPr/>
        <p:txBody>
          <a:bodyPr/>
          <a:lstStyle/>
          <a:p>
            <a:pPr eaLnBrk="1" hangingPunct="1"/>
            <a:r>
              <a:rPr lang="en-US" dirty="0" smtClean="0"/>
              <a:t>Causation </a:t>
            </a:r>
          </a:p>
        </p:txBody>
      </p:sp>
      <p:sp>
        <p:nvSpPr>
          <p:cNvPr id="28676" name="Rectangle 3"/>
          <p:cNvSpPr>
            <a:spLocks noGrp="1" noChangeArrowheads="1"/>
          </p:cNvSpPr>
          <p:nvPr>
            <p:ph type="body" idx="1"/>
          </p:nvPr>
        </p:nvSpPr>
        <p:spPr/>
        <p:txBody>
          <a:bodyPr/>
          <a:lstStyle/>
          <a:p>
            <a:pPr eaLnBrk="1" hangingPunct="1">
              <a:lnSpc>
                <a:spcPct val="80000"/>
              </a:lnSpc>
            </a:pPr>
            <a:r>
              <a:rPr lang="en-US" sz="2800" smtClean="0"/>
              <a:t>Why does EPA say causation fails? </a:t>
            </a:r>
          </a:p>
          <a:p>
            <a:pPr lvl="1" eaLnBrk="1" hangingPunct="1">
              <a:lnSpc>
                <a:spcPct val="80000"/>
              </a:lnSpc>
            </a:pPr>
            <a:r>
              <a:rPr lang="en-US" sz="2800" smtClean="0"/>
              <a:t>What does EPA say is the main reason its efforts will not change the outcome? </a:t>
            </a:r>
          </a:p>
          <a:p>
            <a:pPr eaLnBrk="1" hangingPunct="1">
              <a:lnSpc>
                <a:spcPct val="80000"/>
              </a:lnSpc>
            </a:pPr>
            <a:r>
              <a:rPr lang="en-US" sz="2800" smtClean="0"/>
              <a:t>Why does the court say small, incremental reforms are important?</a:t>
            </a:r>
          </a:p>
          <a:p>
            <a:pPr lvl="1" eaLnBrk="1" hangingPunct="1">
              <a:lnSpc>
                <a:spcPct val="80000"/>
              </a:lnSpc>
            </a:pPr>
            <a:r>
              <a:rPr lang="en-US" sz="2800" smtClean="0"/>
              <a:t>Does the court accept that automobile emissions are only a small contributor to global warming? </a:t>
            </a:r>
          </a:p>
          <a:p>
            <a:pPr eaLnBrk="1" hangingPunct="1">
              <a:lnSpc>
                <a:spcPct val="80000"/>
              </a:lnSpc>
            </a:pPr>
            <a:r>
              <a:rPr lang="en-US" sz="2800" smtClean="0"/>
              <a:t>Why would accepting the EPA's argument in this case hurt agencies in other cases when they want to regulate something? </a:t>
            </a:r>
          </a:p>
          <a:p>
            <a:pPr lvl="1" eaLnBrk="1" hangingPunct="1">
              <a:lnSpc>
                <a:spcPct val="80000"/>
              </a:lnSpc>
            </a:pPr>
            <a:r>
              <a:rPr lang="en-US" sz="2800" smtClean="0"/>
              <a:t>Think STI (sexually transmitted infection) control</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D096B82-E74E-4FCE-876E-7DF7C2B01BE3}" type="slidenum">
              <a:rPr lang="en-US" smtClean="0"/>
              <a:pPr/>
              <a:t>23</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The Remedy </a:t>
            </a:r>
          </a:p>
        </p:txBody>
      </p:sp>
      <p:sp>
        <p:nvSpPr>
          <p:cNvPr id="29700" name="Rectangle 3"/>
          <p:cNvSpPr>
            <a:spLocks noGrp="1" noChangeArrowheads="1"/>
          </p:cNvSpPr>
          <p:nvPr>
            <p:ph type="body" idx="1"/>
          </p:nvPr>
        </p:nvSpPr>
        <p:spPr/>
        <p:txBody>
          <a:bodyPr/>
          <a:lstStyle/>
          <a:p>
            <a:pPr eaLnBrk="1" hangingPunct="1"/>
            <a:r>
              <a:rPr lang="en-US" smtClean="0"/>
              <a:t>Does redressability require that the remedy fix all the plaintiff's problems? </a:t>
            </a:r>
          </a:p>
          <a:p>
            <a:pPr eaLnBrk="1" hangingPunct="1"/>
            <a:r>
              <a:rPr lang="en-US" smtClean="0"/>
              <a:t>What does the court remind us about the factual arguments in this case as it sums up?  Have these been tested in court?</a:t>
            </a:r>
          </a:p>
          <a:p>
            <a:pPr eaLnBrk="1" hangingPunct="1"/>
            <a:r>
              <a:rPr lang="en-US" smtClean="0"/>
              <a:t>What does the court say Mass has standing to do?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77FC309-5549-4A74-99EC-78729D587DC3}" type="slidenum">
              <a:rPr lang="en-US" smtClean="0"/>
              <a:pPr/>
              <a:t>24</a:t>
            </a:fld>
            <a:endParaRPr lang="en-US" smtClean="0"/>
          </a:p>
        </p:txBody>
      </p:sp>
      <p:sp>
        <p:nvSpPr>
          <p:cNvPr id="30723" name="Rectangle 2"/>
          <p:cNvSpPr>
            <a:spLocks noGrp="1" noChangeArrowheads="1"/>
          </p:cNvSpPr>
          <p:nvPr>
            <p:ph type="title"/>
          </p:nvPr>
        </p:nvSpPr>
        <p:spPr/>
        <p:txBody>
          <a:bodyPr/>
          <a:lstStyle/>
          <a:p>
            <a:pPr eaLnBrk="1" hangingPunct="1"/>
            <a:r>
              <a:rPr lang="en-US" dirty="0" smtClean="0"/>
              <a:t>The Dissent</a:t>
            </a:r>
          </a:p>
        </p:txBody>
      </p:sp>
      <p:sp>
        <p:nvSpPr>
          <p:cNvPr id="30724" name="Rectangle 3"/>
          <p:cNvSpPr>
            <a:spLocks noGrp="1" noChangeArrowheads="1"/>
          </p:cNvSpPr>
          <p:nvPr>
            <p:ph type="body" idx="1"/>
          </p:nvPr>
        </p:nvSpPr>
        <p:spPr/>
        <p:txBody>
          <a:bodyPr/>
          <a:lstStyle/>
          <a:p>
            <a:pPr eaLnBrk="1" hangingPunct="1"/>
            <a:r>
              <a:rPr lang="en-US" sz="2800" smtClean="0"/>
              <a:t>What is the heart of the dissent's belief that this is a political question?</a:t>
            </a:r>
          </a:p>
          <a:p>
            <a:pPr lvl="1" eaLnBrk="1" hangingPunct="1"/>
            <a:r>
              <a:rPr lang="en-US" sz="2800" smtClean="0"/>
              <a:t>Is there merit to this argument?</a:t>
            </a:r>
          </a:p>
          <a:p>
            <a:pPr eaLnBrk="1" hangingPunct="1"/>
            <a:r>
              <a:rPr lang="en-US" sz="2800" smtClean="0"/>
              <a:t>Will US auto emissions standards affect global warming in a measurable, as opposed to theoretical way?</a:t>
            </a:r>
          </a:p>
          <a:p>
            <a:pPr lvl="1" eaLnBrk="1" hangingPunct="1"/>
            <a:r>
              <a:rPr lang="en-US" sz="2800" smtClean="0"/>
              <a:t>Does this meet the traditional tests for redressablity?</a:t>
            </a:r>
          </a:p>
          <a:p>
            <a:pPr eaLnBrk="1" hangingPunct="1"/>
            <a:r>
              <a:rPr lang="en-US" sz="2800" smtClean="0"/>
              <a:t>This was a 5-4, Stevens driven case - will it survive?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B46B3E-4AD8-436B-950C-ACBF6C6281D8}" type="slidenum">
              <a:rPr lang="en-US" smtClean="0"/>
              <a:pPr/>
              <a:t>25</a:t>
            </a:fld>
            <a:endParaRPr lang="en-US" smtClean="0"/>
          </a:p>
        </p:txBody>
      </p:sp>
      <p:sp>
        <p:nvSpPr>
          <p:cNvPr id="31747" name="Rectangle 2"/>
          <p:cNvSpPr>
            <a:spLocks noGrp="1" noChangeArrowheads="1"/>
          </p:cNvSpPr>
          <p:nvPr>
            <p:ph type="title"/>
          </p:nvPr>
        </p:nvSpPr>
        <p:spPr/>
        <p:txBody>
          <a:bodyPr/>
          <a:lstStyle/>
          <a:p>
            <a:pPr eaLnBrk="1" hangingPunct="1"/>
            <a:r>
              <a:rPr lang="en-US" dirty="0" smtClean="0"/>
              <a:t>What could EPA have done differently?</a:t>
            </a:r>
          </a:p>
        </p:txBody>
      </p:sp>
      <p:sp>
        <p:nvSpPr>
          <p:cNvPr id="31748" name="Rectangle 3"/>
          <p:cNvSpPr>
            <a:spLocks noGrp="1" noChangeArrowheads="1"/>
          </p:cNvSpPr>
          <p:nvPr>
            <p:ph type="body" idx="1"/>
          </p:nvPr>
        </p:nvSpPr>
        <p:spPr/>
        <p:txBody>
          <a:bodyPr/>
          <a:lstStyle/>
          <a:p>
            <a:pPr eaLnBrk="1" hangingPunct="1"/>
            <a:r>
              <a:rPr lang="en-US" smtClean="0"/>
              <a:t>What does the EPA need to do to support its refusal to make a rule so that the courts cannot find the refusal arbitrary and capricious?</a:t>
            </a:r>
          </a:p>
          <a:p>
            <a:pPr eaLnBrk="1" hangingPunct="1"/>
            <a:r>
              <a:rPr lang="en-US" smtClean="0"/>
              <a:t>Given the broad language of the Clear Air Act, what should EPA have done to avoid this case?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9D05AA3-1203-4F73-AF87-E07B8E900665}" type="slidenum">
              <a:rPr lang="en-US" smtClean="0"/>
              <a:pPr/>
              <a:t>26</a:t>
            </a:fld>
            <a:endParaRPr lang="en-US" smtClean="0"/>
          </a:p>
        </p:txBody>
      </p:sp>
      <p:sp>
        <p:nvSpPr>
          <p:cNvPr id="32771" name="Rectangle 2"/>
          <p:cNvSpPr>
            <a:spLocks noGrp="1" noChangeArrowheads="1"/>
          </p:cNvSpPr>
          <p:nvPr>
            <p:ph type="title"/>
          </p:nvPr>
        </p:nvSpPr>
        <p:spPr/>
        <p:txBody>
          <a:bodyPr/>
          <a:lstStyle/>
          <a:p>
            <a:pPr eaLnBrk="1" hangingPunct="1"/>
            <a:r>
              <a:rPr lang="en-US" dirty="0" smtClean="0"/>
              <a:t>Application to Private Suits</a:t>
            </a:r>
          </a:p>
        </p:txBody>
      </p:sp>
      <p:sp>
        <p:nvSpPr>
          <p:cNvPr id="32772" name="Rectangle 3"/>
          <p:cNvSpPr>
            <a:spLocks noGrp="1" noChangeArrowheads="1"/>
          </p:cNvSpPr>
          <p:nvPr>
            <p:ph type="body" idx="1"/>
          </p:nvPr>
        </p:nvSpPr>
        <p:spPr/>
        <p:txBody>
          <a:bodyPr/>
          <a:lstStyle/>
          <a:p>
            <a:pPr eaLnBrk="1" hangingPunct="1"/>
            <a:r>
              <a:rPr lang="en-US" dirty="0" smtClean="0"/>
              <a:t>What are the limitations of this case?</a:t>
            </a:r>
          </a:p>
          <a:p>
            <a:pPr lvl="1" eaLnBrk="1" hangingPunct="1"/>
            <a:r>
              <a:rPr lang="en-US" dirty="0" smtClean="0"/>
              <a:t>What did plaintiffs win?</a:t>
            </a:r>
          </a:p>
          <a:p>
            <a:pPr lvl="1" eaLnBrk="1" hangingPunct="1"/>
            <a:r>
              <a:rPr lang="en-US" dirty="0" smtClean="0"/>
              <a:t>Is the ultimate procedural injury case?</a:t>
            </a:r>
          </a:p>
          <a:p>
            <a:pPr eaLnBrk="1" hangingPunct="1"/>
            <a:r>
              <a:rPr lang="en-US" dirty="0" smtClean="0"/>
              <a:t>Does this opinion imply that there is standing for private claims against private parties?</a:t>
            </a:r>
          </a:p>
          <a:p>
            <a:pPr lvl="1" eaLnBrk="1" hangingPunct="1"/>
            <a:r>
              <a:rPr lang="en-US" dirty="0" smtClean="0">
                <a:hlinkClick r:id="rId2"/>
              </a:rPr>
              <a:t>American </a:t>
            </a:r>
            <a:r>
              <a:rPr lang="en-US" dirty="0">
                <a:hlinkClick r:id="rId2"/>
              </a:rPr>
              <a:t>Electric Power Co., Inc. v. Connecticut</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FE2643F-AB42-4975-AAE7-C0770632DF28}"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What does the </a:t>
            </a:r>
            <a:r>
              <a:rPr lang="en-US" dirty="0" smtClean="0"/>
              <a:t>Clean Air Act </a:t>
            </a:r>
            <a:r>
              <a:rPr lang="en-US" dirty="0" smtClean="0"/>
              <a:t>§7521(a)(1) require the EPA to issue regulations on? </a:t>
            </a:r>
          </a:p>
        </p:txBody>
      </p:sp>
      <p:sp>
        <p:nvSpPr>
          <p:cNvPr id="5124" name="Rectangle 3"/>
          <p:cNvSpPr>
            <a:spLocks noGrp="1" noChangeArrowheads="1"/>
          </p:cNvSpPr>
          <p:nvPr>
            <p:ph type="body" idx="1"/>
          </p:nvPr>
        </p:nvSpPr>
        <p:spPr/>
        <p:txBody>
          <a:bodyPr>
            <a:normAutofit fontScale="92500" lnSpcReduction="10000"/>
          </a:bodyPr>
          <a:lstStyle/>
          <a:p>
            <a:pPr eaLnBrk="1" hangingPunct="1">
              <a:defRPr/>
            </a:pPr>
            <a:r>
              <a:rPr lang="en-US" dirty="0" smtClean="0"/>
              <a:t>[35] "The [EPA] Administrator shall by regulation prescribe (and from time to time revise) in accordance with the provisions of this section, standards applicable to the emission of any air pollutant from any class or classes of new motor vehicles or new motor vehicle engines, which in his judgment cause, or contribute to, air pollution which may reasonably be anticipated to endanger public health or welfare ... </a:t>
            </a:r>
          </a:p>
          <a:p>
            <a:pPr eaLnBrk="1" hangingPunct="1">
              <a:defRPr/>
            </a:pPr>
            <a:r>
              <a:rPr lang="en-US" dirty="0" smtClean="0"/>
              <a:t>What other agency regulates autos?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6EDA1D2-11EF-40C3-AC65-0973C2A7DC70}"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What is the definition of pollutant in the act? </a:t>
            </a:r>
          </a:p>
        </p:txBody>
      </p:sp>
      <p:sp>
        <p:nvSpPr>
          <p:cNvPr id="6148" name="Rectangle 3"/>
          <p:cNvSpPr>
            <a:spLocks noGrp="1" noChangeArrowheads="1"/>
          </p:cNvSpPr>
          <p:nvPr>
            <p:ph type="body" idx="1"/>
          </p:nvPr>
        </p:nvSpPr>
        <p:spPr/>
        <p:txBody>
          <a:bodyPr>
            <a:normAutofit fontScale="92500"/>
          </a:bodyPr>
          <a:lstStyle/>
          <a:p>
            <a:pPr eaLnBrk="1" hangingPunct="1"/>
            <a:r>
              <a:rPr lang="en-US" dirty="0" smtClean="0"/>
              <a:t>[36] The Act defines "air pollutant" to include "any air pollution agent or combination of such agents, including any physical, chemical, biological, radioactive ... substance or matter which is emitted into or otherwise enters the ambient air." §7602(g). </a:t>
            </a:r>
          </a:p>
          <a:p>
            <a:pPr eaLnBrk="1" hangingPunct="1"/>
            <a:r>
              <a:rPr lang="en-US" dirty="0" smtClean="0"/>
              <a:t>"Welfare" is also defined broadly: among other things, it includes "effects on ... weather ... and climate." §7602(h). </a:t>
            </a:r>
          </a:p>
          <a:p>
            <a:pPr eaLnBrk="1" hangingPunct="1"/>
            <a:r>
              <a:rPr lang="en-US" dirty="0" smtClean="0"/>
              <a:t>Can you be a polluter under the law?</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BC65640-5468-41B7-B754-6A5625F4A8EF}"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What was the National Climate Program Act of 1978? </a:t>
            </a:r>
          </a:p>
        </p:txBody>
      </p:sp>
      <p:sp>
        <p:nvSpPr>
          <p:cNvPr id="7172" name="Rectangle 3"/>
          <p:cNvSpPr>
            <a:spLocks noGrp="1" noChangeArrowheads="1"/>
          </p:cNvSpPr>
          <p:nvPr>
            <p:ph type="body" idx="1"/>
          </p:nvPr>
        </p:nvSpPr>
        <p:spPr/>
        <p:txBody>
          <a:bodyPr>
            <a:normAutofit lnSpcReduction="10000"/>
          </a:bodyPr>
          <a:lstStyle/>
          <a:p>
            <a:pPr eaLnBrk="1" hangingPunct="1"/>
            <a:r>
              <a:rPr lang="en-US" dirty="0" smtClean="0"/>
              <a:t>In 1978, Congress enacted the National Climate Program Act, 92 Stat. 601, which required the President to establish a program to "...assist the Nation and the world to understand and respond to natural and man-induced climate processes and their implications..." </a:t>
            </a:r>
          </a:p>
          <a:p>
            <a:pPr eaLnBrk="1" hangingPunct="1"/>
            <a:r>
              <a:rPr lang="en-US" dirty="0" smtClean="0"/>
              <a:t>What does this tell us about concerns with greenhouse gasses (GHG) – is it just something Al Gore thought up?</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BEA55D3-9994-4DF0-B517-DC3CE70915D8}"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What did the National Academy of Sciences Tell President Carter?</a:t>
            </a:r>
          </a:p>
        </p:txBody>
      </p:sp>
      <p:sp>
        <p:nvSpPr>
          <p:cNvPr id="8196" name="Rectangle 3"/>
          <p:cNvSpPr>
            <a:spLocks noGrp="1" noChangeArrowheads="1"/>
          </p:cNvSpPr>
          <p:nvPr>
            <p:ph type="body" idx="1"/>
          </p:nvPr>
        </p:nvSpPr>
        <p:spPr/>
        <p:txBody>
          <a:bodyPr/>
          <a:lstStyle/>
          <a:p>
            <a:pPr eaLnBrk="1" hangingPunct="1"/>
            <a:r>
              <a:rPr lang="en-US" smtClean="0"/>
              <a:t>"If carbon dioxide continues to increase, the study group finds no reason to doubt that climate changes will result and no reason to believe that these changes will be negligible... . A wait-and-see policy may mean waiting until it is too late."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531801A-BD92-4F16-B43E-919D14F79BE2}"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What did the Global Climate Protection Act of 1987 require the EPA to do? </a:t>
            </a:r>
          </a:p>
        </p:txBody>
      </p:sp>
      <p:sp>
        <p:nvSpPr>
          <p:cNvPr id="9220" name="Rectangle 3"/>
          <p:cNvSpPr>
            <a:spLocks noGrp="1" noChangeArrowheads="1"/>
          </p:cNvSpPr>
          <p:nvPr>
            <p:ph type="body" idx="1"/>
          </p:nvPr>
        </p:nvSpPr>
        <p:spPr/>
        <p:txBody>
          <a:bodyPr/>
          <a:lstStyle/>
          <a:p>
            <a:pPr eaLnBrk="1" hangingPunct="1">
              <a:lnSpc>
                <a:spcPct val="80000"/>
              </a:lnSpc>
            </a:pPr>
            <a:r>
              <a:rPr lang="en-US" sz="2800" dirty="0" smtClean="0"/>
              <a:t>Finding that "manmade pollution -- the release of carbon dioxide, chlorofluorocarbons, methane, and other trace gases into the atmosphere -- may be producing a long-term and substantial increase in the average temperature on Earth," §1102(1), 101 Stat. 1408, Congress directed EPA to propose to Congress a "coordinated national policy on global climate change...Congress emphasized that "ongoing pollution and deforestation may be contributing now to an irreversible process" and that "[n]</a:t>
            </a:r>
            <a:r>
              <a:rPr lang="en-US" sz="2800" dirty="0" err="1" smtClean="0"/>
              <a:t>ecessary</a:t>
            </a:r>
            <a:r>
              <a:rPr lang="en-US" sz="2800" dirty="0" smtClean="0"/>
              <a:t> actions must be identified and implemented in time to protect the climate." </a:t>
            </a:r>
          </a:p>
          <a:p>
            <a:pPr eaLnBrk="1" hangingPunct="1">
              <a:lnSpc>
                <a:spcPct val="80000"/>
              </a:lnSpc>
            </a:pPr>
            <a:r>
              <a:rPr lang="en-US" sz="2800" dirty="0" smtClean="0"/>
              <a:t>Who was president in 1987? Is this really a liberal plot?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0B000C1-B04A-405D-A4E5-F3194BACA3A9}"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The First Global Warming Treaty</a:t>
            </a:r>
          </a:p>
        </p:txBody>
      </p:sp>
      <p:sp>
        <p:nvSpPr>
          <p:cNvPr id="10244" name="Rectangle 3"/>
          <p:cNvSpPr>
            <a:spLocks noGrp="1" noChangeArrowheads="1"/>
          </p:cNvSpPr>
          <p:nvPr>
            <p:ph type="body" idx="1"/>
          </p:nvPr>
        </p:nvSpPr>
        <p:spPr/>
        <p:txBody>
          <a:bodyPr/>
          <a:lstStyle/>
          <a:p>
            <a:pPr eaLnBrk="1" hangingPunct="1">
              <a:lnSpc>
                <a:spcPct val="90000"/>
              </a:lnSpc>
            </a:pPr>
            <a:r>
              <a:rPr lang="en-US" smtClean="0"/>
              <a:t>What is the Kyoto Protocol?</a:t>
            </a:r>
          </a:p>
          <a:p>
            <a:pPr eaLnBrk="1" hangingPunct="1">
              <a:lnSpc>
                <a:spcPct val="90000"/>
              </a:lnSpc>
            </a:pPr>
            <a:r>
              <a:rPr lang="en-US" smtClean="0"/>
              <a:t>Why did the senate say it would reject it?</a:t>
            </a:r>
          </a:p>
          <a:p>
            <a:pPr lvl="1" eaLnBrk="1" hangingPunct="1">
              <a:lnSpc>
                <a:spcPct val="90000"/>
              </a:lnSpc>
            </a:pPr>
            <a:r>
              <a:rPr lang="en-US" smtClean="0"/>
              <a:t>Did it apply equally to all countries?</a:t>
            </a:r>
          </a:p>
          <a:p>
            <a:pPr eaLnBrk="1" hangingPunct="1">
              <a:lnSpc>
                <a:spcPct val="90000"/>
              </a:lnSpc>
            </a:pPr>
            <a:r>
              <a:rPr lang="en-US" smtClean="0"/>
              <a:t>What was Congress worried about?</a:t>
            </a:r>
          </a:p>
          <a:p>
            <a:pPr lvl="1" eaLnBrk="1" hangingPunct="1">
              <a:lnSpc>
                <a:spcPct val="90000"/>
              </a:lnSpc>
            </a:pPr>
            <a:r>
              <a:rPr lang="en-US" smtClean="0"/>
              <a:t>What is the potential economic consequence of the treaty for the US?</a:t>
            </a:r>
          </a:p>
          <a:p>
            <a:pPr eaLnBrk="1" hangingPunct="1">
              <a:lnSpc>
                <a:spcPct val="90000"/>
              </a:lnSpc>
            </a:pPr>
            <a:r>
              <a:rPr lang="en-US" smtClean="0"/>
              <a:t>Was this a partisan vote?</a:t>
            </a:r>
          </a:p>
          <a:p>
            <a:pPr lvl="1" eaLnBrk="1" hangingPunct="1">
              <a:lnSpc>
                <a:spcPct val="90000"/>
              </a:lnSpc>
            </a:pPr>
            <a:r>
              <a:rPr lang="en-US" smtClean="0"/>
              <a:t>Who was President?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8C7F69D-4632-4FB4-9FCC-D331D69C2ECE}"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What did the petition of October 20, 1999 ask the EPA to do? </a:t>
            </a:r>
          </a:p>
        </p:txBody>
      </p:sp>
      <p:sp>
        <p:nvSpPr>
          <p:cNvPr id="11268" name="Rectangle 3"/>
          <p:cNvSpPr>
            <a:spLocks noGrp="1" noChangeArrowheads="1"/>
          </p:cNvSpPr>
          <p:nvPr>
            <p:ph type="body" idx="1"/>
          </p:nvPr>
        </p:nvSpPr>
        <p:spPr/>
        <p:txBody>
          <a:bodyPr/>
          <a:lstStyle/>
          <a:p>
            <a:pPr eaLnBrk="1" hangingPunct="1"/>
            <a:r>
              <a:rPr lang="en-US" sz="2800" smtClean="0"/>
              <a:t>On October 20, 1999, a group of 19 private organizations filed a rulemaking petition asking EPA to regulate "greenhouse gas emissions from new motor vehicles under §202 of the Clean Air Act." </a:t>
            </a:r>
          </a:p>
          <a:p>
            <a:pPr eaLnBrk="1" hangingPunct="1"/>
            <a:r>
              <a:rPr lang="en-US" sz="2800" smtClean="0"/>
              <a:t>As to EPA's statutory authority, the petition observed that the agency itself had already confirmed that it had the power to regulate carbon dioxide. </a:t>
            </a:r>
          </a:p>
          <a:p>
            <a:pPr eaLnBrk="1" hangingPunct="1"/>
            <a:r>
              <a:rPr lang="en-US" sz="2800" smtClean="0"/>
              <a:t>What does the EPA have to do with a request?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201</TotalTime>
  <Words>1974</Words>
  <Application>Microsoft Office PowerPoint</Application>
  <PresentationFormat>On-screen Show (4:3)</PresentationFormat>
  <Paragraphs>120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Blends</vt:lpstr>
      <vt:lpstr>Massachusetts v. E.P.A., 127 S.Ct. 1438 (2007) </vt:lpstr>
      <vt:lpstr>Background</vt:lpstr>
      <vt:lpstr>What does the Clean Air Act §7521(a)(1) require the EPA to issue regulations on? </vt:lpstr>
      <vt:lpstr>What is the definition of pollutant in the act? </vt:lpstr>
      <vt:lpstr>What was the National Climate Program Act of 1978? </vt:lpstr>
      <vt:lpstr>What did the National Academy of Sciences Tell President Carter?</vt:lpstr>
      <vt:lpstr>What did the Global Climate Protection Act of 1987 require the EPA to do? </vt:lpstr>
      <vt:lpstr>The First Global Warming Treaty</vt:lpstr>
      <vt:lpstr>What did the petition of October 20, 1999 ask the EPA to do? </vt:lpstr>
      <vt:lpstr>What had the EPA said about its authority over CO2 in the past? </vt:lpstr>
      <vt:lpstr>Did EPA seek public comment on the petition?</vt:lpstr>
      <vt:lpstr>Standing in This Case</vt:lpstr>
      <vt:lpstr>Nature of the Injury</vt:lpstr>
      <vt:lpstr>Case and Controversy</vt:lpstr>
      <vt:lpstr>Is this a Procedural Rights Case?</vt:lpstr>
      <vt:lpstr>What is §7607(b)(1)?</vt:lpstr>
      <vt:lpstr>Redressability</vt:lpstr>
      <vt:lpstr>Does Plaintiff have to show that the rule will solve global warming?</vt:lpstr>
      <vt:lpstr>Do the same standing requirements apply to states as to individuals?</vt:lpstr>
      <vt:lpstr>What is the particularized injury that Mass claims to its own lands? </vt:lpstr>
      <vt:lpstr>Dissent - The State as Parens Patria</vt:lpstr>
      <vt:lpstr>Causation </vt:lpstr>
      <vt:lpstr>The Remedy </vt:lpstr>
      <vt:lpstr>The Dissent</vt:lpstr>
      <vt:lpstr>What could EPA have done differently?</vt:lpstr>
      <vt:lpstr>Application to Private Suits</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Massachusetts v. E.P.A., 127 S.Ct. 1438 (2007)</dc:title>
  <dc:creator>edward</dc:creator>
  <cp:lastModifiedBy>Edward Richards</cp:lastModifiedBy>
  <cp:revision>79</cp:revision>
  <dcterms:created xsi:type="dcterms:W3CDTF">2009-10-27T12:28:23Z</dcterms:created>
  <dcterms:modified xsi:type="dcterms:W3CDTF">2014-03-13T14:22:33Z</dcterms:modified>
</cp:coreProperties>
</file>