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23"/>
  </p:notesMasterIdLst>
  <p:sldIdLst>
    <p:sldId id="384" r:id="rId2"/>
    <p:sldId id="426" r:id="rId3"/>
    <p:sldId id="415" r:id="rId4"/>
    <p:sldId id="416" r:id="rId5"/>
    <p:sldId id="417" r:id="rId6"/>
    <p:sldId id="418" r:id="rId7"/>
    <p:sldId id="419" r:id="rId8"/>
    <p:sldId id="420" r:id="rId9"/>
    <p:sldId id="421" r:id="rId10"/>
    <p:sldId id="422" r:id="rId11"/>
    <p:sldId id="423" r:id="rId12"/>
    <p:sldId id="424" r:id="rId13"/>
    <p:sldId id="425" r:id="rId14"/>
    <p:sldId id="411" r:id="rId15"/>
    <p:sldId id="405" r:id="rId16"/>
    <p:sldId id="406" r:id="rId17"/>
    <p:sldId id="407" r:id="rId18"/>
    <p:sldId id="409" r:id="rId19"/>
    <p:sldId id="410" r:id="rId20"/>
    <p:sldId id="408" r:id="rId21"/>
    <p:sldId id="412" r:id="rId2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615" autoAdjust="0"/>
    <p:restoredTop sz="86439" autoAdjust="0"/>
  </p:normalViewPr>
  <p:slideViewPr>
    <p:cSldViewPr>
      <p:cViewPr varScale="1">
        <p:scale>
          <a:sx n="68" d="100"/>
          <a:sy n="68" d="100"/>
        </p:scale>
        <p:origin x="-96" y="-88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  <p:sld r:id="rId11" collapse="1"/>
      <p:sld r:id="rId12" collapse="1"/>
      <p:sld r:id="rId13" collapse="1"/>
      <p:sld r:id="rId14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13" Type="http://schemas.openxmlformats.org/officeDocument/2006/relationships/slide" Target="slides/slide19.xml"/><Relationship Id="rId3" Type="http://schemas.openxmlformats.org/officeDocument/2006/relationships/slide" Target="slides/slide6.xml"/><Relationship Id="rId7" Type="http://schemas.openxmlformats.org/officeDocument/2006/relationships/slide" Target="slides/slide12.xml"/><Relationship Id="rId12" Type="http://schemas.openxmlformats.org/officeDocument/2006/relationships/slide" Target="slides/slide18.xml"/><Relationship Id="rId2" Type="http://schemas.openxmlformats.org/officeDocument/2006/relationships/slide" Target="slides/slide2.xml"/><Relationship Id="rId1" Type="http://schemas.openxmlformats.org/officeDocument/2006/relationships/slide" Target="slides/slide1.xml"/><Relationship Id="rId6" Type="http://schemas.openxmlformats.org/officeDocument/2006/relationships/slide" Target="slides/slide10.xml"/><Relationship Id="rId11" Type="http://schemas.openxmlformats.org/officeDocument/2006/relationships/slide" Target="slides/slide17.xml"/><Relationship Id="rId5" Type="http://schemas.openxmlformats.org/officeDocument/2006/relationships/slide" Target="slides/slide9.xml"/><Relationship Id="rId10" Type="http://schemas.openxmlformats.org/officeDocument/2006/relationships/slide" Target="slides/slide16.xml"/><Relationship Id="rId4" Type="http://schemas.openxmlformats.org/officeDocument/2006/relationships/slide" Target="slides/slide7.xml"/><Relationship Id="rId9" Type="http://schemas.openxmlformats.org/officeDocument/2006/relationships/slide" Target="slides/slide15.xml"/><Relationship Id="rId14" Type="http://schemas.openxmlformats.org/officeDocument/2006/relationships/slide" Target="slides/slide2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136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36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36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94C95F5-A21C-4D45-B975-A87B63A81E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013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12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10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7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5132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676400"/>
            <a:ext cx="7772400" cy="1462088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133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14" name="Rectangle 14"/>
          <p:cNvSpPr>
            <a:spLocks noGrp="1" noChangeArrowheads="1"/>
          </p:cNvSpPr>
          <p:nvPr>
            <p:ph type="dt" sz="half" idx="10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" name="Rectangle 15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Rectangle 1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B36199BB-8152-492A-859A-C756868381E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262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D06BB4-CAD8-479F-A372-7858FB59F9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0877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214313"/>
            <a:ext cx="2159000" cy="633888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214313"/>
            <a:ext cx="6327775" cy="633888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BD6749-F5C9-481B-929E-037E4CF4A4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320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D5A68-4E02-4601-B2E1-514AD90F4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0739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235742-03C1-4E38-8119-8DD6B9C92A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5744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057400"/>
            <a:ext cx="4191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0B0A02-8529-4691-99D1-4FF27B36C22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8653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499836-EFCA-47DE-8CF5-4D99BC6250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377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5BA148-F575-4CDB-A125-2D1F7AA66C9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440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419A2-CA9D-4358-821F-91E9DD5020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4924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1EE9A5-3A5E-4CCF-9032-1C2C66A1B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431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091337-DD45-4585-9EEC-8E7D4E0AD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898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1" hangingPunct="1"/>
            <a:endParaRPr kumimoji="1" lang="en-US" sz="2400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214313"/>
            <a:ext cx="7793037" cy="1462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2057400"/>
            <a:ext cx="8534400" cy="449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107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620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8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7600" y="6243638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9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42150" y="6243638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pPr>
              <a:defRPr/>
            </a:pPr>
            <a:fld id="{8A62D7AB-5117-4C1E-9A82-A4128CFADE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3200" b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Tahoma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Tahom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biotech.law.lsu.edu/Courses/study_aids/adlaw/704.htm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Chapter 6 - Access to Judicial Review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Part III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C4DDCE7-5928-47CE-8570-C927E5F6F167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Heckler v. Chaney</a:t>
            </a:r>
            <a:r>
              <a:rPr lang="en-US" dirty="0" smtClean="0"/>
              <a:t>, 470 U.S. 821 (1985) - Lethal Injection Case</a:t>
            </a:r>
          </a:p>
        </p:txBody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FDA Act directs the agency to require that drugs be approved for a specific use before they can be sold in interstate commerce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The agency does not police the use of drugs for unapproved purposes, once they are approved for at least one use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court rejected a challenge to this, say this was classic prosecutorial discretion, which an agency did not have to justify.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Later cases question whether the FDA has the authority to regulate post-sale use.</a:t>
            </a:r>
          </a:p>
        </p:txBody>
      </p:sp>
    </p:spTree>
    <p:extLst>
      <p:ext uri="{BB962C8B-B14F-4D97-AF65-F5344CB8AC3E}">
        <p14:creationId xmlns:p14="http://schemas.microsoft.com/office/powerpoint/2010/main" val="193380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Decisions</a:t>
            </a:r>
            <a:r>
              <a:rPr lang="en-US" baseline="0" dirty="0" smtClean="0"/>
              <a:t> on Rulemaking Petitions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court distinguished a decision</a:t>
            </a:r>
            <a:r>
              <a:rPr lang="en-US" baseline="0" dirty="0" smtClean="0"/>
              <a:t> to refuse to amend a rule as different  from prosecutorial discretion to do enforcement, allowing judicial review of these decisions.</a:t>
            </a:r>
          </a:p>
          <a:p>
            <a:r>
              <a:rPr lang="en-US" dirty="0" smtClean="0"/>
              <a:t>This review is implicit in the statutory provision for rulemaking petitions.</a:t>
            </a:r>
            <a:endParaRPr lang="en-US" baseline="0" dirty="0" smtClean="0"/>
          </a:p>
          <a:p>
            <a:pPr lvl="1"/>
            <a:r>
              <a:rPr lang="en-US" i="1" dirty="0"/>
              <a:t>American Horse Protection Assn., Inc. v. </a:t>
            </a:r>
            <a:r>
              <a:rPr lang="en-US" i="1" dirty="0" err="1"/>
              <a:t>Lyng</a:t>
            </a:r>
            <a:r>
              <a:rPr lang="en-US" dirty="0"/>
              <a:t>, 812 F.2d 1 (D.C. Cir. 1987</a:t>
            </a:r>
            <a:r>
              <a:rPr lang="en-US" dirty="0" smtClean="0"/>
              <a:t>)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C2642B-668D-453E-B929-E3BB0854961A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986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7E1EEE27-4447-49F0-8503-F3C7B8C6E0E0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Webster v. Doe</a:t>
            </a:r>
            <a:r>
              <a:rPr lang="en-US" dirty="0" smtClean="0"/>
              <a:t>, 486 U.S. 592 (1988) 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National Security Act allows CIA employees to be fired without due process or judicial review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Court says this is within congressional power, especially for national security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Lead to controversy with Homeland Security Act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dirty="0" smtClean="0"/>
              <a:t>Court says that the plaintiff's constitutional law claim can be reviewed because no agency is above the constitution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dirty="0" smtClean="0"/>
              <a:t>Dissent says this makes no sense because it undermines the agency </a:t>
            </a:r>
            <a:r>
              <a:rPr lang="en-US" dirty="0" smtClean="0"/>
              <a:t>discretion.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29702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F1F99E0-1E08-4F80-AE05-DEB7E35A9618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Lincoln v. Vigil</a:t>
            </a:r>
            <a:r>
              <a:rPr lang="en-US" dirty="0" smtClean="0"/>
              <a:t>, 508 U.S. 182 (1993) 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smtClean="0"/>
              <a:t>Indian health service has the discretion to decide how to spend certain funds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This is a classic earmark - funds with a non-statutory direction on how to spend them.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Court says this cannot be reviewed, it is a classic policy choice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smtClean="0"/>
              <a:t>However, whether the policy has to be announced through notice and comment versus a simple policy statement, is reviewable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smtClean="0"/>
              <a:t>The procedure may be reviewable, even if the policy is not.</a:t>
            </a:r>
          </a:p>
        </p:txBody>
      </p:sp>
    </p:spTree>
    <p:extLst>
      <p:ext uri="{BB962C8B-B14F-4D97-AF65-F5344CB8AC3E}">
        <p14:creationId xmlns:p14="http://schemas.microsoft.com/office/powerpoint/2010/main" val="373341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Problems of Timing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Doctrine</a:t>
            </a:r>
            <a:r>
              <a:rPr lang="en-US" baseline="0" dirty="0" smtClean="0"/>
              <a:t> of Finality</a:t>
            </a:r>
          </a:p>
          <a:p>
            <a:r>
              <a:rPr lang="en-US" baseline="0" dirty="0" smtClean="0"/>
              <a:t>Doctrine of Exhaustion</a:t>
            </a:r>
          </a:p>
          <a:p>
            <a:r>
              <a:rPr lang="en-US" baseline="0" dirty="0" smtClean="0"/>
              <a:t>Doctrine of Ripeness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989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A4DC16E-F37A-4C0F-9254-CC98FC20F6EE}" type="slidenum">
              <a:rPr lang="en-US" smtClean="0"/>
              <a:pPr/>
              <a:t>15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There a Final Agency Action?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APA - </a:t>
            </a:r>
            <a:r>
              <a:rPr lang="en-US" dirty="0" smtClean="0">
                <a:hlinkClick r:id="rId2"/>
              </a:rPr>
              <a:t>5 USC 704</a:t>
            </a:r>
            <a:endParaRPr lang="en-US" dirty="0" smtClean="0"/>
          </a:p>
          <a:p>
            <a:pPr lvl="1" eaLnBrk="1" hangingPunct="1"/>
            <a:r>
              <a:rPr lang="en-US" dirty="0" smtClean="0"/>
              <a:t>Similar to the rules on appealing orders by trial judges</a:t>
            </a:r>
          </a:p>
          <a:p>
            <a:pPr eaLnBrk="1" hangingPunct="1"/>
            <a:r>
              <a:rPr lang="en-US" i="1" dirty="0" smtClean="0"/>
              <a:t>Bennett v. Spear</a:t>
            </a:r>
            <a:r>
              <a:rPr lang="en-US" dirty="0" smtClean="0"/>
              <a:t>, 520 U.S. 154, 177-178 (1997) </a:t>
            </a:r>
          </a:p>
          <a:p>
            <a:pPr lvl="1" eaLnBrk="1" hangingPunct="1"/>
            <a:r>
              <a:rPr lang="en-US" dirty="0" smtClean="0"/>
              <a:t>It must be the consummation of the agency process</a:t>
            </a:r>
          </a:p>
          <a:p>
            <a:pPr lvl="1" eaLnBrk="1" hangingPunct="1"/>
            <a:r>
              <a:rPr lang="en-US" dirty="0" smtClean="0"/>
              <a:t>It must affect legal rights or have legal consequences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ADE912A1-E72F-4B2F-81CE-3569F7C9A8FE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Federal Trade </a:t>
            </a:r>
            <a:r>
              <a:rPr lang="en-US" i="1" dirty="0" err="1" smtClean="0"/>
              <a:t>Commn</a:t>
            </a:r>
            <a:r>
              <a:rPr lang="en-US" i="1" dirty="0" smtClean="0"/>
              <a:t>. v. Standard Oil Co. of California</a:t>
            </a:r>
            <a:r>
              <a:rPr lang="en-US" dirty="0" smtClean="0"/>
              <a:t>, 449 U.S. 232 (1980)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FTC finds that Standard Oil is engaging in anticompetitive practices</a:t>
            </a:r>
          </a:p>
          <a:p>
            <a:pPr lvl="1" eaLnBrk="1" hangingPunct="1"/>
            <a:r>
              <a:rPr lang="en-US" smtClean="0"/>
              <a:t>Standard wants to appeal this</a:t>
            </a:r>
          </a:p>
          <a:p>
            <a:pPr lvl="1" eaLnBrk="1" hangingPunct="1"/>
            <a:r>
              <a:rPr lang="en-US" smtClean="0"/>
              <a:t>Can be used in private antitrust actions</a:t>
            </a:r>
          </a:p>
          <a:p>
            <a:pPr eaLnBrk="1" hangingPunct="1"/>
            <a:r>
              <a:rPr lang="en-US" smtClean="0"/>
              <a:t>Court says this alone does not have legal consequences</a:t>
            </a:r>
          </a:p>
          <a:p>
            <a:pPr lvl="1" eaLnBrk="1" hangingPunct="1"/>
            <a:r>
              <a:rPr lang="en-US" smtClean="0"/>
              <a:t>Standard must wait until the agency brings an enforcement action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EFA93E0-CDA9-4700-B111-7F0A6F50AF9D}" type="slidenum">
              <a:rPr lang="en-US" smtClean="0"/>
              <a:pPr/>
              <a:t>17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i="1" dirty="0" smtClean="0"/>
              <a:t>National Automatic Laundry and Cleaning Council v. Shultz</a:t>
            </a:r>
            <a:r>
              <a:rPr lang="en-US" sz="3200" dirty="0" smtClean="0"/>
              <a:t>, 443 F.2d 689 (D.C. Cir. 1971)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Agency opinion letters - are they just restating the law, or do they change substantive rights?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Who are they final for?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This was to an association explaining how the agency would interpret a new law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Detailed explanation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From the secretary's office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Not based on individualized facts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en-US" sz="2800" dirty="0" smtClean="0"/>
              <a:t>In this case, the court found that the opinion was sufficiently specific and from a high enough level to affect the plaintiff's rights.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800" dirty="0" smtClean="0"/>
              <a:t>Should this have been a rule?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E62ADFD-9676-44C5-9567-6E917198016E}" type="slidenum">
              <a:rPr lang="en-US" smtClean="0"/>
              <a:pPr/>
              <a:t>18</a:t>
            </a:fld>
            <a:endParaRPr lang="en-US" smtClean="0"/>
          </a:p>
        </p:txBody>
      </p:sp>
      <p:sp>
        <p:nvSpPr>
          <p:cNvPr id="102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3200" i="1" dirty="0" smtClean="0"/>
              <a:t>Taylor-Callahan-Coleman Counties Dist. Adult Probation Dept. v. Dole</a:t>
            </a:r>
            <a:r>
              <a:rPr lang="en-US" sz="3200" dirty="0" smtClean="0"/>
              <a:t>, 948 F.2d 953 (5th Cir. 1991) </a:t>
            </a:r>
          </a:p>
        </p:txBody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This is a classic question - even if an opinion is final action as to the requestor, does it apply to others?</a:t>
            </a:r>
          </a:p>
          <a:p>
            <a:pPr eaLnBrk="1" hangingPunct="1"/>
            <a:r>
              <a:rPr lang="en-US" sz="2800" dirty="0" smtClean="0"/>
              <a:t>The opinion was to an individual party, based on that party's specific facts.</a:t>
            </a:r>
          </a:p>
          <a:p>
            <a:pPr lvl="1" eaLnBrk="1" hangingPunct="1"/>
            <a:r>
              <a:rPr lang="en-US" sz="2800" dirty="0" smtClean="0"/>
              <a:t>These are like IRS letter rulings and OIG opinions</a:t>
            </a:r>
          </a:p>
          <a:p>
            <a:pPr eaLnBrk="1" hangingPunct="1"/>
            <a:r>
              <a:rPr lang="en-US" sz="2800" dirty="0" smtClean="0"/>
              <a:t>The plaintiff was a third party who wanted to challenge the opinion as it would be applied to it.</a:t>
            </a:r>
          </a:p>
          <a:p>
            <a:pPr eaLnBrk="1" hangingPunct="1"/>
            <a:r>
              <a:rPr lang="en-US" sz="2800" dirty="0" smtClean="0"/>
              <a:t>The court found that this was not a final agency action, at least as to other parties.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E83778C1-7D94-41E0-AF59-43B372CBA53A}" type="slidenum">
              <a:rPr lang="en-US" smtClean="0"/>
              <a:pPr/>
              <a:t>19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Franklin v. Massachusetts</a:t>
            </a:r>
            <a:r>
              <a:rPr lang="en-US" dirty="0" smtClean="0"/>
              <a:t>, 505 U.S. 788 (1992) 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MA wants to contest the method the Department of Commerce used to correct the census numbers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Why does this matter?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The President is charged with determining the final count, and Congress does the reallocation of representatives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The court found that the report from Commerce was only a recommendation to the President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Still an issue: who do you count?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199DEE4-E569-412A-8292-BEFC25D50FEA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Statutory Preclusion of Judicial Review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Congress has the power to limit judicial review of agency actions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Subject to constitutional limits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What if Congress is silent on the availability of judicial review in a particular statute?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Does "Committed to agency discretion" mean that the action is not subject to judicial review?</a:t>
            </a:r>
          </a:p>
        </p:txBody>
      </p:sp>
    </p:spTree>
    <p:extLst>
      <p:ext uri="{BB962C8B-B14F-4D97-AF65-F5344CB8AC3E}">
        <p14:creationId xmlns:p14="http://schemas.microsoft.com/office/powerpoint/2010/main" val="2061760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5AB026F-675A-4F8D-910B-6C3BF99F5A6B}" type="slidenum">
              <a:rPr lang="en-US" smtClean="0"/>
              <a:pPr/>
              <a:t>20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Western Ill. Home Health Care, Inc. v. Herman</a:t>
            </a:r>
            <a:r>
              <a:rPr lang="en-US" dirty="0" smtClean="0"/>
              <a:t>, 150 F.3d 659 (7th Cir. 1998)</a:t>
            </a:r>
          </a:p>
        </p:txBody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This was an opinion letter to two specific parties about whether they were subject to the joint employer doctrine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The letter said they were, and that they were now on notice so they would be subject to the penalties for a willful violation</a:t>
            </a:r>
          </a:p>
          <a:p>
            <a:pPr eaLnBrk="1" hangingPunct="1">
              <a:lnSpc>
                <a:spcPct val="90000"/>
              </a:lnSpc>
            </a:pPr>
            <a:r>
              <a:rPr lang="en-US" dirty="0" smtClean="0"/>
              <a:t>The court found this was a final agency action as to the parties because it required an immediate change in behavior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This was influenced by the harsh 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Finality Wrap-up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</a:t>
            </a:r>
            <a:r>
              <a:rPr lang="en-US" baseline="0" dirty="0" smtClean="0"/>
              <a:t> the agency action directed to your client?</a:t>
            </a:r>
          </a:p>
          <a:p>
            <a:pPr lvl="1"/>
            <a:r>
              <a:rPr lang="en-US" baseline="0" dirty="0" smtClean="0"/>
              <a:t>If not, what is your argument as to why it affects your client’s interests?</a:t>
            </a:r>
          </a:p>
          <a:p>
            <a:pPr lvl="0"/>
            <a:r>
              <a:rPr lang="en-US" dirty="0" smtClean="0"/>
              <a:t>Is</a:t>
            </a:r>
            <a:r>
              <a:rPr lang="en-US" baseline="0" dirty="0" smtClean="0"/>
              <a:t> it complete, or an intermediate action?</a:t>
            </a:r>
          </a:p>
          <a:p>
            <a:pPr lvl="0"/>
            <a:r>
              <a:rPr lang="en-US" baseline="0" dirty="0" smtClean="0"/>
              <a:t>Does it have legal consequences, i.e., will it require your client to change its behavior?</a:t>
            </a:r>
          </a:p>
          <a:p>
            <a:pPr lvl="1"/>
            <a:r>
              <a:rPr lang="en-US" baseline="0" dirty="0" smtClean="0"/>
              <a:t>Does it require an immediate change?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07D5A68-4E02-4601-B2E1-514AD90F4216}" type="slidenum">
              <a:rPr lang="en-US" smtClean="0"/>
              <a:pPr>
                <a:defRPr/>
              </a:pPr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82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898F8C9-C765-492C-AA24-F9E57C5D0775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Is there Judicial Review at All?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Abbott Labs </a:t>
            </a:r>
            <a:r>
              <a:rPr lang="en-US" dirty="0" smtClean="0"/>
              <a:t>is an early foundational case in administrative law. We read </a:t>
            </a:r>
            <a:r>
              <a:rPr lang="en-US" i="1" dirty="0" smtClean="0"/>
              <a:t>Abbott Labs </a:t>
            </a:r>
            <a:r>
              <a:rPr lang="en-US" dirty="0" smtClean="0"/>
              <a:t>for two issues. The first is whether there is any judicial review at all, in the absence of specific congressional authorization.</a:t>
            </a:r>
          </a:p>
          <a:p>
            <a:pPr eaLnBrk="1" hangingPunct="1"/>
            <a:r>
              <a:rPr lang="en-US" dirty="0" smtClean="0"/>
              <a:t>The second issue is the timing for review, i.e., was the issue ripe?</a:t>
            </a:r>
          </a:p>
        </p:txBody>
      </p:sp>
    </p:spTree>
    <p:extLst>
      <p:ext uri="{BB962C8B-B14F-4D97-AF65-F5344CB8AC3E}">
        <p14:creationId xmlns:p14="http://schemas.microsoft.com/office/powerpoint/2010/main" val="395215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6C056ADB-20FA-4094-A61B-A80CC52D2C21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When is Review Appropriate?</a:t>
            </a:r>
            <a:br>
              <a:rPr lang="en-US" dirty="0" smtClean="0"/>
            </a:br>
            <a:r>
              <a:rPr lang="en-US" dirty="0" smtClean="0"/>
              <a:t>(Prelude to the later ripeness discussion)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Should the plaintiff be able to get review of an agency regulation before the agency takes enforcement action?</a:t>
            </a:r>
          </a:p>
          <a:p>
            <a:pPr eaLnBrk="1" hangingPunct="1"/>
            <a:r>
              <a:rPr lang="en-US" dirty="0" smtClean="0"/>
              <a:t>What is a facial review of a statute?</a:t>
            </a:r>
          </a:p>
          <a:p>
            <a:pPr lvl="1" eaLnBrk="1" hangingPunct="1"/>
            <a:r>
              <a:rPr lang="en-US" dirty="0" smtClean="0"/>
              <a:t>What are the problems with a facial review?</a:t>
            </a:r>
          </a:p>
          <a:p>
            <a:pPr lvl="1" eaLnBrk="1" hangingPunct="1"/>
            <a:r>
              <a:rPr lang="en-US" dirty="0" smtClean="0"/>
              <a:t>How are these similar to the problems of pre-enforcement review?</a:t>
            </a:r>
          </a:p>
        </p:txBody>
      </p:sp>
    </p:spTree>
    <p:extLst>
      <p:ext uri="{BB962C8B-B14F-4D97-AF65-F5344CB8AC3E}">
        <p14:creationId xmlns:p14="http://schemas.microsoft.com/office/powerpoint/2010/main" val="3654491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F2B87173-F327-46A3-90B3-F00F1282C6D1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"As Applied" (Post-Enforcement) Review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Why does the agency prefer post-enforcement review?</a:t>
            </a:r>
          </a:p>
          <a:p>
            <a:pPr lvl="1" eaLnBrk="1" hangingPunct="1"/>
            <a:r>
              <a:rPr lang="en-US" dirty="0" smtClean="0"/>
              <a:t>What happens with compliance?</a:t>
            </a:r>
          </a:p>
          <a:p>
            <a:pPr eaLnBrk="1" hangingPunct="1"/>
            <a:r>
              <a:rPr lang="en-US" dirty="0" smtClean="0"/>
              <a:t>What additional information does the court get when it requires the plaintiff to wait until there is enforcement?</a:t>
            </a:r>
          </a:p>
          <a:p>
            <a:pPr lvl="1" eaLnBrk="1" hangingPunct="1"/>
            <a:r>
              <a:rPr lang="en-US" dirty="0" smtClean="0"/>
              <a:t>What if the penalties are so </a:t>
            </a:r>
            <a:r>
              <a:rPr lang="en-US" i="1" dirty="0" smtClean="0"/>
              <a:t>Draconian</a:t>
            </a:r>
            <a:r>
              <a:rPr lang="en-US" dirty="0" smtClean="0"/>
              <a:t> that no one will risk enforcement?</a:t>
            </a:r>
          </a:p>
        </p:txBody>
      </p:sp>
    </p:spTree>
    <p:extLst>
      <p:ext uri="{BB962C8B-B14F-4D97-AF65-F5344CB8AC3E}">
        <p14:creationId xmlns:p14="http://schemas.microsoft.com/office/powerpoint/2010/main" val="3804054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0F5C9866-D3B2-4B1E-92EC-91372D77D98E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Abbott Laboratories v. Gardner</a:t>
            </a:r>
            <a:r>
              <a:rPr lang="en-US" dirty="0" smtClean="0"/>
              <a:t>, 387 U.S. 136 (1967) - Is There Review?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800" smtClean="0"/>
              <a:t>This was a dispute over the authority of the FDA to require the generic name on prescription drug labels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The plaintiffs claimed that the FDA exceeded its statutory authority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800" smtClean="0"/>
              <a:t>FDA said that this was not reviewable because the enabling act provided for specific review of other actions and this was not included in the list</a:t>
            </a:r>
          </a:p>
          <a:p>
            <a:pPr eaLnBrk="1" hangingPunct="1">
              <a:lnSpc>
                <a:spcPct val="90000"/>
              </a:lnSpc>
            </a:pPr>
            <a:r>
              <a:rPr lang="en-US" sz="2800" smtClean="0"/>
              <a:t>The Court found that judicial review is favored, and that it would not hold it precluded unless the congressional intent was clear.</a:t>
            </a:r>
          </a:p>
        </p:txBody>
      </p:sp>
    </p:spTree>
    <p:extLst>
      <p:ext uri="{BB962C8B-B14F-4D97-AF65-F5344CB8AC3E}">
        <p14:creationId xmlns:p14="http://schemas.microsoft.com/office/powerpoint/2010/main" val="1933875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59F9A01D-7109-4049-A782-AE10CACA124D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Block v. Community Nutrition Institute</a:t>
            </a:r>
            <a:r>
              <a:rPr lang="en-US" dirty="0" smtClean="0"/>
              <a:t>, 467 U.S. 340 (1984) 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dirty="0" smtClean="0"/>
              <a:t>Clarified Abbott's policy on reviewability</a:t>
            </a:r>
          </a:p>
          <a:p>
            <a:pPr lvl="1" eaLnBrk="1" hangingPunct="1"/>
            <a:r>
              <a:rPr lang="en-US" sz="2800" dirty="0" smtClean="0"/>
              <a:t>Consumers wanted to challenge rules under the  milk price support law, which was intended to protect milk producers </a:t>
            </a:r>
          </a:p>
          <a:p>
            <a:pPr lvl="1" eaLnBrk="1" hangingPunct="1"/>
            <a:r>
              <a:rPr lang="en-US" sz="2800" dirty="0" smtClean="0"/>
              <a:t>The court found that Congress had specified who could appeal these orders and how</a:t>
            </a:r>
          </a:p>
          <a:p>
            <a:pPr eaLnBrk="1" hangingPunct="1"/>
            <a:r>
              <a:rPr lang="en-US" sz="2800" dirty="0" smtClean="0"/>
              <a:t>Coupled with the purpose of the act, this was enough to show intent to prevent consumer claims</a:t>
            </a:r>
          </a:p>
          <a:p>
            <a:pPr lvl="1" eaLnBrk="1" hangingPunct="1"/>
            <a:r>
              <a:rPr lang="en-US" sz="2800" dirty="0" smtClean="0"/>
              <a:t>This might also be seen as a zone of interest question.</a:t>
            </a:r>
          </a:p>
        </p:txBody>
      </p:sp>
    </p:spTree>
    <p:extLst>
      <p:ext uri="{BB962C8B-B14F-4D97-AF65-F5344CB8AC3E}">
        <p14:creationId xmlns:p14="http://schemas.microsoft.com/office/powerpoint/2010/main" val="27033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9F50DB48-FD2D-4182-9ECD-2EF277C94D3F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Does Committed To Agency Discretion By Law Mean No Judicial Review?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5 U.S.C. § 701(a)(2) (§ 701, et </a:t>
            </a:r>
            <a:r>
              <a:rPr lang="en-US" sz="2800" dirty="0" err="1" smtClean="0"/>
              <a:t>seq</a:t>
            </a:r>
            <a:r>
              <a:rPr lang="en-US" sz="2800" dirty="0" smtClean="0"/>
              <a:t> is judicial review)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(a) This chapter applies, according to the provisions thereof, except to the extent that -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(2) agency action is committed to agency discretion by law. 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This is related to the political question doctrine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The courts recognize that agencies are charged with making policy under the direction of the legislature and the executive branches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The proper review of a policy choice is through the ballot box</a:t>
            </a:r>
          </a:p>
        </p:txBody>
      </p:sp>
    </p:spTree>
    <p:extLst>
      <p:ext uri="{BB962C8B-B14F-4D97-AF65-F5344CB8AC3E}">
        <p14:creationId xmlns:p14="http://schemas.microsoft.com/office/powerpoint/2010/main" val="2968183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114F941-7364-4927-B1B4-64DF32A30AF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i="1" dirty="0" smtClean="0"/>
              <a:t>Citizens to Preserve Overton Park v. Volpe</a:t>
            </a:r>
            <a:r>
              <a:rPr lang="en-US" dirty="0" smtClean="0"/>
              <a:t>, 401 U.S. 402 (1971) </a:t>
            </a:r>
          </a:p>
        </p:txBody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Congress said no federal money to build roads in parks if there was a "feasible and prudent" alternative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The Secretary authorizes a road in a park and tells plaintiffs that it is within his discretion and cannot be reviewed by the courts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Does the Court have a standard to review this decision, or is it a pure policy choice?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The court found that "feasible and prudent" provided adequate law to guide judicial review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800" dirty="0" smtClean="0"/>
              <a:t>Committed to agency discretion was held to be very narrow, unless specified by statute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3823495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ends">
  <a:themeElements>
    <a:clrScheme name="Blends 3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blends - modified</Template>
  <TotalTime>2131</TotalTime>
  <Words>1537</Words>
  <Application>Microsoft Office PowerPoint</Application>
  <PresentationFormat>On-screen Show (4:3)</PresentationFormat>
  <Paragraphs>133</Paragraphs>
  <Slides>21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Blends</vt:lpstr>
      <vt:lpstr>Chapter 6 - Access to Judicial Review</vt:lpstr>
      <vt:lpstr>Statutory Preclusion of Judicial Review</vt:lpstr>
      <vt:lpstr>Is there Judicial Review at All?</vt:lpstr>
      <vt:lpstr>When is Review Appropriate? (Prelude to the later ripeness discussion)</vt:lpstr>
      <vt:lpstr>"As Applied" (Post-Enforcement) Review</vt:lpstr>
      <vt:lpstr>Abbott Laboratories v. Gardner, 387 U.S. 136 (1967) - Is There Review?</vt:lpstr>
      <vt:lpstr>Block v. Community Nutrition Institute, 467 U.S. 340 (1984) </vt:lpstr>
      <vt:lpstr>Does Committed To Agency Discretion By Law Mean No Judicial Review?</vt:lpstr>
      <vt:lpstr>Citizens to Preserve Overton Park v. Volpe, 401 U.S. 402 (1971) </vt:lpstr>
      <vt:lpstr>Heckler v. Chaney, 470 U.S. 821 (1985) - Lethal Injection Case</vt:lpstr>
      <vt:lpstr>Decisions on Rulemaking Petitions</vt:lpstr>
      <vt:lpstr>Webster v. Doe, 486 U.S. 592 (1988) </vt:lpstr>
      <vt:lpstr>Lincoln v. Vigil, 508 U.S. 182 (1993) </vt:lpstr>
      <vt:lpstr>Problems of Timing</vt:lpstr>
      <vt:lpstr>Is There a Final Agency Action?</vt:lpstr>
      <vt:lpstr>Federal Trade Commn. v. Standard Oil Co. of California, 449 U.S. 232 (1980)</vt:lpstr>
      <vt:lpstr>National Automatic Laundry and Cleaning Council v. Shultz, 443 F.2d 689 (D.C. Cir. 1971) </vt:lpstr>
      <vt:lpstr>Taylor-Callahan-Coleman Counties Dist. Adult Probation Dept. v. Dole, 948 F.2d 953 (5th Cir. 1991) </vt:lpstr>
      <vt:lpstr>Franklin v. Massachusetts, 505 U.S. 788 (1992) </vt:lpstr>
      <vt:lpstr>Western Ill. Home Health Care, Inc. v. Herman, 150 F.3d 659 (7th Cir. 1998)</vt:lpstr>
      <vt:lpstr>Finality Wrap-up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Access to Judicial Review</dc:title>
  <dc:creator>edward</dc:creator>
  <cp:lastModifiedBy>Edward Richards</cp:lastModifiedBy>
  <cp:revision>253</cp:revision>
  <dcterms:created xsi:type="dcterms:W3CDTF">2005-10-18T14:40:56Z</dcterms:created>
  <dcterms:modified xsi:type="dcterms:W3CDTF">2014-03-13T14:28:07Z</dcterms:modified>
</cp:coreProperties>
</file>