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20"/>
  </p:notesMasterIdLst>
  <p:sldIdLst>
    <p:sldId id="256" r:id="rId2"/>
    <p:sldId id="298" r:id="rId3"/>
    <p:sldId id="299" r:id="rId4"/>
    <p:sldId id="306" r:id="rId5"/>
    <p:sldId id="307" r:id="rId6"/>
    <p:sldId id="308" r:id="rId7"/>
    <p:sldId id="309" r:id="rId8"/>
    <p:sldId id="310" r:id="rId9"/>
    <p:sldId id="311" r:id="rId10"/>
    <p:sldId id="312" r:id="rId11"/>
    <p:sldId id="313" r:id="rId12"/>
    <p:sldId id="314" r:id="rId13"/>
    <p:sldId id="315" r:id="rId14"/>
    <p:sldId id="286" r:id="rId15"/>
    <p:sldId id="291" r:id="rId16"/>
    <p:sldId id="290" r:id="rId17"/>
    <p:sldId id="287" r:id="rId18"/>
    <p:sldId id="304" r:id="rId1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36" autoAdjust="0"/>
    <p:restoredTop sz="86369" autoAdjust="0"/>
  </p:normalViewPr>
  <p:slideViewPr>
    <p:cSldViewPr>
      <p:cViewPr varScale="1">
        <p:scale>
          <a:sx n="73" d="100"/>
          <a:sy n="73" d="100"/>
        </p:scale>
        <p:origin x="-84" y="-6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2355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235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355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2355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AF4EAAF0-28C0-4E3D-9D25-DF6EA168DD61}" type="slidenum">
              <a:rPr lang="en-US"/>
              <a:pPr/>
              <a:t>‹#›</a:t>
            </a:fld>
            <a:endParaRPr lang="en-US"/>
          </a:p>
        </p:txBody>
      </p:sp>
    </p:spTree>
    <p:extLst>
      <p:ext uri="{BB962C8B-B14F-4D97-AF65-F5344CB8AC3E}">
        <p14:creationId xmlns:p14="http://schemas.microsoft.com/office/powerpoint/2010/main" val="425082495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ED7F876C-AE8E-4933-9F78-1A2BB7012F15}" type="slidenum">
              <a:rPr lang="en-US">
                <a:latin typeface="Arial" charset="0"/>
              </a:rPr>
              <a:pPr/>
              <a:t>5</a:t>
            </a:fld>
            <a:endParaRPr lang="en-US" dirty="0">
              <a:latin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r>
              <a:rPr lang="en-US" dirty="0" smtClean="0"/>
              <a:t>St Bernard and </a:t>
            </a:r>
            <a:r>
              <a:rPr lang="en-US" dirty="0" err="1" smtClean="0"/>
              <a:t>Plaquamines</a:t>
            </a:r>
            <a:r>
              <a:rPr lang="en-US" dirty="0" smtClean="0"/>
              <a:t> - Betsy</a:t>
            </a:r>
          </a:p>
          <a:p>
            <a:pPr eaLnBrk="1" hangingPunct="1"/>
            <a:r>
              <a:rPr lang="en-US" dirty="0" smtClean="0"/>
              <a:t>Mississippi River -- Gulf Outlet, a navigation project that provided a short-cut from the Gulf of Mexico to New Orleans.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122" name="Group 2"/>
          <p:cNvGrpSpPr>
            <a:grpSpLocks/>
          </p:cNvGrpSpPr>
          <p:nvPr/>
        </p:nvGrpSpPr>
        <p:grpSpPr bwMode="auto">
          <a:xfrm>
            <a:off x="0" y="2438400"/>
            <a:ext cx="9009063" cy="1052513"/>
            <a:chOff x="0" y="1536"/>
            <a:chExt cx="5675" cy="663"/>
          </a:xfrm>
        </p:grpSpPr>
        <p:grpSp>
          <p:nvGrpSpPr>
            <p:cNvPr id="5123" name="Group 3"/>
            <p:cNvGrpSpPr>
              <a:grpSpLocks/>
            </p:cNvGrpSpPr>
            <p:nvPr/>
          </p:nvGrpSpPr>
          <p:grpSpPr bwMode="auto">
            <a:xfrm>
              <a:off x="183" y="1604"/>
              <a:ext cx="448" cy="299"/>
              <a:chOff x="720" y="336"/>
              <a:chExt cx="624" cy="432"/>
            </a:xfrm>
          </p:grpSpPr>
          <p:sp>
            <p:nvSpPr>
              <p:cNvPr id="5124" name="Rectangle 4"/>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5"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126" name="Group 6"/>
            <p:cNvGrpSpPr>
              <a:grpSpLocks/>
            </p:cNvGrpSpPr>
            <p:nvPr/>
          </p:nvGrpSpPr>
          <p:grpSpPr bwMode="auto">
            <a:xfrm>
              <a:off x="261" y="1870"/>
              <a:ext cx="465" cy="299"/>
              <a:chOff x="912" y="2640"/>
              <a:chExt cx="672" cy="432"/>
            </a:xfrm>
          </p:grpSpPr>
          <p:sp>
            <p:nvSpPr>
              <p:cNvPr id="5127" name="Rectangle 7"/>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8"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129"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Rectangle 10"/>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1"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132" name="Rectangle 12"/>
          <p:cNvSpPr>
            <a:spLocks noGrp="1" noChangeArrowheads="1"/>
          </p:cNvSpPr>
          <p:nvPr>
            <p:ph type="ctrTitle"/>
          </p:nvPr>
        </p:nvSpPr>
        <p:spPr>
          <a:xfrm>
            <a:off x="990600" y="1676400"/>
            <a:ext cx="7772400" cy="1462088"/>
          </a:xfrm>
        </p:spPr>
        <p:txBody>
          <a:bodyPr/>
          <a:lstStyle>
            <a:lvl1pPr>
              <a:defRPr/>
            </a:lvl1pPr>
          </a:lstStyle>
          <a:p>
            <a:pPr lvl="0"/>
            <a:r>
              <a:rPr lang="en-US" noProof="0" smtClean="0"/>
              <a:t>Click to edit Master title style</a:t>
            </a:r>
          </a:p>
        </p:txBody>
      </p:sp>
      <p:sp>
        <p:nvSpPr>
          <p:cNvPr id="5133"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5134" name="Rectangle 14"/>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endParaRPr lang="en-US"/>
          </a:p>
        </p:txBody>
      </p:sp>
      <p:sp>
        <p:nvSpPr>
          <p:cNvPr id="5135" name="Rectangle 15"/>
          <p:cNvSpPr>
            <a:spLocks noGrp="1" noChangeArrowheads="1"/>
          </p:cNvSpPr>
          <p:nvPr>
            <p:ph type="ftr" sz="quarter" idx="3"/>
          </p:nvPr>
        </p:nvSpPr>
        <p:spPr>
          <a:xfrm>
            <a:off x="3429000" y="6248400"/>
            <a:ext cx="2895600" cy="457200"/>
          </a:xfrm>
        </p:spPr>
        <p:txBody>
          <a:bodyPr/>
          <a:lstStyle>
            <a:lvl1pPr>
              <a:defRPr>
                <a:solidFill>
                  <a:schemeClr val="bg2"/>
                </a:solidFill>
              </a:defRPr>
            </a:lvl1pPr>
          </a:lstStyle>
          <a:p>
            <a:endParaRPr lang="en-US"/>
          </a:p>
        </p:txBody>
      </p:sp>
      <p:sp>
        <p:nvSpPr>
          <p:cNvPr id="5136" name="Rectangle 16"/>
          <p:cNvSpPr>
            <a:spLocks noGrp="1" noChangeArrowheads="1"/>
          </p:cNvSpPr>
          <p:nvPr>
            <p:ph type="sldNum" sz="quarter" idx="4"/>
          </p:nvPr>
        </p:nvSpPr>
        <p:spPr>
          <a:xfrm>
            <a:off x="6858000" y="6248400"/>
            <a:ext cx="1905000" cy="457200"/>
          </a:xfrm>
        </p:spPr>
        <p:txBody>
          <a:bodyPr/>
          <a:lstStyle>
            <a:lvl1pPr>
              <a:defRPr>
                <a:solidFill>
                  <a:schemeClr val="bg2"/>
                </a:solidFill>
              </a:defRPr>
            </a:lvl1pPr>
          </a:lstStyle>
          <a:p>
            <a:fld id="{B7EF62F7-6026-4358-BEAE-7E377056E4EC}"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904B382-3F1B-4444-AF83-8A4847201670}" type="slidenum">
              <a:rPr lang="en-US"/>
              <a:pPr/>
              <a:t>‹#›</a:t>
            </a:fld>
            <a:endParaRPr lang="en-US"/>
          </a:p>
        </p:txBody>
      </p:sp>
    </p:spTree>
    <p:extLst>
      <p:ext uri="{BB962C8B-B14F-4D97-AF65-F5344CB8AC3E}">
        <p14:creationId xmlns:p14="http://schemas.microsoft.com/office/powerpoint/2010/main" val="2433076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4975" y="214313"/>
            <a:ext cx="2159000" cy="63388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214313"/>
            <a:ext cx="6327775" cy="63388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ABB88F0-6645-4EA2-AB47-0BAACBABF981}" type="slidenum">
              <a:rPr lang="en-US"/>
              <a:pPr/>
              <a:t>‹#›</a:t>
            </a:fld>
            <a:endParaRPr lang="en-US"/>
          </a:p>
        </p:txBody>
      </p:sp>
    </p:spTree>
    <p:extLst>
      <p:ext uri="{BB962C8B-B14F-4D97-AF65-F5344CB8AC3E}">
        <p14:creationId xmlns:p14="http://schemas.microsoft.com/office/powerpoint/2010/main" val="182971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CBA890F-784B-439E-AB9D-358DF069A602}" type="slidenum">
              <a:rPr lang="en-US"/>
              <a:pPr/>
              <a:t>‹#›</a:t>
            </a:fld>
            <a:endParaRPr lang="en-US"/>
          </a:p>
        </p:txBody>
      </p:sp>
    </p:spTree>
    <p:extLst>
      <p:ext uri="{BB962C8B-B14F-4D97-AF65-F5344CB8AC3E}">
        <p14:creationId xmlns:p14="http://schemas.microsoft.com/office/powerpoint/2010/main" val="3191800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1F8D215-DB01-4F29-B065-CBCB97F307E3}" type="slidenum">
              <a:rPr lang="en-US"/>
              <a:pPr/>
              <a:t>‹#›</a:t>
            </a:fld>
            <a:endParaRPr lang="en-US"/>
          </a:p>
        </p:txBody>
      </p:sp>
    </p:spTree>
    <p:extLst>
      <p:ext uri="{BB962C8B-B14F-4D97-AF65-F5344CB8AC3E}">
        <p14:creationId xmlns:p14="http://schemas.microsoft.com/office/powerpoint/2010/main" val="1304165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2057400"/>
            <a:ext cx="4191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57400"/>
            <a:ext cx="4191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A2CF43C-1288-4333-B8AF-8734753C005B}" type="slidenum">
              <a:rPr lang="en-US"/>
              <a:pPr/>
              <a:t>‹#›</a:t>
            </a:fld>
            <a:endParaRPr lang="en-US"/>
          </a:p>
        </p:txBody>
      </p:sp>
    </p:spTree>
    <p:extLst>
      <p:ext uri="{BB962C8B-B14F-4D97-AF65-F5344CB8AC3E}">
        <p14:creationId xmlns:p14="http://schemas.microsoft.com/office/powerpoint/2010/main" val="3712066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E186DE5-A108-46CB-AD28-DEC73ECAE7C5}" type="slidenum">
              <a:rPr lang="en-US"/>
              <a:pPr/>
              <a:t>‹#›</a:t>
            </a:fld>
            <a:endParaRPr lang="en-US"/>
          </a:p>
        </p:txBody>
      </p:sp>
    </p:spTree>
    <p:extLst>
      <p:ext uri="{BB962C8B-B14F-4D97-AF65-F5344CB8AC3E}">
        <p14:creationId xmlns:p14="http://schemas.microsoft.com/office/powerpoint/2010/main" val="1792739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1B2D66E-12FF-497F-89B7-FECC6C779381}" type="slidenum">
              <a:rPr lang="en-US"/>
              <a:pPr/>
              <a:t>‹#›</a:t>
            </a:fld>
            <a:endParaRPr lang="en-US"/>
          </a:p>
        </p:txBody>
      </p:sp>
    </p:spTree>
    <p:extLst>
      <p:ext uri="{BB962C8B-B14F-4D97-AF65-F5344CB8AC3E}">
        <p14:creationId xmlns:p14="http://schemas.microsoft.com/office/powerpoint/2010/main" val="1423455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7DAFF111-CF61-4495-A2EE-4537F6DB96E9}" type="slidenum">
              <a:rPr lang="en-US"/>
              <a:pPr/>
              <a:t>‹#›</a:t>
            </a:fld>
            <a:endParaRPr lang="en-US"/>
          </a:p>
        </p:txBody>
      </p:sp>
    </p:spTree>
    <p:extLst>
      <p:ext uri="{BB962C8B-B14F-4D97-AF65-F5344CB8AC3E}">
        <p14:creationId xmlns:p14="http://schemas.microsoft.com/office/powerpoint/2010/main" val="2141932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9812D37-E539-4F65-9C9C-DC9B901B03DC}" type="slidenum">
              <a:rPr lang="en-US"/>
              <a:pPr/>
              <a:t>‹#›</a:t>
            </a:fld>
            <a:endParaRPr lang="en-US"/>
          </a:p>
        </p:txBody>
      </p:sp>
    </p:spTree>
    <p:extLst>
      <p:ext uri="{BB962C8B-B14F-4D97-AF65-F5344CB8AC3E}">
        <p14:creationId xmlns:p14="http://schemas.microsoft.com/office/powerpoint/2010/main" val="1773557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97ECF8C-E05E-49A6-8860-1FF7731CBD02}" type="slidenum">
              <a:rPr lang="en-US"/>
              <a:pPr/>
              <a:t>‹#›</a:t>
            </a:fld>
            <a:endParaRPr lang="en-US"/>
          </a:p>
        </p:txBody>
      </p:sp>
    </p:spTree>
    <p:extLst>
      <p:ext uri="{BB962C8B-B14F-4D97-AF65-F5344CB8AC3E}">
        <p14:creationId xmlns:p14="http://schemas.microsoft.com/office/powerpoint/2010/main" val="4200344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ltGray">
          <a:xfrm>
            <a:off x="417513" y="1098550"/>
            <a:ext cx="438150" cy="47466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4099"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4100" name="Rectangle 4"/>
          <p:cNvSpPr>
            <a:spLocks noChangeArrowheads="1"/>
          </p:cNvSpPr>
          <p:nvPr/>
        </p:nvSpPr>
        <p:spPr bwMode="ltGray">
          <a:xfrm>
            <a:off x="541338" y="1520825"/>
            <a:ext cx="422275" cy="474663"/>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4101"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4102"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4103" name="Rectangle 7"/>
          <p:cNvSpPr>
            <a:spLocks noChangeArrowheads="1"/>
          </p:cNvSpPr>
          <p:nvPr/>
        </p:nvSpPr>
        <p:spPr bwMode="gray">
          <a:xfrm>
            <a:off x="762000" y="990600"/>
            <a:ext cx="31750"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4104"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4105" name="Rectangle 9"/>
          <p:cNvSpPr>
            <a:spLocks noGrp="1" noChangeArrowheads="1"/>
          </p:cNvSpPr>
          <p:nvPr>
            <p:ph type="title"/>
          </p:nvPr>
        </p:nvSpPr>
        <p:spPr bwMode="auto">
          <a:xfrm>
            <a:off x="1150938" y="214313"/>
            <a:ext cx="7793037" cy="1462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4106" name="Rectangle 10"/>
          <p:cNvSpPr>
            <a:spLocks noGrp="1" noChangeArrowheads="1"/>
          </p:cNvSpPr>
          <p:nvPr>
            <p:ph type="body" idx="1"/>
          </p:nvPr>
        </p:nvSpPr>
        <p:spPr bwMode="auto">
          <a:xfrm>
            <a:off x="304800" y="2057400"/>
            <a:ext cx="85344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7" name="Rectangle 11"/>
          <p:cNvSpPr>
            <a:spLocks noGrp="1" noChangeArrowheads="1"/>
          </p:cNvSpPr>
          <p:nvPr>
            <p:ph type="dt" sz="half" idx="2"/>
          </p:nvPr>
        </p:nvSpPr>
        <p:spPr bwMode="auto">
          <a:xfrm>
            <a:off x="11620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lvl1pPr>
          </a:lstStyle>
          <a:p>
            <a:endParaRPr lang="en-US"/>
          </a:p>
        </p:txBody>
      </p:sp>
      <p:sp>
        <p:nvSpPr>
          <p:cNvPr id="4108" name="Rectangle 12"/>
          <p:cNvSpPr>
            <a:spLocks noGrp="1" noChangeArrowheads="1"/>
          </p:cNvSpPr>
          <p:nvPr>
            <p:ph type="ftr" sz="quarter" idx="3"/>
          </p:nvPr>
        </p:nvSpPr>
        <p:spPr bwMode="auto">
          <a:xfrm>
            <a:off x="3657600" y="624363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lvl1pPr>
          </a:lstStyle>
          <a:p>
            <a:endParaRPr lang="en-US"/>
          </a:p>
        </p:txBody>
      </p:sp>
      <p:sp>
        <p:nvSpPr>
          <p:cNvPr id="4109" name="Rectangle 13"/>
          <p:cNvSpPr>
            <a:spLocks noGrp="1" noChangeArrowheads="1"/>
          </p:cNvSpPr>
          <p:nvPr>
            <p:ph type="sldNum" sz="quarter" idx="4"/>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lvl1pPr>
          </a:lstStyle>
          <a:p>
            <a:fld id="{92EFCC6A-74CF-4EBF-9BC3-411A52DB11E6}"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l" rtl="0" fontAlgn="base">
        <a:spcBef>
          <a:spcPct val="0"/>
        </a:spcBef>
        <a:spcAft>
          <a:spcPct val="0"/>
        </a:spcAft>
        <a:defRPr sz="3600" b="1">
          <a:solidFill>
            <a:schemeClr val="tx1"/>
          </a:solidFill>
          <a:latin typeface="+mj-lt"/>
          <a:ea typeface="+mj-ea"/>
          <a:cs typeface="+mj-cs"/>
        </a:defRPr>
      </a:lvl1pPr>
      <a:lvl2pPr algn="l" rtl="0" fontAlgn="base">
        <a:spcBef>
          <a:spcPct val="0"/>
        </a:spcBef>
        <a:spcAft>
          <a:spcPct val="0"/>
        </a:spcAft>
        <a:defRPr sz="3600" b="1">
          <a:solidFill>
            <a:schemeClr val="tx1"/>
          </a:solidFill>
          <a:latin typeface="Arial Narrow" pitchFamily="34" charset="0"/>
        </a:defRPr>
      </a:lvl2pPr>
      <a:lvl3pPr algn="l" rtl="0" fontAlgn="base">
        <a:spcBef>
          <a:spcPct val="0"/>
        </a:spcBef>
        <a:spcAft>
          <a:spcPct val="0"/>
        </a:spcAft>
        <a:defRPr sz="3600" b="1">
          <a:solidFill>
            <a:schemeClr val="tx1"/>
          </a:solidFill>
          <a:latin typeface="Arial Narrow" pitchFamily="34" charset="0"/>
        </a:defRPr>
      </a:lvl3pPr>
      <a:lvl4pPr algn="l" rtl="0" fontAlgn="base">
        <a:spcBef>
          <a:spcPct val="0"/>
        </a:spcBef>
        <a:spcAft>
          <a:spcPct val="0"/>
        </a:spcAft>
        <a:defRPr sz="3600" b="1">
          <a:solidFill>
            <a:schemeClr val="tx1"/>
          </a:solidFill>
          <a:latin typeface="Arial Narrow" pitchFamily="34" charset="0"/>
        </a:defRPr>
      </a:lvl4pPr>
      <a:lvl5pPr algn="l" rtl="0" fontAlgn="base">
        <a:spcBef>
          <a:spcPct val="0"/>
        </a:spcBef>
        <a:spcAft>
          <a:spcPct val="0"/>
        </a:spcAft>
        <a:defRPr sz="3600" b="1">
          <a:solidFill>
            <a:schemeClr val="tx1"/>
          </a:solidFill>
          <a:latin typeface="Arial Narrow" pitchFamily="34" charset="0"/>
        </a:defRPr>
      </a:lvl5pPr>
      <a:lvl6pPr marL="457200" algn="l" rtl="0" fontAlgn="base">
        <a:spcBef>
          <a:spcPct val="0"/>
        </a:spcBef>
        <a:spcAft>
          <a:spcPct val="0"/>
        </a:spcAft>
        <a:defRPr sz="3600" b="1">
          <a:solidFill>
            <a:schemeClr val="tx1"/>
          </a:solidFill>
          <a:latin typeface="Arial Narrow" pitchFamily="34" charset="0"/>
        </a:defRPr>
      </a:lvl6pPr>
      <a:lvl7pPr marL="914400" algn="l" rtl="0" fontAlgn="base">
        <a:spcBef>
          <a:spcPct val="0"/>
        </a:spcBef>
        <a:spcAft>
          <a:spcPct val="0"/>
        </a:spcAft>
        <a:defRPr sz="3600" b="1">
          <a:solidFill>
            <a:schemeClr val="tx1"/>
          </a:solidFill>
          <a:latin typeface="Arial Narrow" pitchFamily="34" charset="0"/>
        </a:defRPr>
      </a:lvl7pPr>
      <a:lvl8pPr marL="1371600" algn="l" rtl="0" fontAlgn="base">
        <a:spcBef>
          <a:spcPct val="0"/>
        </a:spcBef>
        <a:spcAft>
          <a:spcPct val="0"/>
        </a:spcAft>
        <a:defRPr sz="3600" b="1">
          <a:solidFill>
            <a:schemeClr val="tx1"/>
          </a:solidFill>
          <a:latin typeface="Arial Narrow" pitchFamily="34" charset="0"/>
        </a:defRPr>
      </a:lvl8pPr>
      <a:lvl9pPr marL="1828800" algn="l" rtl="0" fontAlgn="base">
        <a:spcBef>
          <a:spcPct val="0"/>
        </a:spcBef>
        <a:spcAft>
          <a:spcPct val="0"/>
        </a:spcAft>
        <a:defRPr sz="3600" b="1">
          <a:solidFill>
            <a:schemeClr val="tx1"/>
          </a:solidFill>
          <a:latin typeface="Arial Narrow" pitchFamily="34" charset="0"/>
        </a:defRPr>
      </a:lvl9pPr>
    </p:titleStyle>
    <p:bodyStyle>
      <a:lvl1pPr marL="342900" indent="-342900" algn="l" rtl="0" fontAlgn="base">
        <a:spcBef>
          <a:spcPct val="20000"/>
        </a:spcBef>
        <a:spcAft>
          <a:spcPct val="0"/>
        </a:spcAft>
        <a:buClr>
          <a:schemeClr val="folHlink"/>
        </a:buClr>
        <a:buSzPct val="60000"/>
        <a:buFont typeface="Wingdings" pitchFamily="2" charset="2"/>
        <a:buChar char="n"/>
        <a:defRPr sz="3200" b="1">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3200" b="1">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Tahoma" pitchFamily="34" charset="0"/>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Tahoma" pitchFamily="34" charset="0"/>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mrgo.gov/MRGO_History.asp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dirty="0"/>
              <a:t>Flood Law</a:t>
            </a:r>
          </a:p>
        </p:txBody>
      </p:sp>
      <p:sp>
        <p:nvSpPr>
          <p:cNvPr id="2051" name="Rectangle 3"/>
          <p:cNvSpPr>
            <a:spLocks noGrp="1" noChangeArrowheads="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smtClean="0"/>
              <a:t>What did Plaintiffs Learn from Graci?</a:t>
            </a:r>
          </a:p>
        </p:txBody>
      </p:sp>
      <p:sp>
        <p:nvSpPr>
          <p:cNvPr id="3" name="Content Placeholder 2"/>
          <p:cNvSpPr>
            <a:spLocks noGrp="1"/>
          </p:cNvSpPr>
          <p:nvPr>
            <p:ph idx="1"/>
          </p:nvPr>
        </p:nvSpPr>
        <p:spPr/>
        <p:txBody>
          <a:bodyPr>
            <a:normAutofit fontScale="85000" lnSpcReduction="20000"/>
          </a:bodyPr>
          <a:lstStyle/>
          <a:p>
            <a:pPr eaLnBrk="1" hangingPunct="1">
              <a:defRPr/>
            </a:pPr>
            <a:r>
              <a:rPr lang="en-US" dirty="0" smtClean="0"/>
              <a:t>  	11. Plaintiffs have evidenced no variance between the project as completed and the construction of the project as directed by Congress.</a:t>
            </a:r>
          </a:p>
          <a:p>
            <a:pPr eaLnBrk="1" hangingPunct="1">
              <a:defRPr/>
            </a:pPr>
            <a:r>
              <a:rPr lang="en-US" dirty="0" smtClean="0"/>
              <a:t>        12. Plaintiffs have failed to show by a preponderance of the evidence any fault by the defendant in the design, construction or functioning of the MRGO.</a:t>
            </a:r>
          </a:p>
          <a:p>
            <a:pPr eaLnBrk="1" hangingPunct="1">
              <a:defRPr/>
            </a:pPr>
            <a:r>
              <a:rPr lang="en-US" dirty="0" smtClean="0"/>
              <a:t>        13. Nor have plaintiffs shown by a preponderance of the evidence any negligence by the defendant in the design, construction or functioning of said project.</a:t>
            </a:r>
          </a:p>
          <a:p>
            <a:pPr eaLnBrk="1" hangingPunct="1">
              <a:defRPr/>
            </a:pPr>
            <a:r>
              <a:rPr lang="en-US" dirty="0" smtClean="0"/>
              <a:t>        14. Nor have plaintiffs shown by a preponderance of the evidence any causal connection between the MRGO and any damages which plaintiffs may have sustained.</a:t>
            </a:r>
          </a:p>
        </p:txBody>
      </p:sp>
    </p:spTree>
    <p:extLst>
      <p:ext uri="{BB962C8B-B14F-4D97-AF65-F5344CB8AC3E}">
        <p14:creationId xmlns:p14="http://schemas.microsoft.com/office/powerpoint/2010/main" val="38973482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smtClean="0"/>
              <a:t>Was This the Right Message?</a:t>
            </a:r>
          </a:p>
        </p:txBody>
      </p:sp>
      <p:sp>
        <p:nvSpPr>
          <p:cNvPr id="15363" name="Content Placeholder 2"/>
          <p:cNvSpPr>
            <a:spLocks noGrp="1"/>
          </p:cNvSpPr>
          <p:nvPr>
            <p:ph idx="1"/>
          </p:nvPr>
        </p:nvSpPr>
        <p:spPr/>
        <p:txBody>
          <a:bodyPr/>
          <a:lstStyle/>
          <a:p>
            <a:pPr eaLnBrk="1" hangingPunct="1"/>
            <a:r>
              <a:rPr lang="en-US" smtClean="0"/>
              <a:t>Did Graci implicate the Flood Control Act of 1928?</a:t>
            </a:r>
          </a:p>
          <a:p>
            <a:pPr eaLnBrk="1" hangingPunct="1"/>
            <a:r>
              <a:rPr lang="en-US" smtClean="0"/>
              <a:t>Did the court in Graci discuss the discretionary function defense in the FTCA?</a:t>
            </a:r>
          </a:p>
          <a:p>
            <a:pPr eaLnBrk="1" hangingPunct="1"/>
            <a:r>
              <a:rPr lang="en-US" smtClean="0"/>
              <a:t>What analysis did the court use for the government’s duty?</a:t>
            </a:r>
          </a:p>
          <a:p>
            <a:pPr lvl="1" eaLnBrk="1" hangingPunct="1"/>
            <a:r>
              <a:rPr lang="en-US" smtClean="0"/>
              <a:t>Was this the right analysis?</a:t>
            </a:r>
          </a:p>
          <a:p>
            <a:pPr lvl="1" eaLnBrk="1" hangingPunct="1"/>
            <a:r>
              <a:rPr lang="en-US" smtClean="0"/>
              <a:t>Why didn’t it matter?</a:t>
            </a:r>
          </a:p>
        </p:txBody>
      </p:sp>
    </p:spTree>
    <p:extLst>
      <p:ext uri="{BB962C8B-B14F-4D97-AF65-F5344CB8AC3E}">
        <p14:creationId xmlns:p14="http://schemas.microsoft.com/office/powerpoint/2010/main" val="25664689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0F329F1-BA2C-47F9-B62C-0C905F3E2DCE}" type="slidenum">
              <a:rPr lang="en-US"/>
              <a:pPr/>
              <a:t>12</a:t>
            </a:fld>
            <a:endParaRPr lang="en-US"/>
          </a:p>
        </p:txBody>
      </p:sp>
      <p:sp>
        <p:nvSpPr>
          <p:cNvPr id="76802" name="Rectangle 2"/>
          <p:cNvSpPr>
            <a:spLocks noGrp="1" noChangeArrowheads="1"/>
          </p:cNvSpPr>
          <p:nvPr>
            <p:ph type="title"/>
          </p:nvPr>
        </p:nvSpPr>
        <p:spPr/>
        <p:txBody>
          <a:bodyPr/>
          <a:lstStyle/>
          <a:p>
            <a:r>
              <a:rPr lang="en-US" dirty="0"/>
              <a:t>LA Law: </a:t>
            </a:r>
            <a:r>
              <a:rPr lang="en-US" i="1" dirty="0" err="1"/>
              <a:t>Saden</a:t>
            </a:r>
            <a:r>
              <a:rPr lang="en-US" i="1" dirty="0"/>
              <a:t> v. Kirby</a:t>
            </a:r>
            <a:r>
              <a:rPr lang="en-US" dirty="0"/>
              <a:t>, 660 So.2d 423 (La. 1995)</a:t>
            </a:r>
          </a:p>
        </p:txBody>
      </p:sp>
      <p:sp>
        <p:nvSpPr>
          <p:cNvPr id="76803" name="Rectangle 3"/>
          <p:cNvSpPr>
            <a:spLocks noGrp="1" noChangeArrowheads="1"/>
          </p:cNvSpPr>
          <p:nvPr>
            <p:ph type="body" idx="1"/>
          </p:nvPr>
        </p:nvSpPr>
        <p:spPr/>
        <p:txBody>
          <a:bodyPr>
            <a:normAutofit lnSpcReduction="10000"/>
          </a:bodyPr>
          <a:lstStyle/>
          <a:p>
            <a:pPr>
              <a:lnSpc>
                <a:spcPct val="90000"/>
              </a:lnSpc>
            </a:pPr>
            <a:r>
              <a:rPr lang="en-US" dirty="0"/>
              <a:t>New Orleans Sewerage and Water</a:t>
            </a:r>
          </a:p>
          <a:p>
            <a:pPr lvl="1">
              <a:lnSpc>
                <a:spcPct val="90000"/>
              </a:lnSpc>
            </a:pPr>
            <a:r>
              <a:rPr lang="en-US" dirty="0"/>
              <a:t>2 big pumps, one little one</a:t>
            </a:r>
          </a:p>
          <a:p>
            <a:pPr lvl="1">
              <a:lnSpc>
                <a:spcPct val="90000"/>
              </a:lnSpc>
            </a:pPr>
            <a:r>
              <a:rPr lang="en-US" dirty="0"/>
              <a:t>underground power line for big pumps</a:t>
            </a:r>
          </a:p>
          <a:p>
            <a:pPr lvl="1">
              <a:lnSpc>
                <a:spcPct val="90000"/>
              </a:lnSpc>
            </a:pPr>
            <a:r>
              <a:rPr lang="en-US" dirty="0"/>
              <a:t>generator to run one big pump </a:t>
            </a:r>
          </a:p>
          <a:p>
            <a:pPr lvl="1">
              <a:lnSpc>
                <a:spcPct val="90000"/>
              </a:lnSpc>
            </a:pPr>
            <a:r>
              <a:rPr lang="en-US" dirty="0"/>
              <a:t>power line for big pumps went down</a:t>
            </a:r>
          </a:p>
          <a:p>
            <a:pPr lvl="1">
              <a:lnSpc>
                <a:spcPct val="90000"/>
              </a:lnSpc>
            </a:pPr>
            <a:r>
              <a:rPr lang="en-US" dirty="0"/>
              <a:t>was still down when flood occurred 3 months later - finally fixed 6 months after the fault</a:t>
            </a:r>
          </a:p>
          <a:p>
            <a:pPr>
              <a:lnSpc>
                <a:spcPct val="90000"/>
              </a:lnSpc>
            </a:pPr>
            <a:r>
              <a:rPr lang="en-US" dirty="0" smtClean="0"/>
              <a:t>Court found negligence.</a:t>
            </a:r>
          </a:p>
          <a:p>
            <a:pPr lvl="1">
              <a:lnSpc>
                <a:spcPct val="90000"/>
              </a:lnSpc>
            </a:pPr>
            <a:r>
              <a:rPr lang="en-US" dirty="0" smtClean="0"/>
              <a:t>How could you argue discretion</a:t>
            </a:r>
            <a:r>
              <a:rPr lang="en-US" dirty="0"/>
              <a:t>?</a:t>
            </a:r>
          </a:p>
        </p:txBody>
      </p:sp>
    </p:spTree>
    <p:extLst>
      <p:ext uri="{BB962C8B-B14F-4D97-AF65-F5344CB8AC3E}">
        <p14:creationId xmlns:p14="http://schemas.microsoft.com/office/powerpoint/2010/main" val="17006726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7D473F2-0313-48F9-B57F-B4AD00CC0582}" type="slidenum">
              <a:rPr lang="en-US"/>
              <a:pPr/>
              <a:t>13</a:t>
            </a:fld>
            <a:endParaRPr lang="en-US"/>
          </a:p>
        </p:txBody>
      </p:sp>
      <p:sp>
        <p:nvSpPr>
          <p:cNvPr id="78850" name="Rectangle 2"/>
          <p:cNvSpPr>
            <a:spLocks noGrp="1" noChangeArrowheads="1"/>
          </p:cNvSpPr>
          <p:nvPr>
            <p:ph type="title"/>
          </p:nvPr>
        </p:nvSpPr>
        <p:spPr/>
        <p:txBody>
          <a:bodyPr/>
          <a:lstStyle/>
          <a:p>
            <a:r>
              <a:rPr lang="en-US"/>
              <a:t>Pumps in Katrina</a:t>
            </a:r>
          </a:p>
        </p:txBody>
      </p:sp>
      <p:sp>
        <p:nvSpPr>
          <p:cNvPr id="78851" name="Rectangle 3"/>
          <p:cNvSpPr>
            <a:spLocks noGrp="1" noChangeArrowheads="1"/>
          </p:cNvSpPr>
          <p:nvPr>
            <p:ph type="body" idx="1"/>
          </p:nvPr>
        </p:nvSpPr>
        <p:spPr/>
        <p:txBody>
          <a:bodyPr/>
          <a:lstStyle/>
          <a:p>
            <a:r>
              <a:rPr lang="en-US" dirty="0"/>
              <a:t>Why are there pumps in New Orleans?</a:t>
            </a:r>
          </a:p>
          <a:p>
            <a:r>
              <a:rPr lang="en-US" dirty="0"/>
              <a:t>Why did they shut down the pumps during Katrina?</a:t>
            </a:r>
          </a:p>
          <a:p>
            <a:r>
              <a:rPr lang="en-US" dirty="0"/>
              <a:t>What is the city's </a:t>
            </a:r>
            <a:r>
              <a:rPr lang="en-US" dirty="0" err="1"/>
              <a:t>Berkovitz's</a:t>
            </a:r>
            <a:r>
              <a:rPr lang="en-US" dirty="0"/>
              <a:t> defense for shutting down the pumps?</a:t>
            </a:r>
          </a:p>
          <a:p>
            <a:r>
              <a:rPr lang="en-US" dirty="0"/>
              <a:t>What facts raise the specter of </a:t>
            </a:r>
            <a:r>
              <a:rPr lang="en-US" dirty="0" err="1"/>
              <a:t>Saden</a:t>
            </a:r>
            <a:r>
              <a:rPr lang="en-US" dirty="0"/>
              <a:t>?</a:t>
            </a:r>
          </a:p>
          <a:p>
            <a:r>
              <a:rPr lang="en-US" dirty="0"/>
              <a:t>Why are </a:t>
            </a:r>
            <a:r>
              <a:rPr lang="en-US" dirty="0" smtClean="0"/>
              <a:t>the levee </a:t>
            </a:r>
            <a:r>
              <a:rPr lang="en-US" dirty="0"/>
              <a:t>control </a:t>
            </a:r>
            <a:r>
              <a:rPr lang="en-US" dirty="0" smtClean="0"/>
              <a:t>boards and Parishes poor target defendants?</a:t>
            </a:r>
            <a:endParaRPr lang="en-US" dirty="0"/>
          </a:p>
        </p:txBody>
      </p:sp>
    </p:spTree>
    <p:extLst>
      <p:ext uri="{BB962C8B-B14F-4D97-AF65-F5344CB8AC3E}">
        <p14:creationId xmlns:p14="http://schemas.microsoft.com/office/powerpoint/2010/main" val="31938858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115E31E-7E2F-4733-A6C1-06BBBBC5F910}" type="slidenum">
              <a:rPr lang="en-US"/>
              <a:pPr/>
              <a:t>14</a:t>
            </a:fld>
            <a:endParaRPr lang="en-US"/>
          </a:p>
        </p:txBody>
      </p:sp>
      <p:sp>
        <p:nvSpPr>
          <p:cNvPr id="66562" name="Rectangle 2"/>
          <p:cNvSpPr>
            <a:spLocks noGrp="1" noChangeArrowheads="1"/>
          </p:cNvSpPr>
          <p:nvPr>
            <p:ph type="title"/>
          </p:nvPr>
        </p:nvSpPr>
        <p:spPr/>
        <p:txBody>
          <a:bodyPr/>
          <a:lstStyle/>
          <a:p>
            <a:r>
              <a:rPr lang="en-US" i="1" dirty="0"/>
              <a:t>Central Green Co. v. United States</a:t>
            </a:r>
            <a:r>
              <a:rPr lang="en-US" dirty="0"/>
              <a:t>, 531 U.S. 425 (2001)</a:t>
            </a:r>
          </a:p>
        </p:txBody>
      </p:sp>
      <p:sp>
        <p:nvSpPr>
          <p:cNvPr id="66563" name="Rectangle 3"/>
          <p:cNvSpPr>
            <a:spLocks noGrp="1" noChangeArrowheads="1"/>
          </p:cNvSpPr>
          <p:nvPr>
            <p:ph type="body" idx="1"/>
          </p:nvPr>
        </p:nvSpPr>
        <p:spPr/>
        <p:txBody>
          <a:bodyPr/>
          <a:lstStyle/>
          <a:p>
            <a:pPr>
              <a:lnSpc>
                <a:spcPct val="90000"/>
              </a:lnSpc>
            </a:pPr>
            <a:r>
              <a:rPr lang="en-US"/>
              <a:t>California Water Project - irrigation</a:t>
            </a:r>
          </a:p>
          <a:p>
            <a:pPr lvl="1">
              <a:lnSpc>
                <a:spcPct val="90000"/>
              </a:lnSpc>
            </a:pPr>
            <a:r>
              <a:rPr lang="en-US"/>
              <a:t>Take water from one area and spread it around the state</a:t>
            </a:r>
          </a:p>
          <a:p>
            <a:pPr>
              <a:lnSpc>
                <a:spcPct val="90000"/>
              </a:lnSpc>
            </a:pPr>
            <a:r>
              <a:rPr lang="en-US"/>
              <a:t>Land is damaged by seepage from the canal</a:t>
            </a:r>
          </a:p>
          <a:p>
            <a:pPr lvl="1">
              <a:lnSpc>
                <a:spcPct val="90000"/>
              </a:lnSpc>
            </a:pPr>
            <a:r>
              <a:rPr lang="en-US"/>
              <a:t>Is this covered by the flood control act immunity?</a:t>
            </a:r>
          </a:p>
          <a:p>
            <a:pPr lvl="1">
              <a:lnSpc>
                <a:spcPct val="90000"/>
              </a:lnSpc>
            </a:pPr>
            <a:r>
              <a:rPr lang="en-US"/>
              <a:t>The feds say that any flood control purpose puts the every water related damage under flood control act immunity</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DA6E5D0-86DB-4F2F-88F1-2F34BBABC89F}" type="slidenum">
              <a:rPr lang="en-US"/>
              <a:pPr/>
              <a:t>15</a:t>
            </a:fld>
            <a:endParaRPr lang="en-US"/>
          </a:p>
        </p:txBody>
      </p:sp>
      <p:sp>
        <p:nvSpPr>
          <p:cNvPr id="72706" name="Rectangle 2"/>
          <p:cNvSpPr>
            <a:spLocks noGrp="1" noChangeArrowheads="1"/>
          </p:cNvSpPr>
          <p:nvPr>
            <p:ph type="title"/>
          </p:nvPr>
        </p:nvSpPr>
        <p:spPr/>
        <p:txBody>
          <a:bodyPr/>
          <a:lstStyle/>
          <a:p>
            <a:r>
              <a:rPr lang="en-US"/>
              <a:t>Is there a Flood Control Purpose at All?</a:t>
            </a:r>
          </a:p>
        </p:txBody>
      </p:sp>
      <p:sp>
        <p:nvSpPr>
          <p:cNvPr id="72707" name="Rectangle 3"/>
          <p:cNvSpPr>
            <a:spLocks noGrp="1" noChangeArrowheads="1"/>
          </p:cNvSpPr>
          <p:nvPr>
            <p:ph type="body" idx="1"/>
          </p:nvPr>
        </p:nvSpPr>
        <p:spPr/>
        <p:txBody>
          <a:bodyPr/>
          <a:lstStyle/>
          <a:p>
            <a:r>
              <a:rPr lang="en-US"/>
              <a:t>What happens when the snow melts too fast or there is a big rain in this system?</a:t>
            </a:r>
          </a:p>
          <a:p>
            <a:pPr lvl="1"/>
            <a:r>
              <a:rPr lang="en-US"/>
              <a:t>Does the irrigation system also handle flood water?</a:t>
            </a:r>
          </a:p>
          <a:p>
            <a:pPr lvl="1"/>
            <a:r>
              <a:rPr lang="en-US"/>
              <a:t>Does this make it entirely a flood control project, so that any damage is immunized?</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774F0B0-DB47-406A-BEE7-1DA4788C180B}" type="slidenum">
              <a:rPr lang="en-US"/>
              <a:pPr/>
              <a:t>16</a:t>
            </a:fld>
            <a:endParaRPr lang="en-US"/>
          </a:p>
        </p:txBody>
      </p:sp>
      <p:sp>
        <p:nvSpPr>
          <p:cNvPr id="70658" name="Rectangle 2"/>
          <p:cNvSpPr>
            <a:spLocks noGrp="1" noChangeArrowheads="1"/>
          </p:cNvSpPr>
          <p:nvPr>
            <p:ph type="title"/>
          </p:nvPr>
        </p:nvSpPr>
        <p:spPr/>
        <p:txBody>
          <a:bodyPr/>
          <a:lstStyle/>
          <a:p>
            <a:r>
              <a:rPr lang="en-US"/>
              <a:t>The Holding in Central Green</a:t>
            </a:r>
          </a:p>
        </p:txBody>
      </p:sp>
      <p:sp>
        <p:nvSpPr>
          <p:cNvPr id="70659" name="Rectangle 3"/>
          <p:cNvSpPr>
            <a:spLocks noGrp="1" noChangeArrowheads="1"/>
          </p:cNvSpPr>
          <p:nvPr>
            <p:ph type="body" idx="1"/>
          </p:nvPr>
        </p:nvSpPr>
        <p:spPr/>
        <p:txBody>
          <a:bodyPr/>
          <a:lstStyle/>
          <a:p>
            <a:pPr>
              <a:lnSpc>
                <a:spcPct val="90000"/>
              </a:lnSpc>
            </a:pPr>
            <a:r>
              <a:rPr lang="en-US"/>
              <a:t>The text of the statute does not include the words "flood control project." Rather, it states that immunity attaches to "any damage from or by floods or flood waters . . . ." Accordingly, the text of the statute directs us to determine the scope of the immunity conferred, not by the character of the federal project or the purposes it serves, but by the character of the waters that cause the relevant damage and the purposes behind their release.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EEAD129-B326-40A3-89C4-046C8E600CC2}" type="slidenum">
              <a:rPr lang="en-US"/>
              <a:pPr/>
              <a:t>17</a:t>
            </a:fld>
            <a:endParaRPr lang="en-US"/>
          </a:p>
        </p:txBody>
      </p:sp>
      <p:sp>
        <p:nvSpPr>
          <p:cNvPr id="67586" name="Rectangle 2"/>
          <p:cNvSpPr>
            <a:spLocks noGrp="1" noChangeArrowheads="1"/>
          </p:cNvSpPr>
          <p:nvPr>
            <p:ph type="title"/>
          </p:nvPr>
        </p:nvSpPr>
        <p:spPr/>
        <p:txBody>
          <a:bodyPr/>
          <a:lstStyle/>
          <a:p>
            <a:r>
              <a:rPr lang="en-US"/>
              <a:t>Sorting out a Dual Purpose</a:t>
            </a:r>
          </a:p>
        </p:txBody>
      </p:sp>
      <p:sp>
        <p:nvSpPr>
          <p:cNvPr id="67587" name="Rectangle 3"/>
          <p:cNvSpPr>
            <a:spLocks noGrp="1" noChangeArrowheads="1"/>
          </p:cNvSpPr>
          <p:nvPr>
            <p:ph type="body" idx="1"/>
          </p:nvPr>
        </p:nvSpPr>
        <p:spPr/>
        <p:txBody>
          <a:bodyPr/>
          <a:lstStyle/>
          <a:p>
            <a:pPr>
              <a:lnSpc>
                <a:spcPct val="90000"/>
              </a:lnSpc>
            </a:pPr>
            <a:r>
              <a:rPr lang="en-US" sz="2800"/>
              <a:t>If water project like an irrigation system also has a flood control purpose, the Act does not grant immunity if the damage was not related to a flood.</a:t>
            </a:r>
          </a:p>
          <a:p>
            <a:pPr lvl="1">
              <a:lnSpc>
                <a:spcPct val="90000"/>
              </a:lnSpc>
            </a:pPr>
            <a:r>
              <a:rPr lang="en-US" sz="2800"/>
              <a:t>Would this  mean, however, that even a dual purpose project would be immune it was a flood?</a:t>
            </a:r>
          </a:p>
          <a:p>
            <a:pPr>
              <a:lnSpc>
                <a:spcPct val="90000"/>
              </a:lnSpc>
            </a:pPr>
            <a:r>
              <a:rPr lang="en-US" sz="2800"/>
              <a:t>However, if the only purpose of the project is flood control, such as a levee, are all damages covered by the flood control act immunity?</a:t>
            </a:r>
          </a:p>
          <a:p>
            <a:pPr lvl="1">
              <a:lnSpc>
                <a:spcPct val="90000"/>
              </a:lnSpc>
            </a:pPr>
            <a:r>
              <a:rPr lang="en-US" sz="2800"/>
              <a:t>How do you analyze this?</a:t>
            </a:r>
          </a:p>
          <a:p>
            <a:pPr lvl="1">
              <a:lnSpc>
                <a:spcPct val="90000"/>
              </a:lnSpc>
            </a:pPr>
            <a:r>
              <a:rPr lang="en-US" sz="2800"/>
              <a:t>Why does it not matter whether it is flood water?</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DD72361-6F8D-40B2-873C-F796B6BBE16F}" type="slidenum">
              <a:rPr lang="en-US"/>
              <a:pPr/>
              <a:t>18</a:t>
            </a:fld>
            <a:endParaRPr lang="en-US"/>
          </a:p>
        </p:txBody>
      </p:sp>
      <p:sp>
        <p:nvSpPr>
          <p:cNvPr id="95234" name="Rectangle 2"/>
          <p:cNvSpPr>
            <a:spLocks noGrp="1" noChangeArrowheads="1"/>
          </p:cNvSpPr>
          <p:nvPr>
            <p:ph type="title"/>
          </p:nvPr>
        </p:nvSpPr>
        <p:spPr/>
        <p:txBody>
          <a:bodyPr/>
          <a:lstStyle/>
          <a:p>
            <a:r>
              <a:rPr lang="en-US"/>
              <a:t>Between Betsy and Katrina</a:t>
            </a:r>
          </a:p>
        </p:txBody>
      </p:sp>
      <p:sp>
        <p:nvSpPr>
          <p:cNvPr id="95235" name="Rectangle 3"/>
          <p:cNvSpPr>
            <a:spLocks noGrp="1" noChangeArrowheads="1"/>
          </p:cNvSpPr>
          <p:nvPr>
            <p:ph type="body" idx="1"/>
          </p:nvPr>
        </p:nvSpPr>
        <p:spPr/>
        <p:txBody>
          <a:bodyPr/>
          <a:lstStyle/>
          <a:p>
            <a:pPr>
              <a:lnSpc>
                <a:spcPct val="90000"/>
              </a:lnSpc>
            </a:pPr>
            <a:r>
              <a:rPr lang="en-US" sz="2800"/>
              <a:t>40 years</a:t>
            </a:r>
          </a:p>
          <a:p>
            <a:pPr>
              <a:lnSpc>
                <a:spcPct val="90000"/>
              </a:lnSpc>
            </a:pPr>
            <a:r>
              <a:rPr lang="en-US" sz="2800"/>
              <a:t>Corps initial plans are rejected in favor of ring levees</a:t>
            </a:r>
          </a:p>
          <a:p>
            <a:pPr lvl="1">
              <a:lnSpc>
                <a:spcPct val="90000"/>
              </a:lnSpc>
            </a:pPr>
            <a:r>
              <a:rPr lang="en-US" sz="2800"/>
              <a:t>Critically, canals are left open</a:t>
            </a:r>
          </a:p>
          <a:p>
            <a:pPr lvl="1">
              <a:lnSpc>
                <a:spcPct val="90000"/>
              </a:lnSpc>
            </a:pPr>
            <a:r>
              <a:rPr lang="en-US" sz="2800"/>
              <a:t>Lots of issues in construction</a:t>
            </a:r>
          </a:p>
          <a:p>
            <a:pPr lvl="1">
              <a:lnSpc>
                <a:spcPct val="90000"/>
              </a:lnSpc>
            </a:pPr>
            <a:r>
              <a:rPr lang="en-US" sz="2800"/>
              <a:t>Huge problem of lack of maintenance </a:t>
            </a:r>
          </a:p>
          <a:p>
            <a:pPr lvl="1">
              <a:lnSpc>
                <a:spcPct val="90000"/>
              </a:lnSpc>
            </a:pPr>
            <a:r>
              <a:rPr lang="en-US" sz="2800"/>
              <a:t>A lot of subsidence between 1965 and 2005</a:t>
            </a:r>
          </a:p>
          <a:p>
            <a:pPr>
              <a:lnSpc>
                <a:spcPct val="90000"/>
              </a:lnSpc>
            </a:pPr>
            <a:r>
              <a:rPr lang="en-US" sz="2800"/>
              <a:t>Katrina - not just levees breaking</a:t>
            </a:r>
          </a:p>
          <a:p>
            <a:pPr lvl="1">
              <a:lnSpc>
                <a:spcPct val="90000"/>
              </a:lnSpc>
            </a:pPr>
            <a:r>
              <a:rPr lang="en-US" sz="2800"/>
              <a:t>A lot of overtopping - there would have been a lot of flooding without a levee break</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673B579-C3FF-4807-96EA-2788F819BCDA}" type="slidenum">
              <a:rPr lang="en-US"/>
              <a:pPr/>
              <a:t>2</a:t>
            </a:fld>
            <a:endParaRPr lang="en-US" dirty="0"/>
          </a:p>
        </p:txBody>
      </p:sp>
      <p:sp>
        <p:nvSpPr>
          <p:cNvPr id="82946" name="Rectangle 2"/>
          <p:cNvSpPr>
            <a:spLocks noGrp="1" noChangeArrowheads="1"/>
          </p:cNvSpPr>
          <p:nvPr>
            <p:ph type="title"/>
          </p:nvPr>
        </p:nvSpPr>
        <p:spPr/>
        <p:txBody>
          <a:bodyPr/>
          <a:lstStyle/>
          <a:p>
            <a:r>
              <a:rPr lang="en-US" dirty="0"/>
              <a:t>Flood Control Act of 1928</a:t>
            </a:r>
          </a:p>
        </p:txBody>
      </p:sp>
      <p:sp>
        <p:nvSpPr>
          <p:cNvPr id="82947" name="Rectangle 3"/>
          <p:cNvSpPr>
            <a:spLocks noGrp="1" noChangeArrowheads="1"/>
          </p:cNvSpPr>
          <p:nvPr>
            <p:ph type="body" idx="1"/>
          </p:nvPr>
        </p:nvSpPr>
        <p:spPr/>
        <p:txBody>
          <a:bodyPr/>
          <a:lstStyle/>
          <a:p>
            <a:r>
              <a:rPr lang="en-US" sz="2800" dirty="0"/>
              <a:t>What happened in 1927?</a:t>
            </a:r>
          </a:p>
          <a:p>
            <a:r>
              <a:rPr lang="en-US" sz="2800" dirty="0"/>
              <a:t>What are the immunity provisions?</a:t>
            </a:r>
          </a:p>
          <a:p>
            <a:pPr lvl="1"/>
            <a:r>
              <a:rPr lang="en-US" sz="2800" dirty="0"/>
              <a:t>Flood Control Act of 1928, 33 U. S. C. §702c -- which states that "[n]o liability of any kind shall attach to or rest upon the United States for any damage from or by floods or flood waters at any place"</a:t>
            </a:r>
          </a:p>
          <a:p>
            <a:r>
              <a:rPr lang="en-US" sz="2800" dirty="0"/>
              <a:t>Why did Congress provide this immunity?</a:t>
            </a:r>
          </a:p>
          <a:p>
            <a:r>
              <a:rPr lang="en-US" sz="2800" dirty="0"/>
              <a:t>Does it say this is limited to flood control projects?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0B81EB0-9754-45C4-AA9C-115AB211ABED}" type="slidenum">
              <a:rPr lang="en-US"/>
              <a:pPr/>
              <a:t>3</a:t>
            </a:fld>
            <a:endParaRPr lang="en-US" dirty="0"/>
          </a:p>
        </p:txBody>
      </p:sp>
      <p:sp>
        <p:nvSpPr>
          <p:cNvPr id="84994" name="Rectangle 2"/>
          <p:cNvSpPr>
            <a:spLocks noGrp="1" noChangeArrowheads="1"/>
          </p:cNvSpPr>
          <p:nvPr>
            <p:ph type="title"/>
          </p:nvPr>
        </p:nvSpPr>
        <p:spPr/>
        <p:txBody>
          <a:bodyPr/>
          <a:lstStyle/>
          <a:p>
            <a:r>
              <a:rPr lang="en-US" dirty="0"/>
              <a:t>MRGO</a:t>
            </a:r>
          </a:p>
        </p:txBody>
      </p:sp>
      <p:sp>
        <p:nvSpPr>
          <p:cNvPr id="84995" name="Rectangle 3"/>
          <p:cNvSpPr>
            <a:spLocks noGrp="1" noChangeArrowheads="1"/>
          </p:cNvSpPr>
          <p:nvPr>
            <p:ph type="body" idx="1"/>
          </p:nvPr>
        </p:nvSpPr>
        <p:spPr/>
        <p:txBody>
          <a:bodyPr/>
          <a:lstStyle/>
          <a:p>
            <a:r>
              <a:rPr lang="en-US" sz="2800" dirty="0"/>
              <a:t>Where is the MRGO?</a:t>
            </a:r>
          </a:p>
          <a:p>
            <a:r>
              <a:rPr lang="en-US" sz="2800" dirty="0"/>
              <a:t>Why was it built?</a:t>
            </a:r>
          </a:p>
          <a:p>
            <a:pPr lvl="1"/>
            <a:r>
              <a:rPr lang="en-US" sz="2800" dirty="0">
                <a:hlinkClick r:id="rId2"/>
              </a:rPr>
              <a:t>http://www.mrgo.gov/MRGO_History.aspx</a:t>
            </a:r>
            <a:r>
              <a:rPr lang="en-US" sz="2800" dirty="0"/>
              <a:t> </a:t>
            </a:r>
          </a:p>
          <a:p>
            <a:pPr lvl="1"/>
            <a:r>
              <a:rPr lang="en-US" sz="2800" dirty="0"/>
              <a:t>What ports are in competition with NO?</a:t>
            </a:r>
          </a:p>
          <a:p>
            <a:pPr lvl="1"/>
            <a:r>
              <a:rPr lang="en-US" sz="2800" dirty="0"/>
              <a:t>Why is it easier to get to them?</a:t>
            </a:r>
          </a:p>
          <a:p>
            <a:pPr lvl="1"/>
            <a:r>
              <a:rPr lang="en-US" sz="2800" dirty="0"/>
              <a:t>What is the advantage of Mississippi river ports?</a:t>
            </a:r>
          </a:p>
          <a:p>
            <a:r>
              <a:rPr lang="en-US" sz="2800" dirty="0"/>
              <a:t>Who do you think wanted it built?</a:t>
            </a:r>
          </a:p>
          <a:p>
            <a:pPr lvl="1"/>
            <a:r>
              <a:rPr lang="en-US" sz="2800" dirty="0"/>
              <a:t>Was it every used much?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dirty="0" smtClean="0"/>
              <a:t>How do you get into Court in Flood Act Cases?</a:t>
            </a:r>
          </a:p>
        </p:txBody>
      </p:sp>
      <p:sp>
        <p:nvSpPr>
          <p:cNvPr id="8195" name="Rectangle 3"/>
          <p:cNvSpPr>
            <a:spLocks noGrp="1" noChangeArrowheads="1"/>
          </p:cNvSpPr>
          <p:nvPr>
            <p:ph type="body" idx="1"/>
          </p:nvPr>
        </p:nvSpPr>
        <p:spPr/>
        <p:txBody>
          <a:bodyPr/>
          <a:lstStyle/>
          <a:p>
            <a:pPr eaLnBrk="1" hangingPunct="1"/>
            <a:r>
              <a:rPr lang="en-US" dirty="0" smtClean="0"/>
              <a:t>Is there jurisdiction in the Flood Control Act?</a:t>
            </a:r>
          </a:p>
          <a:p>
            <a:pPr eaLnBrk="1" hangingPunct="1"/>
            <a:r>
              <a:rPr lang="en-US" dirty="0" smtClean="0"/>
              <a:t>Are these </a:t>
            </a:r>
            <a:r>
              <a:rPr lang="en-US" dirty="0" err="1" smtClean="0"/>
              <a:t>Bivens</a:t>
            </a:r>
            <a:r>
              <a:rPr lang="en-US" smtClean="0"/>
              <a:t> cases?</a:t>
            </a:r>
          </a:p>
          <a:p>
            <a:pPr eaLnBrk="1" hangingPunct="1"/>
            <a:r>
              <a:rPr lang="en-US" smtClean="0"/>
              <a:t>FTCA</a:t>
            </a:r>
          </a:p>
          <a:p>
            <a:pPr lvl="1" eaLnBrk="1" hangingPunct="1"/>
            <a:r>
              <a:rPr lang="en-US" smtClean="0"/>
              <a:t>What do you need to do before you go to court?</a:t>
            </a:r>
          </a:p>
          <a:p>
            <a:pPr lvl="1" eaLnBrk="1" hangingPunct="1"/>
            <a:r>
              <a:rPr lang="en-US" smtClean="0"/>
              <a:t>What do you need to show about the feds decisionmaking?</a:t>
            </a:r>
          </a:p>
        </p:txBody>
      </p:sp>
    </p:spTree>
    <p:extLst>
      <p:ext uri="{BB962C8B-B14F-4D97-AF65-F5344CB8AC3E}">
        <p14:creationId xmlns:p14="http://schemas.microsoft.com/office/powerpoint/2010/main" val="13002258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i="1" dirty="0" err="1" smtClean="0"/>
              <a:t>Graci</a:t>
            </a:r>
            <a:r>
              <a:rPr lang="en-US" i="1" dirty="0" smtClean="0"/>
              <a:t> v. United States</a:t>
            </a:r>
            <a:r>
              <a:rPr lang="en-US" dirty="0" smtClean="0"/>
              <a:t>, 456 F.2d 20 (5th Cir. 1971)</a:t>
            </a:r>
          </a:p>
        </p:txBody>
      </p:sp>
      <p:sp>
        <p:nvSpPr>
          <p:cNvPr id="9219" name="Rectangle 3"/>
          <p:cNvSpPr>
            <a:spLocks noGrp="1" noChangeArrowheads="1"/>
          </p:cNvSpPr>
          <p:nvPr>
            <p:ph type="body" idx="1"/>
          </p:nvPr>
        </p:nvSpPr>
        <p:spPr/>
        <p:txBody>
          <a:bodyPr/>
          <a:lstStyle/>
          <a:p>
            <a:pPr eaLnBrk="1" hangingPunct="1"/>
            <a:r>
              <a:rPr lang="en-US" dirty="0" smtClean="0"/>
              <a:t>Where was the flood?</a:t>
            </a:r>
          </a:p>
          <a:p>
            <a:pPr eaLnBrk="1" hangingPunct="1"/>
            <a:r>
              <a:rPr lang="en-US" dirty="0" smtClean="0"/>
              <a:t>What caused it?</a:t>
            </a:r>
          </a:p>
          <a:p>
            <a:pPr eaLnBrk="1" hangingPunct="1"/>
            <a:r>
              <a:rPr lang="en-US" dirty="0" smtClean="0"/>
              <a:t>Which Corp project is being attacked?</a:t>
            </a:r>
          </a:p>
          <a:p>
            <a:pPr eaLnBrk="1" hangingPunct="1"/>
            <a:r>
              <a:rPr lang="en-US" dirty="0" smtClean="0"/>
              <a:t>What was the purpose of this project?</a:t>
            </a:r>
          </a:p>
          <a:p>
            <a:pPr eaLnBrk="1" hangingPunct="1"/>
            <a:r>
              <a:rPr lang="en-US" dirty="0" smtClean="0"/>
              <a:t>Why is it inherently risky?</a:t>
            </a:r>
          </a:p>
        </p:txBody>
      </p:sp>
    </p:spTree>
    <p:extLst>
      <p:ext uri="{BB962C8B-B14F-4D97-AF65-F5344CB8AC3E}">
        <p14:creationId xmlns:p14="http://schemas.microsoft.com/office/powerpoint/2010/main" val="28507200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Court's Analysis</a:t>
            </a:r>
          </a:p>
        </p:txBody>
      </p:sp>
      <p:sp>
        <p:nvSpPr>
          <p:cNvPr id="10243" name="Rectangle 3"/>
          <p:cNvSpPr>
            <a:spLocks noGrp="1" noChangeArrowheads="1"/>
          </p:cNvSpPr>
          <p:nvPr>
            <p:ph type="body" idx="1"/>
          </p:nvPr>
        </p:nvSpPr>
        <p:spPr/>
        <p:txBody>
          <a:bodyPr/>
          <a:lstStyle/>
          <a:p>
            <a:pPr eaLnBrk="1" hangingPunct="1">
              <a:lnSpc>
                <a:spcPct val="90000"/>
              </a:lnSpc>
            </a:pPr>
            <a:r>
              <a:rPr lang="en-US" smtClean="0"/>
              <a:t>Did the Flood Control Act of 1928 apply in this case?</a:t>
            </a:r>
          </a:p>
          <a:p>
            <a:pPr eaLnBrk="1" hangingPunct="1">
              <a:lnSpc>
                <a:spcPct val="90000"/>
              </a:lnSpc>
            </a:pPr>
            <a:r>
              <a:rPr lang="en-US" smtClean="0"/>
              <a:t>What standard would you then apply in determining the government's liability?</a:t>
            </a:r>
          </a:p>
          <a:p>
            <a:pPr eaLnBrk="1" hangingPunct="1">
              <a:lnSpc>
                <a:spcPct val="90000"/>
              </a:lnSpc>
            </a:pPr>
            <a:r>
              <a:rPr lang="en-US" smtClean="0"/>
              <a:t>Was the government liable?</a:t>
            </a:r>
          </a:p>
          <a:p>
            <a:pPr lvl="1" eaLnBrk="1" hangingPunct="1">
              <a:lnSpc>
                <a:spcPct val="90000"/>
              </a:lnSpc>
            </a:pPr>
            <a:r>
              <a:rPr lang="en-US" smtClean="0"/>
              <a:t>What did the government then do?</a:t>
            </a:r>
          </a:p>
          <a:p>
            <a:pPr lvl="1" eaLnBrk="1" hangingPunct="1">
              <a:lnSpc>
                <a:spcPct val="90000"/>
              </a:lnSpc>
            </a:pPr>
            <a:r>
              <a:rPr lang="en-US" smtClean="0"/>
              <a:t>Why does this ultimately drive the characterization of the levees in the Katrina cases?</a:t>
            </a:r>
          </a:p>
        </p:txBody>
      </p:sp>
    </p:spTree>
    <p:extLst>
      <p:ext uri="{BB962C8B-B14F-4D97-AF65-F5344CB8AC3E}">
        <p14:creationId xmlns:p14="http://schemas.microsoft.com/office/powerpoint/2010/main" val="6406806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i="1" dirty="0" err="1" smtClean="0"/>
              <a:t>Graci</a:t>
            </a:r>
            <a:r>
              <a:rPr lang="en-US" i="1" dirty="0" smtClean="0"/>
              <a:t> v. U.S.</a:t>
            </a:r>
            <a:r>
              <a:rPr lang="en-US" dirty="0" smtClean="0"/>
              <a:t>, 435 </a:t>
            </a:r>
            <a:r>
              <a:rPr lang="en-US" dirty="0" err="1" smtClean="0"/>
              <a:t>F.Supp</a:t>
            </a:r>
            <a:r>
              <a:rPr lang="en-US" dirty="0" smtClean="0"/>
              <a:t>. 189 (</a:t>
            </a:r>
            <a:r>
              <a:rPr lang="en-US" dirty="0" err="1" smtClean="0"/>
              <a:t>E.D.La</a:t>
            </a:r>
            <a:r>
              <a:rPr lang="en-US" dirty="0" smtClean="0"/>
              <a:t>. 1977)</a:t>
            </a:r>
          </a:p>
        </p:txBody>
      </p:sp>
      <p:sp>
        <p:nvSpPr>
          <p:cNvPr id="11267" name="Content Placeholder 2"/>
          <p:cNvSpPr>
            <a:spLocks noGrp="1"/>
          </p:cNvSpPr>
          <p:nvPr>
            <p:ph idx="1"/>
          </p:nvPr>
        </p:nvSpPr>
        <p:spPr/>
        <p:txBody>
          <a:bodyPr/>
          <a:lstStyle/>
          <a:p>
            <a:pPr eaLnBrk="1" hangingPunct="1"/>
            <a:r>
              <a:rPr lang="en-US" smtClean="0"/>
              <a:t> 27. Hurricane Betsy, while unusually ferocious, was not the only hurricane to produce flooding in the areas occupied by plaintiffs' property. Since 1900, 88 hurricanes and tropical storms have traversed through or by the Louisiana coast. Three of these, in 1915, 1947, and 1956, prior to the construction of the MRGO, produced flooding similar to that experienced in Hurricane Betsy. </a:t>
            </a:r>
          </a:p>
        </p:txBody>
      </p:sp>
    </p:spTree>
    <p:extLst>
      <p:ext uri="{BB962C8B-B14F-4D97-AF65-F5344CB8AC3E}">
        <p14:creationId xmlns:p14="http://schemas.microsoft.com/office/powerpoint/2010/main" val="16001111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smtClean="0"/>
              <a:t>Why was the Flooding Worse in Betsy?</a:t>
            </a:r>
          </a:p>
        </p:txBody>
      </p:sp>
      <p:sp>
        <p:nvSpPr>
          <p:cNvPr id="3" name="Content Placeholder 2"/>
          <p:cNvSpPr>
            <a:spLocks noGrp="1"/>
          </p:cNvSpPr>
          <p:nvPr>
            <p:ph idx="1"/>
          </p:nvPr>
        </p:nvSpPr>
        <p:spPr/>
        <p:txBody>
          <a:bodyPr>
            <a:normAutofit lnSpcReduction="10000"/>
          </a:bodyPr>
          <a:lstStyle/>
          <a:p>
            <a:pPr eaLnBrk="1" hangingPunct="1">
              <a:defRPr/>
            </a:pPr>
            <a:r>
              <a:rPr lang="en-US" dirty="0" smtClean="0"/>
              <a:t>While the damage caused by Hurricane Betsy was far more severe than that occasioned during prior hurricanes, the severity and track of Hurricane Betsy are responsible therefor as opposed to any manmade construction such as the MRGO. Betsy was so severe that all the Louisiana coastal lowlands experienced some inundation and following Betsy's occurrence the scientific parameters for calculating hurricane protection were, of necessity, recomputed.</a:t>
            </a:r>
          </a:p>
        </p:txBody>
      </p:sp>
    </p:spTree>
    <p:extLst>
      <p:ext uri="{BB962C8B-B14F-4D97-AF65-F5344CB8AC3E}">
        <p14:creationId xmlns:p14="http://schemas.microsoft.com/office/powerpoint/2010/main" val="12227140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smtClean="0"/>
              <a:t>Did MRGO Cause Flooding?</a:t>
            </a:r>
          </a:p>
        </p:txBody>
      </p:sp>
      <p:sp>
        <p:nvSpPr>
          <p:cNvPr id="13315" name="Content Placeholder 2"/>
          <p:cNvSpPr>
            <a:spLocks noGrp="1"/>
          </p:cNvSpPr>
          <p:nvPr>
            <p:ph idx="1"/>
          </p:nvPr>
        </p:nvSpPr>
        <p:spPr/>
        <p:txBody>
          <a:bodyPr/>
          <a:lstStyle/>
          <a:p>
            <a:pPr eaLnBrk="1" hangingPunct="1"/>
            <a:r>
              <a:rPr lang="en-US" smtClean="0"/>
              <a:t>48. The MRGO did not in any manner, degree, or way induce, cause, or occasion flooding in the Chalmette area. All flooding was the result of natural causes working upon local waters which have before threatened and caused flooding in the area due to the inadequate non-federal local protective features.</a:t>
            </a:r>
          </a:p>
        </p:txBody>
      </p:sp>
    </p:spTree>
    <p:extLst>
      <p:ext uri="{BB962C8B-B14F-4D97-AF65-F5344CB8AC3E}">
        <p14:creationId xmlns:p14="http://schemas.microsoft.com/office/powerpoint/2010/main" val="600131029"/>
      </p:ext>
    </p:extLst>
  </p:cSld>
  <p:clrMapOvr>
    <a:masterClrMapping/>
  </p:clrMapOvr>
  <p:timing>
    <p:tnLst>
      <p:par>
        <p:cTn id="1" dur="indefinite" restart="never" nodeType="tmRoot"/>
      </p:par>
    </p:tnLst>
  </p:timing>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 - modified</Template>
  <TotalTime>661</TotalTime>
  <Words>1043</Words>
  <Application>Microsoft Office PowerPoint</Application>
  <PresentationFormat>On-screen Show (4:3)</PresentationFormat>
  <Paragraphs>105</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Blends</vt:lpstr>
      <vt:lpstr>Flood Law</vt:lpstr>
      <vt:lpstr>Flood Control Act of 1928</vt:lpstr>
      <vt:lpstr>MRGO</vt:lpstr>
      <vt:lpstr>How do you get into Court in Flood Act Cases?</vt:lpstr>
      <vt:lpstr>Graci v. United States, 456 F.2d 20 (5th Cir. 1971)</vt:lpstr>
      <vt:lpstr>Court's Analysis</vt:lpstr>
      <vt:lpstr>Graci v. U.S., 435 F.Supp. 189 (E.D.La. 1977)</vt:lpstr>
      <vt:lpstr>Why was the Flooding Worse in Betsy?</vt:lpstr>
      <vt:lpstr>Did MRGO Cause Flooding?</vt:lpstr>
      <vt:lpstr>What did Plaintiffs Learn from Graci?</vt:lpstr>
      <vt:lpstr>Was This the Right Message?</vt:lpstr>
      <vt:lpstr>LA Law: Saden v. Kirby, 660 So.2d 423 (La. 1995)</vt:lpstr>
      <vt:lpstr>Pumps in Katrina</vt:lpstr>
      <vt:lpstr>Central Green Co. v. United States, 531 U.S. 425 (2001)</vt:lpstr>
      <vt:lpstr>Is there a Flood Control Purpose at All?</vt:lpstr>
      <vt:lpstr>The Holding in Central Green</vt:lpstr>
      <vt:lpstr>Sorting out a Dual Purpose</vt:lpstr>
      <vt:lpstr>Between Betsy and Katrina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edward</dc:creator>
  <cp:lastModifiedBy>Edward Richards</cp:lastModifiedBy>
  <cp:revision>76</cp:revision>
  <dcterms:created xsi:type="dcterms:W3CDTF">2005-11-08T14:51:49Z</dcterms:created>
  <dcterms:modified xsi:type="dcterms:W3CDTF">2013-11-15T13:59:17Z</dcterms:modified>
</cp:coreProperties>
</file>