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63" r:id="rId4"/>
    <p:sldId id="258" r:id="rId5"/>
    <p:sldId id="264" r:id="rId6"/>
    <p:sldId id="265" r:id="rId7"/>
    <p:sldId id="266" r:id="rId8"/>
    <p:sldId id="267" r:id="rId9"/>
    <p:sldId id="268" r:id="rId10"/>
    <p:sldId id="269" r:id="rId11"/>
    <p:sldId id="270" r:id="rId12"/>
    <p:sldId id="279" r:id="rId13"/>
    <p:sldId id="280" r:id="rId14"/>
    <p:sldId id="281" r:id="rId15"/>
    <p:sldId id="282" r:id="rId16"/>
    <p:sldId id="283" r:id="rId17"/>
    <p:sldId id="284" r:id="rId18"/>
    <p:sldId id="285" r:id="rId19"/>
    <p:sldId id="286" r:id="rId20"/>
    <p:sldId id="287"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36" autoAdjust="0"/>
    <p:restoredTop sz="86369" autoAdjust="0"/>
  </p:normalViewPr>
  <p:slideViewPr>
    <p:cSldViewPr>
      <p:cViewPr varScale="1">
        <p:scale>
          <a:sx n="55" d="100"/>
          <a:sy n="55" d="100"/>
        </p:scale>
        <p:origin x="-86" y="-23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B0C58D2-4F3B-4E69-A191-BE90F68B7F9F}" type="slidenum">
              <a:rPr lang="en-US"/>
              <a:pPr>
                <a:defRPr/>
              </a:pPr>
              <a:t>‹#›</a:t>
            </a:fld>
            <a:endParaRPr lang="en-US"/>
          </a:p>
        </p:txBody>
      </p:sp>
    </p:spTree>
    <p:extLst>
      <p:ext uri="{BB962C8B-B14F-4D97-AF65-F5344CB8AC3E}">
        <p14:creationId xmlns:p14="http://schemas.microsoft.com/office/powerpoint/2010/main" val="4054161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9BDDEA3-2385-4CD5-91B1-2A799646C9CB}" type="slidenum">
              <a:rPr lang="en-US"/>
              <a:pPr>
                <a:defRPr/>
              </a:pPr>
              <a:t>‹#›</a:t>
            </a:fld>
            <a:endParaRPr lang="en-US"/>
          </a:p>
        </p:txBody>
      </p:sp>
    </p:spTree>
    <p:extLst>
      <p:ext uri="{BB962C8B-B14F-4D97-AF65-F5344CB8AC3E}">
        <p14:creationId xmlns:p14="http://schemas.microsoft.com/office/powerpoint/2010/main" val="1130106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A53EB1C-7AB8-4DFC-A7DD-622944821F19}" type="slidenum">
              <a:rPr lang="en-US"/>
              <a:pPr>
                <a:defRPr/>
              </a:pPr>
              <a:t>‹#›</a:t>
            </a:fld>
            <a:endParaRPr lang="en-US"/>
          </a:p>
        </p:txBody>
      </p:sp>
    </p:spTree>
    <p:extLst>
      <p:ext uri="{BB962C8B-B14F-4D97-AF65-F5344CB8AC3E}">
        <p14:creationId xmlns:p14="http://schemas.microsoft.com/office/powerpoint/2010/main" val="2483712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1D2D980-354E-473A-B743-3601F9D26891}" type="slidenum">
              <a:rPr lang="en-US"/>
              <a:pPr>
                <a:defRPr/>
              </a:pPr>
              <a:t>‹#›</a:t>
            </a:fld>
            <a:endParaRPr lang="en-US"/>
          </a:p>
        </p:txBody>
      </p:sp>
    </p:spTree>
    <p:extLst>
      <p:ext uri="{BB962C8B-B14F-4D97-AF65-F5344CB8AC3E}">
        <p14:creationId xmlns:p14="http://schemas.microsoft.com/office/powerpoint/2010/main" val="419691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B03238D-5FE5-4C5E-85A9-51BC7C7B7B51}" type="slidenum">
              <a:rPr lang="en-US"/>
              <a:pPr>
                <a:defRPr/>
              </a:pPr>
              <a:t>‹#›</a:t>
            </a:fld>
            <a:endParaRPr lang="en-US"/>
          </a:p>
        </p:txBody>
      </p:sp>
    </p:spTree>
    <p:extLst>
      <p:ext uri="{BB962C8B-B14F-4D97-AF65-F5344CB8AC3E}">
        <p14:creationId xmlns:p14="http://schemas.microsoft.com/office/powerpoint/2010/main" val="40139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ADF528A-12F2-4C96-8FD3-F58FA51BA629}" type="slidenum">
              <a:rPr lang="en-US"/>
              <a:pPr>
                <a:defRPr/>
              </a:pPr>
              <a:t>‹#›</a:t>
            </a:fld>
            <a:endParaRPr lang="en-US"/>
          </a:p>
        </p:txBody>
      </p:sp>
    </p:spTree>
    <p:extLst>
      <p:ext uri="{BB962C8B-B14F-4D97-AF65-F5344CB8AC3E}">
        <p14:creationId xmlns:p14="http://schemas.microsoft.com/office/powerpoint/2010/main" val="49925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C53D4AE5-D23F-4699-AED0-04F5F523E457}" type="slidenum">
              <a:rPr lang="en-US"/>
              <a:pPr>
                <a:defRPr/>
              </a:pPr>
              <a:t>‹#›</a:t>
            </a:fld>
            <a:endParaRPr lang="en-US"/>
          </a:p>
        </p:txBody>
      </p:sp>
    </p:spTree>
    <p:extLst>
      <p:ext uri="{BB962C8B-B14F-4D97-AF65-F5344CB8AC3E}">
        <p14:creationId xmlns:p14="http://schemas.microsoft.com/office/powerpoint/2010/main" val="281241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13C304E9-F46C-4F64-8420-5DA1E473C4C9}" type="slidenum">
              <a:rPr lang="en-US"/>
              <a:pPr>
                <a:defRPr/>
              </a:pPr>
              <a:t>‹#›</a:t>
            </a:fld>
            <a:endParaRPr lang="en-US"/>
          </a:p>
        </p:txBody>
      </p:sp>
    </p:spTree>
    <p:extLst>
      <p:ext uri="{BB962C8B-B14F-4D97-AF65-F5344CB8AC3E}">
        <p14:creationId xmlns:p14="http://schemas.microsoft.com/office/powerpoint/2010/main" val="3700999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C92DD868-F4E5-423E-942F-0549F7ADF494}" type="slidenum">
              <a:rPr lang="en-US"/>
              <a:pPr>
                <a:defRPr/>
              </a:pPr>
              <a:t>‹#›</a:t>
            </a:fld>
            <a:endParaRPr lang="en-US"/>
          </a:p>
        </p:txBody>
      </p:sp>
    </p:spTree>
    <p:extLst>
      <p:ext uri="{BB962C8B-B14F-4D97-AF65-F5344CB8AC3E}">
        <p14:creationId xmlns:p14="http://schemas.microsoft.com/office/powerpoint/2010/main" val="792175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E9C7533-C745-4116-9FD2-B54FBC68727F}" type="slidenum">
              <a:rPr lang="en-US"/>
              <a:pPr>
                <a:defRPr/>
              </a:pPr>
              <a:t>‹#›</a:t>
            </a:fld>
            <a:endParaRPr lang="en-US"/>
          </a:p>
        </p:txBody>
      </p:sp>
    </p:spTree>
    <p:extLst>
      <p:ext uri="{BB962C8B-B14F-4D97-AF65-F5344CB8AC3E}">
        <p14:creationId xmlns:p14="http://schemas.microsoft.com/office/powerpoint/2010/main" val="4039167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B91C5B0-9F21-47BA-A767-40FC1BB3466C}" type="slidenum">
              <a:rPr lang="en-US"/>
              <a:pPr>
                <a:defRPr/>
              </a:pPr>
              <a:t>‹#›</a:t>
            </a:fld>
            <a:endParaRPr lang="en-US"/>
          </a:p>
        </p:txBody>
      </p:sp>
    </p:spTree>
    <p:extLst>
      <p:ext uri="{BB962C8B-B14F-4D97-AF65-F5344CB8AC3E}">
        <p14:creationId xmlns:p14="http://schemas.microsoft.com/office/powerpoint/2010/main" val="2302255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2DE71E6F-2DE4-467F-ADFE-259404FCB4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biotech.law.lsu.edu/cases/immunity/ftca_exceptions.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local1259iaff.org/disaster.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Suing the Federal Government</a:t>
            </a:r>
          </a:p>
        </p:txBody>
      </p:sp>
      <p:sp>
        <p:nvSpPr>
          <p:cNvPr id="3075" name="Rectangle 3"/>
          <p:cNvSpPr>
            <a:spLocks noGrp="1" noChangeArrowheads="1"/>
          </p:cNvSpPr>
          <p:nvPr>
            <p:ph type="subTitle" idx="1"/>
          </p:nvPr>
        </p:nvSpPr>
        <p:spPr/>
        <p:txBody>
          <a:bodyPr/>
          <a:lstStyle/>
          <a:p>
            <a:pPr eaLnBrk="1" hangingPunct="1"/>
            <a:r>
              <a:rPr lang="en-US" smtClean="0"/>
              <a:t>FTCA I</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The United States Supreme Court Ruling</a:t>
            </a:r>
          </a:p>
        </p:txBody>
      </p:sp>
      <p:sp>
        <p:nvSpPr>
          <p:cNvPr id="12291" name="Rectangle 3"/>
          <p:cNvSpPr>
            <a:spLocks noGrp="1" noChangeArrowheads="1"/>
          </p:cNvSpPr>
          <p:nvPr>
            <p:ph type="body" idx="1"/>
          </p:nvPr>
        </p:nvSpPr>
        <p:spPr/>
        <p:txBody>
          <a:bodyPr/>
          <a:lstStyle/>
          <a:p>
            <a:pPr eaLnBrk="1" hangingPunct="1"/>
            <a:r>
              <a:rPr lang="en-US" smtClean="0"/>
              <a:t>What did the United States Supreme Court rule about the government's actions in this case?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Allen v. United States, 816 F.2d 1417 (10th Cir. 1987) - This Clears up the Cloud</a:t>
            </a:r>
          </a:p>
        </p:txBody>
      </p:sp>
      <p:sp>
        <p:nvSpPr>
          <p:cNvPr id="13315" name="Rectangle 3"/>
          <p:cNvSpPr>
            <a:spLocks noGrp="1" noChangeArrowheads="1"/>
          </p:cNvSpPr>
          <p:nvPr>
            <p:ph type="body" idx="1"/>
          </p:nvPr>
        </p:nvSpPr>
        <p:spPr/>
        <p:txBody>
          <a:bodyPr/>
          <a:lstStyle/>
          <a:p>
            <a:pPr eaLnBrk="1" hangingPunct="1"/>
            <a:r>
              <a:rPr lang="en-US" dirty="0" smtClean="0"/>
              <a:t>How did the government put these people at risk?</a:t>
            </a:r>
          </a:p>
          <a:p>
            <a:pPr eaLnBrk="1" hangingPunct="1"/>
            <a:r>
              <a:rPr lang="en-US" dirty="0" smtClean="0"/>
              <a:t>Did the government deny that they caused any injuries?</a:t>
            </a:r>
          </a:p>
          <a:p>
            <a:pPr eaLnBrk="1" hangingPunct="1"/>
            <a:r>
              <a:rPr lang="en-US" dirty="0" smtClean="0"/>
              <a:t>Was this an accident?</a:t>
            </a:r>
          </a:p>
          <a:p>
            <a:pPr eaLnBrk="1" hangingPunct="1"/>
            <a:r>
              <a:rPr lang="en-US" dirty="0" smtClean="0"/>
              <a:t>What did the government intend to do?</a:t>
            </a:r>
          </a:p>
          <a:p>
            <a:pPr eaLnBrk="1" hangingPunct="1"/>
            <a:r>
              <a:rPr lang="en-US" dirty="0" smtClean="0"/>
              <a:t>What is the discretionary authority issue and how was it resolved?</a:t>
            </a:r>
          </a:p>
          <a:p>
            <a:pPr eaLnBrk="1" hangingPunct="1"/>
            <a:r>
              <a:rPr lang="en-US" dirty="0" smtClean="0"/>
              <a:t>What do you do if you do not like this?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ctrTitle"/>
          </p:nvPr>
        </p:nvSpPr>
        <p:spPr/>
        <p:txBody>
          <a:bodyPr/>
          <a:lstStyle/>
          <a:p>
            <a:pPr eaLnBrk="1" hangingPunct="1"/>
            <a:r>
              <a:rPr lang="en-US" smtClean="0"/>
              <a:t>FTCA Procedure</a:t>
            </a:r>
          </a:p>
        </p:txBody>
      </p:sp>
      <p:sp>
        <p:nvSpPr>
          <p:cNvPr id="24579" name="Subtitle 1"/>
          <p:cNvSpPr>
            <a:spLocks noGrp="1"/>
          </p:cNvSpPr>
          <p:nvPr>
            <p:ph type="subTitle" idx="1"/>
          </p:nvPr>
        </p:nvSpPr>
        <p:spPr/>
        <p:txBody>
          <a:bodyPr/>
          <a:lstStyle/>
          <a:p>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080389E-2F02-4119-B5EA-E438A0B2E88F}" type="slidenum">
              <a:rPr lang="en-US" smtClean="0"/>
              <a:pPr/>
              <a:t>13</a:t>
            </a:fld>
            <a:endParaRPr lang="en-US" smtClean="0"/>
          </a:p>
        </p:txBody>
      </p:sp>
      <p:sp>
        <p:nvSpPr>
          <p:cNvPr id="25603" name="Rectangle 2"/>
          <p:cNvSpPr>
            <a:spLocks noGrp="1" noChangeArrowheads="1"/>
          </p:cNvSpPr>
          <p:nvPr>
            <p:ph type="title"/>
          </p:nvPr>
        </p:nvSpPr>
        <p:spPr/>
        <p:txBody>
          <a:bodyPr/>
          <a:lstStyle/>
          <a:p>
            <a:pPr eaLnBrk="1" hangingPunct="1"/>
            <a:r>
              <a:rPr lang="en-US" smtClean="0"/>
              <a:t>Causes of Action under the FTCA - Sec 2672</a:t>
            </a:r>
          </a:p>
        </p:txBody>
      </p:sp>
      <p:sp>
        <p:nvSpPr>
          <p:cNvPr id="25604" name="Rectangle 3"/>
          <p:cNvSpPr>
            <a:spLocks noGrp="1" noChangeArrowheads="1"/>
          </p:cNvSpPr>
          <p:nvPr>
            <p:ph type="body" idx="1"/>
          </p:nvPr>
        </p:nvSpPr>
        <p:spPr/>
        <p:txBody>
          <a:bodyPr/>
          <a:lstStyle/>
          <a:p>
            <a:pPr eaLnBrk="1" hangingPunct="1">
              <a:lnSpc>
                <a:spcPct val="80000"/>
              </a:lnSpc>
            </a:pPr>
            <a:r>
              <a:rPr lang="en-US" sz="2800" smtClean="0"/>
              <a:t>The head of each Federal agency ... may consider, ascertain, adjust, determine, compromise, and settle any claim for money damages against the United States for injury or loss of property or personal injury or death caused by the negligent or wrongful act or omission of any employee of the agency</a:t>
            </a:r>
          </a:p>
          <a:p>
            <a:pPr eaLnBrk="1" hangingPunct="1">
              <a:lnSpc>
                <a:spcPct val="80000"/>
              </a:lnSpc>
            </a:pPr>
            <a:r>
              <a:rPr lang="en-US" sz="2800" smtClean="0"/>
              <a:t>while acting within the scope of his office or employment, under circumstances where the United States, if a private person, would be liable to the claimant </a:t>
            </a:r>
          </a:p>
          <a:p>
            <a:pPr eaLnBrk="1" hangingPunct="1">
              <a:lnSpc>
                <a:spcPct val="80000"/>
              </a:lnSpc>
            </a:pPr>
            <a:r>
              <a:rPr lang="en-US" sz="2800" smtClean="0"/>
              <a:t>in accordance with the law of the place where the act or omission occurred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6599AFE-2A45-41B2-A684-0FC4BBCAC3B7}" type="slidenum">
              <a:rPr lang="en-US" smtClean="0"/>
              <a:pPr/>
              <a:t>14</a:t>
            </a:fld>
            <a:endParaRPr lang="en-US" smtClean="0"/>
          </a:p>
        </p:txBody>
      </p:sp>
      <p:sp>
        <p:nvSpPr>
          <p:cNvPr id="26627" name="Rectangle 2"/>
          <p:cNvSpPr>
            <a:spLocks noGrp="1" noChangeArrowheads="1"/>
          </p:cNvSpPr>
          <p:nvPr>
            <p:ph type="title"/>
          </p:nvPr>
        </p:nvSpPr>
        <p:spPr/>
        <p:txBody>
          <a:bodyPr/>
          <a:lstStyle/>
          <a:p>
            <a:pPr eaLnBrk="1" hangingPunct="1"/>
            <a:r>
              <a:rPr lang="en-US" smtClean="0"/>
              <a:t>Limitations on Liability - Sec 2674</a:t>
            </a:r>
          </a:p>
        </p:txBody>
      </p:sp>
      <p:sp>
        <p:nvSpPr>
          <p:cNvPr id="26628" name="Rectangle 3"/>
          <p:cNvSpPr>
            <a:spLocks noGrp="1" noChangeArrowheads="1"/>
          </p:cNvSpPr>
          <p:nvPr>
            <p:ph type="body" idx="1"/>
          </p:nvPr>
        </p:nvSpPr>
        <p:spPr>
          <a:xfrm>
            <a:off x="304800" y="2057400"/>
            <a:ext cx="8534400" cy="4648200"/>
          </a:xfrm>
        </p:spPr>
        <p:txBody>
          <a:bodyPr/>
          <a:lstStyle/>
          <a:p>
            <a:pPr eaLnBrk="1" hangingPunct="1">
              <a:lnSpc>
                <a:spcPct val="80000"/>
              </a:lnSpc>
            </a:pPr>
            <a:r>
              <a:rPr lang="en-US" sz="2400" smtClean="0"/>
              <a:t>The United States shall be liable, respecting the provisions of this title relating to tort claims, in the same manner and to the same extent as a private individual under like circumstances, but </a:t>
            </a:r>
            <a:r>
              <a:rPr lang="en-US" sz="2400" i="1" smtClean="0"/>
              <a:t>shall not be liable for interest prior to judgment or for punitive damages</a:t>
            </a:r>
            <a:r>
              <a:rPr lang="en-US" sz="2400" smtClean="0"/>
              <a:t>. </a:t>
            </a:r>
          </a:p>
          <a:p>
            <a:pPr eaLnBrk="1" hangingPunct="1">
              <a:lnSpc>
                <a:spcPct val="80000"/>
              </a:lnSpc>
            </a:pPr>
            <a:r>
              <a:rPr lang="en-US" sz="2400" smtClean="0"/>
              <a:t>If, however, in any case wherein death was caused, the law of the place where the act or omission complained of occurred provides, or has been construed to provide, for damages only punitive in nature, the United States shall be liable for actual or compensatory damages, measured by the pecuniary injuries resulting from such death to the persons respectively, for whose benefit the action was brought, in lieu thereof.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B772541-AC38-4398-A05B-B978689AE915}" type="slidenum">
              <a:rPr lang="en-US" smtClean="0"/>
              <a:pPr/>
              <a:t>15</a:t>
            </a:fld>
            <a:endParaRPr lang="en-US" smtClean="0"/>
          </a:p>
        </p:txBody>
      </p:sp>
      <p:sp>
        <p:nvSpPr>
          <p:cNvPr id="27651" name="Rectangle 2"/>
          <p:cNvSpPr>
            <a:spLocks noGrp="1" noChangeArrowheads="1"/>
          </p:cNvSpPr>
          <p:nvPr>
            <p:ph type="title"/>
          </p:nvPr>
        </p:nvSpPr>
        <p:spPr/>
        <p:txBody>
          <a:bodyPr/>
          <a:lstStyle/>
          <a:p>
            <a:pPr eaLnBrk="1" hangingPunct="1"/>
            <a:r>
              <a:rPr lang="en-US" smtClean="0"/>
              <a:t>Exceptions to the FTCA - § 28 USC Sec 2680</a:t>
            </a:r>
          </a:p>
        </p:txBody>
      </p:sp>
      <p:sp>
        <p:nvSpPr>
          <p:cNvPr id="27652" name="Rectangle 3"/>
          <p:cNvSpPr>
            <a:spLocks noGrp="1" noChangeArrowheads="1"/>
          </p:cNvSpPr>
          <p:nvPr>
            <p:ph type="body" idx="1"/>
          </p:nvPr>
        </p:nvSpPr>
        <p:spPr/>
        <p:txBody>
          <a:bodyPr/>
          <a:lstStyle/>
          <a:p>
            <a:pPr eaLnBrk="1" hangingPunct="1"/>
            <a:r>
              <a:rPr lang="en-US" smtClean="0">
                <a:hlinkClick r:id="rId2"/>
              </a:rPr>
              <a:t>http://biotech.law.lsu.edu/cases/immunity/ftca_exceptions.htm</a:t>
            </a:r>
            <a:endParaRPr lang="en-US" smtClean="0"/>
          </a:p>
          <a:p>
            <a:pPr eaLnBrk="1" hangingPunct="1"/>
            <a:r>
              <a:rPr lang="en-US" smtClean="0"/>
              <a:t>(h) originally did not include the provision for law enforcement officers.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DB8634-E757-4418-B7BE-994647C82159}" type="slidenum">
              <a:rPr lang="en-US" smtClean="0"/>
              <a:pPr/>
              <a:t>16</a:t>
            </a:fld>
            <a:endParaRPr lang="en-US" smtClean="0"/>
          </a:p>
        </p:txBody>
      </p:sp>
      <p:sp>
        <p:nvSpPr>
          <p:cNvPr id="28675" name="Rectangle 2"/>
          <p:cNvSpPr>
            <a:spLocks noGrp="1" noChangeArrowheads="1"/>
          </p:cNvSpPr>
          <p:nvPr>
            <p:ph type="title"/>
          </p:nvPr>
        </p:nvSpPr>
        <p:spPr/>
        <p:txBody>
          <a:bodyPr/>
          <a:lstStyle/>
          <a:p>
            <a:pPr eaLnBrk="1" hangingPunct="1"/>
            <a:r>
              <a:rPr lang="en-US" smtClean="0"/>
              <a:t>Bivens v. Six Unknown Named Agents, 403 U.S. 388 (1971)</a:t>
            </a:r>
          </a:p>
        </p:txBody>
      </p:sp>
      <p:sp>
        <p:nvSpPr>
          <p:cNvPr id="28676" name="Rectangle 3"/>
          <p:cNvSpPr>
            <a:spLocks noGrp="1" noChangeArrowheads="1"/>
          </p:cNvSpPr>
          <p:nvPr>
            <p:ph type="body" idx="1"/>
          </p:nvPr>
        </p:nvSpPr>
        <p:spPr/>
        <p:txBody>
          <a:bodyPr/>
          <a:lstStyle/>
          <a:p>
            <a:pPr eaLnBrk="1" hangingPunct="1">
              <a:lnSpc>
                <a:spcPct val="90000"/>
              </a:lnSpc>
            </a:pPr>
            <a:r>
              <a:rPr lang="en-US" smtClean="0"/>
              <a:t>Bivens recognized that there is a direct action against federal employees for violations of constitutional rights</a:t>
            </a:r>
          </a:p>
          <a:p>
            <a:pPr lvl="1" eaLnBrk="1" hangingPunct="1">
              <a:lnSpc>
                <a:spcPct val="90000"/>
              </a:lnSpc>
            </a:pPr>
            <a:r>
              <a:rPr lang="en-US" smtClean="0"/>
              <a:t>Bivens is a personal action, not an official capacity action</a:t>
            </a:r>
          </a:p>
          <a:p>
            <a:pPr lvl="1" eaLnBrk="1" hangingPunct="1">
              <a:lnSpc>
                <a:spcPct val="90000"/>
              </a:lnSpc>
            </a:pPr>
            <a:r>
              <a:rPr lang="en-US" smtClean="0"/>
              <a:t>Why weren't Bivens actions originally covered by the FTCA?</a:t>
            </a:r>
          </a:p>
          <a:p>
            <a:pPr eaLnBrk="1" hangingPunct="1">
              <a:lnSpc>
                <a:spcPct val="90000"/>
              </a:lnSpc>
            </a:pPr>
            <a:r>
              <a:rPr lang="en-US" smtClean="0"/>
              <a:t>Why might you use Bivens rather than state tort remedy?</a:t>
            </a:r>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4924509-4468-4F86-8B75-0C020F58D224}" type="slidenum">
              <a:rPr lang="en-US" smtClean="0"/>
              <a:pPr/>
              <a:t>17</a:t>
            </a:fld>
            <a:endParaRPr lang="en-US" smtClean="0"/>
          </a:p>
        </p:txBody>
      </p:sp>
      <p:sp>
        <p:nvSpPr>
          <p:cNvPr id="29699" name="Rectangle 2"/>
          <p:cNvSpPr>
            <a:spLocks noGrp="1" noChangeArrowheads="1"/>
          </p:cNvSpPr>
          <p:nvPr>
            <p:ph type="title"/>
          </p:nvPr>
        </p:nvSpPr>
        <p:spPr/>
        <p:txBody>
          <a:bodyPr/>
          <a:lstStyle/>
          <a:p>
            <a:pPr eaLnBrk="1" hangingPunct="1"/>
            <a:r>
              <a:rPr lang="en-US" smtClean="0"/>
              <a:t>2680(h) - intentional torts by police officers - revised after Bivens</a:t>
            </a:r>
          </a:p>
        </p:txBody>
      </p:sp>
      <p:sp>
        <p:nvSpPr>
          <p:cNvPr id="29700" name="Rectangle 3"/>
          <p:cNvSpPr>
            <a:spLocks noGrp="1" noChangeArrowheads="1"/>
          </p:cNvSpPr>
          <p:nvPr>
            <p:ph type="body" idx="1"/>
          </p:nvPr>
        </p:nvSpPr>
        <p:spPr/>
        <p:txBody>
          <a:bodyPr/>
          <a:lstStyle/>
          <a:p>
            <a:pPr eaLnBrk="1" hangingPunct="1"/>
            <a:r>
              <a:rPr lang="en-US" smtClean="0"/>
              <a:t>Has become a substitute for a Bivens action for covered officers.</a:t>
            </a:r>
          </a:p>
          <a:p>
            <a:pPr lvl="1" eaLnBrk="1" hangingPunct="1"/>
            <a:r>
              <a:rPr lang="en-US" smtClean="0"/>
              <a:t>When would a Bivens action still be possible?</a:t>
            </a:r>
          </a:p>
          <a:p>
            <a:pPr lvl="1" eaLnBrk="1" hangingPunct="1"/>
            <a:r>
              <a:rPr lang="en-US" smtClean="0"/>
              <a:t>When would an ordinary tort action be possible?</a:t>
            </a:r>
          </a:p>
          <a:p>
            <a:pPr eaLnBrk="1" hangingPunct="1"/>
            <a:r>
              <a:rPr lang="en-US" smtClean="0"/>
              <a:t>A recent case allows a Bivens action against federal medical personnel in a detention center.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CE482C9-44FF-4A00-A304-483F6DB74E3B}" type="slidenum">
              <a:rPr lang="en-US" smtClean="0"/>
              <a:pPr/>
              <a:t>18</a:t>
            </a:fld>
            <a:endParaRPr lang="en-US" smtClean="0"/>
          </a:p>
        </p:txBody>
      </p:sp>
      <p:sp>
        <p:nvSpPr>
          <p:cNvPr id="30723" name="Rectangle 2"/>
          <p:cNvSpPr>
            <a:spLocks noGrp="1" noChangeArrowheads="1"/>
          </p:cNvSpPr>
          <p:nvPr>
            <p:ph type="title"/>
          </p:nvPr>
        </p:nvSpPr>
        <p:spPr/>
        <p:txBody>
          <a:bodyPr/>
          <a:lstStyle/>
          <a:p>
            <a:pPr eaLnBrk="1" hangingPunct="1"/>
            <a:r>
              <a:rPr lang="en-US" smtClean="0"/>
              <a:t>Administrative Procedural Requirements - Sec 2675</a:t>
            </a:r>
          </a:p>
        </p:txBody>
      </p:sp>
      <p:sp>
        <p:nvSpPr>
          <p:cNvPr id="30724" name="Rectangle 3"/>
          <p:cNvSpPr>
            <a:spLocks noGrp="1" noChangeArrowheads="1"/>
          </p:cNvSpPr>
          <p:nvPr>
            <p:ph type="body" idx="1"/>
          </p:nvPr>
        </p:nvSpPr>
        <p:spPr/>
        <p:txBody>
          <a:bodyPr/>
          <a:lstStyle/>
          <a:p>
            <a:pPr eaLnBrk="1" hangingPunct="1"/>
            <a:r>
              <a:rPr lang="en-US" sz="2800" smtClean="0"/>
              <a:t>An action shall not be instituted upon a claim against the United States for money damages for injury or loss of property or personal injury or death caused by the negligent or wrongful act or omission of any employee of the Government while acting within the scope of his office or employment, </a:t>
            </a:r>
            <a:r>
              <a:rPr lang="en-US" sz="2800" i="1" smtClean="0"/>
              <a:t>unless the claimant shall have first presented the claim to the appropriate Federal agency and his claim shall have been finally denied by the agency in writing and sent by certified or registered mail.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F1B1B4F-3E6E-4239-9D9D-A1569E01E84D}" type="slidenum">
              <a:rPr lang="en-US" smtClean="0"/>
              <a:pPr/>
              <a:t>19</a:t>
            </a:fld>
            <a:endParaRPr lang="en-US" smtClean="0"/>
          </a:p>
        </p:txBody>
      </p:sp>
      <p:sp>
        <p:nvSpPr>
          <p:cNvPr id="31747" name="Rectangle 2"/>
          <p:cNvSpPr>
            <a:spLocks noGrp="1" noChangeArrowheads="1"/>
          </p:cNvSpPr>
          <p:nvPr>
            <p:ph type="title"/>
          </p:nvPr>
        </p:nvSpPr>
        <p:spPr/>
        <p:txBody>
          <a:bodyPr/>
          <a:lstStyle/>
          <a:p>
            <a:pPr eaLnBrk="1" hangingPunct="1"/>
            <a:r>
              <a:rPr lang="en-US" smtClean="0"/>
              <a:t>What if the Agency Does Not Act on the Claim?</a:t>
            </a:r>
          </a:p>
        </p:txBody>
      </p:sp>
      <p:sp>
        <p:nvSpPr>
          <p:cNvPr id="31748" name="Rectangle 3"/>
          <p:cNvSpPr>
            <a:spLocks noGrp="1" noChangeArrowheads="1"/>
          </p:cNvSpPr>
          <p:nvPr>
            <p:ph type="body" idx="1"/>
          </p:nvPr>
        </p:nvSpPr>
        <p:spPr/>
        <p:txBody>
          <a:bodyPr/>
          <a:lstStyle/>
          <a:p>
            <a:pPr eaLnBrk="1" hangingPunct="1"/>
            <a:r>
              <a:rPr lang="en-US" smtClean="0"/>
              <a:t>The failure of an agency to make final disposition of a claim within six months after it is filed shall, at the option of the claimant any time thereafter, be deemed a final denial of the claim for purposes of this section.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History</a:t>
            </a:r>
          </a:p>
        </p:txBody>
      </p:sp>
      <p:sp>
        <p:nvSpPr>
          <p:cNvPr id="4099" name="Rectangle 3"/>
          <p:cNvSpPr>
            <a:spLocks noGrp="1" noChangeArrowheads="1"/>
          </p:cNvSpPr>
          <p:nvPr>
            <p:ph type="body" idx="1"/>
          </p:nvPr>
        </p:nvSpPr>
        <p:spPr/>
        <p:txBody>
          <a:bodyPr/>
          <a:lstStyle/>
          <a:p>
            <a:pPr eaLnBrk="1" hangingPunct="1"/>
            <a:r>
              <a:rPr lang="en-US" smtClean="0"/>
              <a:t>Traditional Sovereign Immunity</a:t>
            </a:r>
          </a:p>
          <a:p>
            <a:pPr eaLnBrk="1" hangingPunct="1"/>
            <a:r>
              <a:rPr lang="en-US" smtClean="0"/>
              <a:t>US Constitution</a:t>
            </a:r>
          </a:p>
          <a:p>
            <a:pPr lvl="1" eaLnBrk="1" hangingPunct="1"/>
            <a:r>
              <a:rPr lang="en-US" smtClean="0"/>
              <a:t>"No Money shall be drawn from the Treasury, but in Consequence of Appropriations made by Law." U.S. Const. art. I, § 9. </a:t>
            </a:r>
          </a:p>
          <a:p>
            <a:pPr eaLnBrk="1" hangingPunct="1"/>
            <a:r>
              <a:rPr lang="en-US" smtClean="0"/>
              <a:t>All compensation had to be by private bills</a:t>
            </a:r>
          </a:p>
          <a:p>
            <a:pPr lvl="1" eaLnBrk="1" hangingPunct="1"/>
            <a:r>
              <a:rPr lang="en-US" smtClean="0"/>
              <a:t>What problems do private bills pose?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762BD20-EE65-44F0-8EF9-DA35AE272828}" type="slidenum">
              <a:rPr lang="en-US" smtClean="0"/>
              <a:pPr/>
              <a:t>20</a:t>
            </a:fld>
            <a:endParaRPr lang="en-US" smtClean="0"/>
          </a:p>
        </p:txBody>
      </p:sp>
      <p:sp>
        <p:nvSpPr>
          <p:cNvPr id="32771" name="Rectangle 2"/>
          <p:cNvSpPr>
            <a:spLocks noGrp="1" noChangeArrowheads="1"/>
          </p:cNvSpPr>
          <p:nvPr>
            <p:ph type="title"/>
          </p:nvPr>
        </p:nvSpPr>
        <p:spPr/>
        <p:txBody>
          <a:bodyPr/>
          <a:lstStyle/>
          <a:p>
            <a:pPr eaLnBrk="1" hangingPunct="1"/>
            <a:r>
              <a:rPr lang="en-US" smtClean="0"/>
              <a:t>Filing a Claim is Jurisdictional</a:t>
            </a:r>
          </a:p>
        </p:txBody>
      </p:sp>
      <p:sp>
        <p:nvSpPr>
          <p:cNvPr id="32772" name="Rectangle 3"/>
          <p:cNvSpPr>
            <a:spLocks noGrp="1" noChangeArrowheads="1"/>
          </p:cNvSpPr>
          <p:nvPr>
            <p:ph type="body" idx="1"/>
          </p:nvPr>
        </p:nvSpPr>
        <p:spPr/>
        <p:txBody>
          <a:bodyPr/>
          <a:lstStyle/>
          <a:p>
            <a:pPr eaLnBrk="1" hangingPunct="1">
              <a:lnSpc>
                <a:spcPct val="90000"/>
              </a:lnSpc>
            </a:pPr>
            <a:r>
              <a:rPr lang="en-US" sz="2400" smtClean="0"/>
              <a:t>This is an administrative compensation scheme, so it is subject to exhaustion of remedies</a:t>
            </a:r>
          </a:p>
          <a:p>
            <a:pPr lvl="1" eaLnBrk="1" hangingPunct="1">
              <a:lnSpc>
                <a:spcPct val="90000"/>
              </a:lnSpc>
            </a:pPr>
            <a:r>
              <a:rPr lang="en-US" sz="2400" smtClean="0"/>
              <a:t>You file a claim with the agency with 2 years of the accidence</a:t>
            </a:r>
          </a:p>
          <a:p>
            <a:pPr eaLnBrk="1" hangingPunct="1">
              <a:lnSpc>
                <a:spcPct val="90000"/>
              </a:lnSpc>
            </a:pPr>
            <a:r>
              <a:rPr lang="en-US" sz="2400" smtClean="0"/>
              <a:t>You can only go to court after the agency rules on the claim or after six months</a:t>
            </a:r>
          </a:p>
          <a:p>
            <a:pPr lvl="1" eaLnBrk="1" hangingPunct="1">
              <a:lnSpc>
                <a:spcPct val="90000"/>
              </a:lnSpc>
            </a:pPr>
            <a:r>
              <a:rPr lang="en-US" sz="2400" smtClean="0"/>
              <a:t>"The failure of an agency to make final disposition of a claim within six months after it is filed shall, at the option of the claimant any time thereafter, be deemed a final denial of the claim for purposes of this section."</a:t>
            </a:r>
          </a:p>
          <a:p>
            <a:pPr eaLnBrk="1" hangingPunct="1">
              <a:lnSpc>
                <a:spcPct val="90000"/>
              </a:lnSpc>
            </a:pPr>
            <a:r>
              <a:rPr lang="en-US" sz="2400" smtClean="0"/>
              <a:t>If you do not comply with this requirement, your case will be dismissed and if the 2 years has elapsed, you will be prescribed.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Court of Claims</a:t>
            </a:r>
          </a:p>
        </p:txBody>
      </p:sp>
      <p:sp>
        <p:nvSpPr>
          <p:cNvPr id="5123" name="Rectangle 3"/>
          <p:cNvSpPr>
            <a:spLocks noGrp="1" noChangeArrowheads="1"/>
          </p:cNvSpPr>
          <p:nvPr>
            <p:ph type="body" idx="1"/>
          </p:nvPr>
        </p:nvSpPr>
        <p:spPr/>
        <p:txBody>
          <a:bodyPr/>
          <a:lstStyle/>
          <a:p>
            <a:pPr eaLnBrk="1" hangingPunct="1"/>
            <a:r>
              <a:rPr lang="en-US" sz="2800" dirty="0" smtClean="0"/>
              <a:t>1855</a:t>
            </a:r>
          </a:p>
          <a:p>
            <a:pPr eaLnBrk="1" hangingPunct="1"/>
            <a:r>
              <a:rPr lang="en-US" sz="2800" dirty="0" smtClean="0"/>
              <a:t>Contracts, tax refunds, takings - not torts</a:t>
            </a:r>
          </a:p>
          <a:p>
            <a:pPr eaLnBrk="1" hangingPunct="1"/>
            <a:r>
              <a:rPr lang="en-US" sz="2800" dirty="0" smtClean="0"/>
              <a:t>Administrative </a:t>
            </a:r>
            <a:r>
              <a:rPr lang="en-US" sz="2800" dirty="0" smtClean="0"/>
              <a:t>tribunal to review </a:t>
            </a:r>
            <a:r>
              <a:rPr lang="en-US" sz="2800" dirty="0" smtClean="0"/>
              <a:t>claims </a:t>
            </a:r>
            <a:r>
              <a:rPr lang="en-US" sz="2800" dirty="0" smtClean="0"/>
              <a:t>and make recommendations to Congress</a:t>
            </a:r>
          </a:p>
          <a:p>
            <a:pPr lvl="1" eaLnBrk="1" hangingPunct="1"/>
            <a:r>
              <a:rPr lang="en-US" sz="2800" dirty="0" smtClean="0"/>
              <a:t>Later Congress made the decisions binding</a:t>
            </a:r>
          </a:p>
          <a:p>
            <a:pPr lvl="1" eaLnBrk="1" hangingPunct="1"/>
            <a:r>
              <a:rPr lang="en-US" sz="2800" dirty="0" smtClean="0"/>
              <a:t>Not an Art III court</a:t>
            </a:r>
          </a:p>
          <a:p>
            <a:pPr lvl="1" eaLnBrk="1" hangingPunct="1"/>
            <a:r>
              <a:rPr lang="en-US" sz="2800" dirty="0" smtClean="0"/>
              <a:t>Like bankruptcy courts</a:t>
            </a:r>
          </a:p>
          <a:p>
            <a:pPr eaLnBrk="1" hangingPunct="1"/>
            <a:r>
              <a:rPr lang="en-US" sz="2800" dirty="0" smtClean="0"/>
              <a:t>Appeal to the Federal circuit and the United States Supreme </a:t>
            </a:r>
            <a:r>
              <a:rPr lang="en-US" sz="2800" dirty="0" smtClean="0"/>
              <a:t>Court</a:t>
            </a:r>
            <a:endParaRPr lang="en-US"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Federal Tort Claims Act</a:t>
            </a:r>
          </a:p>
        </p:txBody>
      </p:sp>
      <p:sp>
        <p:nvSpPr>
          <p:cNvPr id="6147" name="Rectangle 3"/>
          <p:cNvSpPr>
            <a:spLocks noGrp="1" noChangeArrowheads="1"/>
          </p:cNvSpPr>
          <p:nvPr>
            <p:ph type="body" idx="1"/>
          </p:nvPr>
        </p:nvSpPr>
        <p:spPr/>
        <p:txBody>
          <a:bodyPr/>
          <a:lstStyle/>
          <a:p>
            <a:pPr eaLnBrk="1" hangingPunct="1"/>
            <a:r>
              <a:rPr lang="en-US" dirty="0" smtClean="0"/>
              <a:t>Went into effect in 1945</a:t>
            </a:r>
          </a:p>
          <a:p>
            <a:pPr lvl="1" eaLnBrk="1" hangingPunct="1"/>
            <a:r>
              <a:rPr lang="en-US" dirty="0" smtClean="0"/>
              <a:t>All </a:t>
            </a:r>
            <a:r>
              <a:rPr lang="en-US" dirty="0" smtClean="0"/>
              <a:t>torts were private </a:t>
            </a:r>
            <a:r>
              <a:rPr lang="en-US" dirty="0" smtClean="0"/>
              <a:t>bills before </a:t>
            </a:r>
            <a:r>
              <a:rPr lang="en-US" dirty="0" smtClean="0"/>
              <a:t>then</a:t>
            </a:r>
          </a:p>
          <a:p>
            <a:pPr lvl="1" eaLnBrk="1" hangingPunct="1"/>
            <a:r>
              <a:rPr lang="en-US" dirty="0" smtClean="0"/>
              <a:t>Tied up Congress and encouraged corruption</a:t>
            </a:r>
            <a:endParaRPr lang="en-US" dirty="0" smtClean="0"/>
          </a:p>
          <a:p>
            <a:pPr eaLnBrk="1" hangingPunct="1"/>
            <a:r>
              <a:rPr lang="en-US" dirty="0" smtClean="0"/>
              <a:t>Allowed tort claims</a:t>
            </a:r>
          </a:p>
          <a:p>
            <a:pPr lvl="1" eaLnBrk="1" hangingPunct="1"/>
            <a:r>
              <a:rPr lang="en-US" dirty="0" smtClean="0"/>
              <a:t>Looks to the law of the state where the tort occurred for the standards for the tort</a:t>
            </a:r>
          </a:p>
          <a:p>
            <a:pPr eaLnBrk="1" hangingPunct="1"/>
            <a:r>
              <a:rPr lang="en-US" dirty="0" smtClean="0"/>
              <a:t>We will discuss the procedure under the FTCA later.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Dalehite v. U.S., 346 U.S. 15 (1953)</a:t>
            </a:r>
          </a:p>
        </p:txBody>
      </p:sp>
      <p:sp>
        <p:nvSpPr>
          <p:cNvPr id="7171" name="Rectangle 3"/>
          <p:cNvSpPr>
            <a:spLocks noGrp="1" noChangeArrowheads="1"/>
          </p:cNvSpPr>
          <p:nvPr>
            <p:ph type="body" idx="1"/>
          </p:nvPr>
        </p:nvSpPr>
        <p:spPr/>
        <p:txBody>
          <a:bodyPr/>
          <a:lstStyle/>
          <a:p>
            <a:pPr eaLnBrk="1" hangingPunct="1"/>
            <a:r>
              <a:rPr lang="en-US" dirty="0" smtClean="0"/>
              <a:t>Texas City Disaster</a:t>
            </a:r>
          </a:p>
          <a:p>
            <a:pPr lvl="1" eaLnBrk="1" hangingPunct="1"/>
            <a:r>
              <a:rPr lang="en-US" dirty="0" smtClean="0">
                <a:hlinkClick r:id="rId2"/>
              </a:rPr>
              <a:t>http://www.local1259iaff.org/disaster.html</a:t>
            </a:r>
            <a:endParaRPr lang="en-US" dirty="0" smtClean="0"/>
          </a:p>
          <a:p>
            <a:pPr eaLnBrk="1" hangingPunct="1"/>
            <a:r>
              <a:rPr lang="en-US" dirty="0" smtClean="0"/>
              <a:t>Why is the TVA producing ammonium nitrate fertilizer?</a:t>
            </a:r>
          </a:p>
          <a:p>
            <a:pPr lvl="1" eaLnBrk="1" hangingPunct="1"/>
            <a:r>
              <a:rPr lang="en-US" dirty="0" smtClean="0"/>
              <a:t>What are other uses of ammonium nitrate?</a:t>
            </a:r>
          </a:p>
          <a:p>
            <a:pPr eaLnBrk="1" hangingPunct="1"/>
            <a:r>
              <a:rPr lang="en-US" dirty="0" smtClean="0"/>
              <a:t>Where is it going?</a:t>
            </a:r>
          </a:p>
          <a:p>
            <a:pPr eaLnBrk="1" hangingPunct="1"/>
            <a:r>
              <a:rPr lang="en-US" dirty="0" smtClean="0"/>
              <a:t>Why might a ship also be carrying explosives?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The General Claim</a:t>
            </a:r>
          </a:p>
        </p:txBody>
      </p:sp>
      <p:sp>
        <p:nvSpPr>
          <p:cNvPr id="8195" name="Rectangle 3"/>
          <p:cNvSpPr>
            <a:spLocks noGrp="1" noChangeArrowheads="1"/>
          </p:cNvSpPr>
          <p:nvPr>
            <p:ph type="body" idx="1"/>
          </p:nvPr>
        </p:nvSpPr>
        <p:spPr/>
        <p:txBody>
          <a:bodyPr/>
          <a:lstStyle/>
          <a:p>
            <a:pPr eaLnBrk="1" hangingPunct="1"/>
            <a:r>
              <a:rPr lang="en-US" dirty="0" smtClean="0"/>
              <a:t> The negligence charged was that the United States, without definitive investigation of FGAN properties, shipped or permitted shipment to a congested area without warning of the possibility of explosion under certain conditions. </a:t>
            </a:r>
            <a:endParaRPr lang="en-US" dirty="0" smtClean="0"/>
          </a:p>
          <a:p>
            <a:pPr eaLnBrk="1" hangingPunct="1"/>
            <a:r>
              <a:rPr lang="en-US" dirty="0" smtClean="0"/>
              <a:t>The </a:t>
            </a:r>
            <a:r>
              <a:rPr lang="en-US" dirty="0" smtClean="0"/>
              <a:t>District Court accepted this theory.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Specific Findings by the Trial Court</a:t>
            </a:r>
          </a:p>
        </p:txBody>
      </p:sp>
      <p:sp>
        <p:nvSpPr>
          <p:cNvPr id="9219" name="Rectangle 3"/>
          <p:cNvSpPr>
            <a:spLocks noGrp="1" noChangeArrowheads="1"/>
          </p:cNvSpPr>
          <p:nvPr>
            <p:ph type="body" idx="1"/>
          </p:nvPr>
        </p:nvSpPr>
        <p:spPr/>
        <p:txBody>
          <a:bodyPr/>
          <a:lstStyle/>
          <a:p>
            <a:pPr eaLnBrk="1" hangingPunct="1"/>
            <a:r>
              <a:rPr lang="en-US" smtClean="0"/>
              <a:t>the Government had been careless in drafting and adopting the fertilizer export plan as a whole, </a:t>
            </a:r>
          </a:p>
          <a:p>
            <a:pPr eaLnBrk="1" hangingPunct="1"/>
            <a:r>
              <a:rPr lang="en-US" smtClean="0"/>
              <a:t>specific negligence in various phases of the manufacturing process, and </a:t>
            </a:r>
          </a:p>
          <a:p>
            <a:pPr eaLnBrk="1" hangingPunct="1"/>
            <a:r>
              <a:rPr lang="en-US" smtClean="0"/>
              <a:t>those which emphasized official dereliction of duty in failing to police the shipboard loading.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The Statutory Defense</a:t>
            </a:r>
          </a:p>
        </p:txBody>
      </p:sp>
      <p:sp>
        <p:nvSpPr>
          <p:cNvPr id="10243" name="Rectangle 3"/>
          <p:cNvSpPr>
            <a:spLocks noGrp="1" noChangeArrowheads="1"/>
          </p:cNvSpPr>
          <p:nvPr>
            <p:ph type="body" idx="1"/>
          </p:nvPr>
        </p:nvSpPr>
        <p:spPr/>
        <p:txBody>
          <a:bodyPr/>
          <a:lstStyle/>
          <a:p>
            <a:pPr eaLnBrk="1" hangingPunct="1"/>
            <a:r>
              <a:rPr lang="en-US" smtClean="0"/>
              <a:t>(a) Any claim based upon an act or omission of an employee of the Government, exercising due care, in the execution of a statute or regulation, whether or not such statute or regulation be valid, or based upon the exercise or performance or the failure to exercise or perform a discretionary function or duty on the part of a federal agency or an employee of the Government, whether or not the discretion involved be abused.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What is the Intent of this Provision?</a:t>
            </a:r>
          </a:p>
        </p:txBody>
      </p:sp>
      <p:sp>
        <p:nvSpPr>
          <p:cNvPr id="11267" name="Rectangle 3"/>
          <p:cNvSpPr>
            <a:spLocks noGrp="1" noChangeArrowheads="1"/>
          </p:cNvSpPr>
          <p:nvPr>
            <p:ph type="body" idx="1"/>
          </p:nvPr>
        </p:nvSpPr>
        <p:spPr/>
        <p:txBody>
          <a:bodyPr/>
          <a:lstStyle/>
          <a:p>
            <a:pPr eaLnBrk="1" hangingPunct="1"/>
            <a:r>
              <a:rPr lang="en-US" sz="2800" smtClean="0"/>
              <a:t>What is a discretionary function?</a:t>
            </a:r>
          </a:p>
          <a:p>
            <a:pPr eaLnBrk="1" hangingPunct="1"/>
            <a:r>
              <a:rPr lang="en-US" sz="2800" smtClean="0"/>
              <a:t>Why do we limit claims based on government decisionmaking?</a:t>
            </a:r>
          </a:p>
          <a:p>
            <a:pPr lvl="1" eaLnBrk="1" hangingPunct="1"/>
            <a:r>
              <a:rPr lang="en-US" sz="2800" smtClean="0"/>
              <a:t>What are the consequences for allowing litigants to challenge government polices?</a:t>
            </a:r>
          </a:p>
          <a:p>
            <a:pPr lvl="1" eaLnBrk="1" hangingPunct="1"/>
            <a:r>
              <a:rPr lang="en-US" sz="2800" smtClean="0"/>
              <a:t>How does this mirror juridical review of rules and adjudications?</a:t>
            </a:r>
          </a:p>
          <a:p>
            <a:pPr eaLnBrk="1" hangingPunct="1"/>
            <a:r>
              <a:rPr lang="en-US" sz="2800" smtClean="0"/>
              <a:t>What is the remedy for bad decisions?</a:t>
            </a:r>
          </a:p>
          <a:p>
            <a:pPr eaLnBrk="1" hangingPunct="1"/>
            <a:r>
              <a:rPr lang="en-US" sz="2800" smtClean="0"/>
              <a:t>What about compensation?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blends - modified</Template>
  <TotalTime>224</TotalTime>
  <Words>1218</Words>
  <Application>Microsoft Office PowerPoint</Application>
  <PresentationFormat>On-screen Show (4:3)</PresentationFormat>
  <Paragraphs>94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Blends</vt:lpstr>
      <vt:lpstr>Suing the Federal Government</vt:lpstr>
      <vt:lpstr>History</vt:lpstr>
      <vt:lpstr>Court of Claims</vt:lpstr>
      <vt:lpstr>Federal Tort Claims Act</vt:lpstr>
      <vt:lpstr>Dalehite v. U.S., 346 U.S. 15 (1953)</vt:lpstr>
      <vt:lpstr>The General Claim</vt:lpstr>
      <vt:lpstr>Specific Findings by the Trial Court</vt:lpstr>
      <vt:lpstr>The Statutory Defense</vt:lpstr>
      <vt:lpstr>What is the Intent of this Provision?</vt:lpstr>
      <vt:lpstr>The United States Supreme Court Ruling</vt:lpstr>
      <vt:lpstr>Allen v. United States, 816 F.2d 1417 (10th Cir. 1987) - This Clears up the Cloud</vt:lpstr>
      <vt:lpstr>FTCA Procedure</vt:lpstr>
      <vt:lpstr>Causes of Action under the FTCA - Sec 2672</vt:lpstr>
      <vt:lpstr>Limitations on Liability - Sec 2674</vt:lpstr>
      <vt:lpstr>Exceptions to the FTCA - § 28 USC Sec 2680</vt:lpstr>
      <vt:lpstr>Bivens v. Six Unknown Named Agents, 403 U.S. 388 (1971)</vt:lpstr>
      <vt:lpstr>2680(h) - intentional torts by police officers - revised after Bivens</vt:lpstr>
      <vt:lpstr>Administrative Procedural Requirements - Sec 2675</vt:lpstr>
      <vt:lpstr>What if the Agency Does Not Act on the Claim?</vt:lpstr>
      <vt:lpstr>Filing a Claim is Jurisdictional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Richards</cp:lastModifiedBy>
  <cp:revision>65</cp:revision>
  <dcterms:created xsi:type="dcterms:W3CDTF">2005-11-03T14:07:39Z</dcterms:created>
  <dcterms:modified xsi:type="dcterms:W3CDTF">2012-04-10T01:06:20Z</dcterms:modified>
</cp:coreProperties>
</file>