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0"/>
  </p:notesMasterIdLst>
  <p:sldIdLst>
    <p:sldId id="384" r:id="rId2"/>
    <p:sldId id="411" r:id="rId3"/>
    <p:sldId id="405" r:id="rId4"/>
    <p:sldId id="406" r:id="rId5"/>
    <p:sldId id="407" r:id="rId6"/>
    <p:sldId id="409" r:id="rId7"/>
    <p:sldId id="410" r:id="rId8"/>
    <p:sldId id="408" r:id="rId9"/>
    <p:sldId id="412" r:id="rId10"/>
    <p:sldId id="393" r:id="rId11"/>
    <p:sldId id="394" r:id="rId12"/>
    <p:sldId id="395" r:id="rId13"/>
    <p:sldId id="396" r:id="rId14"/>
    <p:sldId id="398" r:id="rId15"/>
    <p:sldId id="397" r:id="rId16"/>
    <p:sldId id="399" r:id="rId17"/>
    <p:sldId id="400" r:id="rId18"/>
    <p:sldId id="401" r:id="rId19"/>
    <p:sldId id="402" r:id="rId20"/>
    <p:sldId id="413" r:id="rId21"/>
    <p:sldId id="322" r:id="rId22"/>
    <p:sldId id="327" r:id="rId23"/>
    <p:sldId id="328" r:id="rId24"/>
    <p:sldId id="329" r:id="rId25"/>
    <p:sldId id="330" r:id="rId26"/>
    <p:sldId id="331" r:id="rId27"/>
    <p:sldId id="373" r:id="rId28"/>
    <p:sldId id="353" r:id="rId29"/>
    <p:sldId id="374" r:id="rId30"/>
    <p:sldId id="414" r:id="rId31"/>
    <p:sldId id="341" r:id="rId32"/>
    <p:sldId id="342" r:id="rId33"/>
    <p:sldId id="361" r:id="rId34"/>
    <p:sldId id="362" r:id="rId35"/>
    <p:sldId id="363" r:id="rId36"/>
    <p:sldId id="364" r:id="rId37"/>
    <p:sldId id="324" r:id="rId38"/>
    <p:sldId id="318"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2" autoAdjust="0"/>
    <p:restoredTop sz="86380" autoAdjust="0"/>
  </p:normalViewPr>
  <p:slideViewPr>
    <p:cSldViewPr>
      <p:cViewPr varScale="1">
        <p:scale>
          <a:sx n="120" d="100"/>
          <a:sy n="120" d="100"/>
        </p:scale>
        <p:origin x="-228" y="-90"/>
      </p:cViewPr>
      <p:guideLst>
        <p:guide orient="horz" pos="2160"/>
        <p:guide pos="2880"/>
      </p:guideLst>
    </p:cSldViewPr>
  </p:slideViewPr>
  <p:outlineViewPr>
    <p:cViewPr>
      <p:scale>
        <a:sx n="33" d="100"/>
        <a:sy n="33" d="100"/>
      </p:scale>
      <p:origin x="24" y="7164"/>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1.xml"/><Relationship Id="rId13" Type="http://schemas.openxmlformats.org/officeDocument/2006/relationships/slide" Target="slides/slide16.xml"/><Relationship Id="rId18" Type="http://schemas.openxmlformats.org/officeDocument/2006/relationships/slide" Target="slides/slide22.xml"/><Relationship Id="rId26" Type="http://schemas.openxmlformats.org/officeDocument/2006/relationships/slide" Target="slides/slide31.xml"/><Relationship Id="rId3" Type="http://schemas.openxmlformats.org/officeDocument/2006/relationships/slide" Target="slides/slide4.xml"/><Relationship Id="rId21" Type="http://schemas.openxmlformats.org/officeDocument/2006/relationships/slide" Target="slides/slide25.xml"/><Relationship Id="rId7" Type="http://schemas.openxmlformats.org/officeDocument/2006/relationships/slide" Target="slides/slide8.xml"/><Relationship Id="rId12" Type="http://schemas.openxmlformats.org/officeDocument/2006/relationships/slide" Target="slides/slide15.xml"/><Relationship Id="rId17" Type="http://schemas.openxmlformats.org/officeDocument/2006/relationships/slide" Target="slides/slide21.xml"/><Relationship Id="rId25" Type="http://schemas.openxmlformats.org/officeDocument/2006/relationships/slide" Target="slides/slide29.xml"/><Relationship Id="rId2" Type="http://schemas.openxmlformats.org/officeDocument/2006/relationships/slide" Target="slides/slide3.xml"/><Relationship Id="rId16" Type="http://schemas.openxmlformats.org/officeDocument/2006/relationships/slide" Target="slides/slide19.xml"/><Relationship Id="rId20" Type="http://schemas.openxmlformats.org/officeDocument/2006/relationships/slide" Target="slides/slide24.xml"/><Relationship Id="rId29" Type="http://schemas.openxmlformats.org/officeDocument/2006/relationships/slide" Target="slides/slide35.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4.xml"/><Relationship Id="rId24" Type="http://schemas.openxmlformats.org/officeDocument/2006/relationships/slide" Target="slides/slide28.xml"/><Relationship Id="rId5" Type="http://schemas.openxmlformats.org/officeDocument/2006/relationships/slide" Target="slides/slide6.xml"/><Relationship Id="rId15" Type="http://schemas.openxmlformats.org/officeDocument/2006/relationships/slide" Target="slides/slide18.xml"/><Relationship Id="rId23" Type="http://schemas.openxmlformats.org/officeDocument/2006/relationships/slide" Target="slides/slide27.xml"/><Relationship Id="rId28" Type="http://schemas.openxmlformats.org/officeDocument/2006/relationships/slide" Target="slides/slide33.xml"/><Relationship Id="rId10" Type="http://schemas.openxmlformats.org/officeDocument/2006/relationships/slide" Target="slides/slide13.xml"/><Relationship Id="rId19" Type="http://schemas.openxmlformats.org/officeDocument/2006/relationships/slide" Target="slides/slide23.xml"/><Relationship Id="rId31" Type="http://schemas.openxmlformats.org/officeDocument/2006/relationships/slide" Target="slides/slide37.xml"/><Relationship Id="rId4" Type="http://schemas.openxmlformats.org/officeDocument/2006/relationships/slide" Target="slides/slide5.xml"/><Relationship Id="rId9" Type="http://schemas.openxmlformats.org/officeDocument/2006/relationships/slide" Target="slides/slide12.xml"/><Relationship Id="rId14" Type="http://schemas.openxmlformats.org/officeDocument/2006/relationships/slide" Target="slides/slide17.xml"/><Relationship Id="rId22" Type="http://schemas.openxmlformats.org/officeDocument/2006/relationships/slide" Target="slides/slide26.xml"/><Relationship Id="rId27" Type="http://schemas.openxmlformats.org/officeDocument/2006/relationships/slide" Target="slides/slide32.xml"/><Relationship Id="rId30"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136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36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36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136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94C95F5-A21C-4D45-B975-A87B63A81E85}" type="slidenum">
              <a:rPr lang="en-US"/>
              <a:pPr>
                <a:defRPr/>
              </a:pPr>
              <a:t>‹#›</a:t>
            </a:fld>
            <a:endParaRPr lang="en-US"/>
          </a:p>
        </p:txBody>
      </p:sp>
    </p:spTree>
    <p:extLst>
      <p:ext uri="{BB962C8B-B14F-4D97-AF65-F5344CB8AC3E}">
        <p14:creationId xmlns:p14="http://schemas.microsoft.com/office/powerpoint/2010/main" val="3997013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8C58D5A-3FE7-4D0B-ABDC-1BD25D939260}" type="slidenum">
              <a:rPr lang="en-US" smtClean="0">
                <a:latin typeface="Arial" charset="0"/>
              </a:rPr>
              <a:pPr/>
              <a:t>15</a:t>
            </a:fld>
            <a:endParaRPr lang="en-US"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i="1" smtClean="0"/>
              <a:t>McCarthy v. Madigan</a:t>
            </a:r>
            <a:r>
              <a:rPr lang="en-US" smtClean="0"/>
              <a:t>, 503 U.S. 140 (1992)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B36199BB-8152-492A-859A-C756868381EB}" type="slidenum">
              <a:rPr lang="en-US"/>
              <a:pPr>
                <a:defRPr/>
              </a:pPr>
              <a:t>‹#›</a:t>
            </a:fld>
            <a:endParaRPr lang="en-US"/>
          </a:p>
        </p:txBody>
      </p:sp>
    </p:spTree>
    <p:extLst>
      <p:ext uri="{BB962C8B-B14F-4D97-AF65-F5344CB8AC3E}">
        <p14:creationId xmlns:p14="http://schemas.microsoft.com/office/powerpoint/2010/main" val="1960262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E9D06BB4-CAD8-479F-A372-7858FB59F956}" type="slidenum">
              <a:rPr lang="en-US"/>
              <a:pPr>
                <a:defRPr/>
              </a:pPr>
              <a:t>‹#›</a:t>
            </a:fld>
            <a:endParaRPr lang="en-US"/>
          </a:p>
        </p:txBody>
      </p:sp>
    </p:spTree>
    <p:extLst>
      <p:ext uri="{BB962C8B-B14F-4D97-AF65-F5344CB8AC3E}">
        <p14:creationId xmlns:p14="http://schemas.microsoft.com/office/powerpoint/2010/main" val="3270877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FBD6749-F5C9-481B-929E-037E4CF4A410}" type="slidenum">
              <a:rPr lang="en-US"/>
              <a:pPr>
                <a:defRPr/>
              </a:pPr>
              <a:t>‹#›</a:t>
            </a:fld>
            <a:endParaRPr lang="en-US"/>
          </a:p>
        </p:txBody>
      </p:sp>
    </p:spTree>
    <p:extLst>
      <p:ext uri="{BB962C8B-B14F-4D97-AF65-F5344CB8AC3E}">
        <p14:creationId xmlns:p14="http://schemas.microsoft.com/office/powerpoint/2010/main" val="814320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07D5A68-4E02-4601-B2E1-514AD90F4216}" type="slidenum">
              <a:rPr lang="en-US"/>
              <a:pPr>
                <a:defRPr/>
              </a:pPr>
              <a:t>‹#›</a:t>
            </a:fld>
            <a:endParaRPr lang="en-US"/>
          </a:p>
        </p:txBody>
      </p:sp>
    </p:spTree>
    <p:extLst>
      <p:ext uri="{BB962C8B-B14F-4D97-AF65-F5344CB8AC3E}">
        <p14:creationId xmlns:p14="http://schemas.microsoft.com/office/powerpoint/2010/main" val="277207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1235742-03C1-4E38-8119-8DD6B9C92ACE}" type="slidenum">
              <a:rPr lang="en-US"/>
              <a:pPr>
                <a:defRPr/>
              </a:pPr>
              <a:t>‹#›</a:t>
            </a:fld>
            <a:endParaRPr lang="en-US"/>
          </a:p>
        </p:txBody>
      </p:sp>
    </p:spTree>
    <p:extLst>
      <p:ext uri="{BB962C8B-B14F-4D97-AF65-F5344CB8AC3E}">
        <p14:creationId xmlns:p14="http://schemas.microsoft.com/office/powerpoint/2010/main" val="180574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C0B0A02-8529-4691-99D1-4FF27B36C22C}" type="slidenum">
              <a:rPr lang="en-US"/>
              <a:pPr>
                <a:defRPr/>
              </a:pPr>
              <a:t>‹#›</a:t>
            </a:fld>
            <a:endParaRPr lang="en-US"/>
          </a:p>
        </p:txBody>
      </p:sp>
    </p:spTree>
    <p:extLst>
      <p:ext uri="{BB962C8B-B14F-4D97-AF65-F5344CB8AC3E}">
        <p14:creationId xmlns:p14="http://schemas.microsoft.com/office/powerpoint/2010/main" val="105886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FE499836-EFCA-47DE-8CF5-4D99BC625077}" type="slidenum">
              <a:rPr lang="en-US"/>
              <a:pPr>
                <a:defRPr/>
              </a:pPr>
              <a:t>‹#›</a:t>
            </a:fld>
            <a:endParaRPr lang="en-US"/>
          </a:p>
        </p:txBody>
      </p:sp>
    </p:spTree>
    <p:extLst>
      <p:ext uri="{BB962C8B-B14F-4D97-AF65-F5344CB8AC3E}">
        <p14:creationId xmlns:p14="http://schemas.microsoft.com/office/powerpoint/2010/main" val="1249377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2D5BA148-F575-4CDB-A125-2D1F7AA66C98}" type="slidenum">
              <a:rPr lang="en-US"/>
              <a:pPr>
                <a:defRPr/>
              </a:pPr>
              <a:t>‹#›</a:t>
            </a:fld>
            <a:endParaRPr lang="en-US"/>
          </a:p>
        </p:txBody>
      </p:sp>
    </p:spTree>
    <p:extLst>
      <p:ext uri="{BB962C8B-B14F-4D97-AF65-F5344CB8AC3E}">
        <p14:creationId xmlns:p14="http://schemas.microsoft.com/office/powerpoint/2010/main" val="304944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276419A2-CA9D-4358-821F-91E9DD502072}" type="slidenum">
              <a:rPr lang="en-US"/>
              <a:pPr>
                <a:defRPr/>
              </a:pPr>
              <a:t>‹#›</a:t>
            </a:fld>
            <a:endParaRPr lang="en-US"/>
          </a:p>
        </p:txBody>
      </p:sp>
    </p:spTree>
    <p:extLst>
      <p:ext uri="{BB962C8B-B14F-4D97-AF65-F5344CB8AC3E}">
        <p14:creationId xmlns:p14="http://schemas.microsoft.com/office/powerpoint/2010/main" val="29484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C21EE9A5-3A5E-4CCF-9032-1C2C66A1B3EA}" type="slidenum">
              <a:rPr lang="en-US"/>
              <a:pPr>
                <a:defRPr/>
              </a:pPr>
              <a:t>‹#›</a:t>
            </a:fld>
            <a:endParaRPr lang="en-US"/>
          </a:p>
        </p:txBody>
      </p:sp>
    </p:spTree>
    <p:extLst>
      <p:ext uri="{BB962C8B-B14F-4D97-AF65-F5344CB8AC3E}">
        <p14:creationId xmlns:p14="http://schemas.microsoft.com/office/powerpoint/2010/main" val="140431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92091337-DD45-4585-9EEC-8E7D4E0ADD56}" type="slidenum">
              <a:rPr lang="en-US"/>
              <a:pPr>
                <a:defRPr/>
              </a:pPr>
              <a:t>‹#›</a:t>
            </a:fld>
            <a:endParaRPr lang="en-US"/>
          </a:p>
        </p:txBody>
      </p:sp>
    </p:spTree>
    <p:extLst>
      <p:ext uri="{BB962C8B-B14F-4D97-AF65-F5344CB8AC3E}">
        <p14:creationId xmlns:p14="http://schemas.microsoft.com/office/powerpoint/2010/main" val="4288989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8A62D7AB-5117-4C1E-9A82-A4128CFADEF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iotech.law.lsu.edu/Courses/study_aids/adlaw/704.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Chapter 6 - Access to Judicial Review</a:t>
            </a:r>
          </a:p>
        </p:txBody>
      </p:sp>
      <p:sp>
        <p:nvSpPr>
          <p:cNvPr id="3075" name="Rectangle 3"/>
          <p:cNvSpPr>
            <a:spLocks noGrp="1" noChangeArrowheads="1"/>
          </p:cNvSpPr>
          <p:nvPr>
            <p:ph type="subTitle" idx="1"/>
          </p:nvPr>
        </p:nvSpPr>
        <p:spPr/>
        <p:txBody>
          <a:bodyPr/>
          <a:lstStyle/>
          <a:p>
            <a:pPr eaLnBrk="1" hangingPunct="1"/>
            <a:r>
              <a:rPr lang="en-US" smtClean="0"/>
              <a:t>Part III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pPr eaLnBrk="1" hangingPunct="1"/>
            <a:r>
              <a:rPr lang="en-US" i="1" dirty="0" smtClean="0"/>
              <a:t>Exhaustion of Administrative Remedies</a:t>
            </a:r>
            <a:endParaRPr lang="en-US" dirty="0" smtClean="0"/>
          </a:p>
        </p:txBody>
      </p:sp>
      <p:sp>
        <p:nvSpPr>
          <p:cNvPr id="12291"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6577C84-870C-4FC3-A30C-591A956A3F5E}" type="slidenum">
              <a:rPr lang="en-US" smtClean="0"/>
              <a:pPr/>
              <a:t>11</a:t>
            </a:fld>
            <a:endParaRPr lang="en-US" smtClean="0"/>
          </a:p>
        </p:txBody>
      </p:sp>
      <p:sp>
        <p:nvSpPr>
          <p:cNvPr id="13315" name="Rectangle 2"/>
          <p:cNvSpPr>
            <a:spLocks noGrp="1" noChangeArrowheads="1"/>
          </p:cNvSpPr>
          <p:nvPr>
            <p:ph type="title"/>
          </p:nvPr>
        </p:nvSpPr>
        <p:spPr/>
        <p:txBody>
          <a:bodyPr/>
          <a:lstStyle/>
          <a:p>
            <a:pPr eaLnBrk="1" hangingPunct="1"/>
            <a:r>
              <a:rPr lang="en-US" dirty="0" smtClean="0"/>
              <a:t>Exhaustion of Administrative Remedies</a:t>
            </a:r>
          </a:p>
        </p:txBody>
      </p:sp>
      <p:sp>
        <p:nvSpPr>
          <p:cNvPr id="13316" name="Rectangle 3"/>
          <p:cNvSpPr>
            <a:spLocks noGrp="1" noChangeArrowheads="1"/>
          </p:cNvSpPr>
          <p:nvPr>
            <p:ph type="body" idx="1"/>
          </p:nvPr>
        </p:nvSpPr>
        <p:spPr/>
        <p:txBody>
          <a:bodyPr/>
          <a:lstStyle/>
          <a:p>
            <a:pPr eaLnBrk="1" hangingPunct="1">
              <a:lnSpc>
                <a:spcPct val="90000"/>
              </a:lnSpc>
            </a:pPr>
            <a:r>
              <a:rPr lang="en-US" dirty="0" smtClean="0"/>
              <a:t>Does the plaintiff have to go through the agency process before going to court?</a:t>
            </a:r>
          </a:p>
          <a:p>
            <a:pPr eaLnBrk="1" hangingPunct="1">
              <a:lnSpc>
                <a:spcPct val="90000"/>
              </a:lnSpc>
            </a:pPr>
            <a:r>
              <a:rPr lang="en-US" dirty="0" smtClean="0"/>
              <a:t>Does the plaintiff have to present the same issues to the agency as will be challenged later in court?</a:t>
            </a:r>
          </a:p>
          <a:p>
            <a:pPr eaLnBrk="1" hangingPunct="1">
              <a:lnSpc>
                <a:spcPct val="90000"/>
              </a:lnSpc>
            </a:pPr>
            <a:r>
              <a:rPr lang="en-US" dirty="0" smtClean="0"/>
              <a:t>This is a source of significant malpractice</a:t>
            </a:r>
          </a:p>
          <a:p>
            <a:pPr lvl="1" eaLnBrk="1" hangingPunct="1">
              <a:lnSpc>
                <a:spcPct val="90000"/>
              </a:lnSpc>
            </a:pPr>
            <a:r>
              <a:rPr lang="en-US" dirty="0" smtClean="0"/>
              <a:t>Some of the Katrina levee cases were dismissed because the plaintiffs did not exhaust their remedies before filing suit.</a:t>
            </a:r>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0B11EF0-F113-42A5-9655-6F4811A475E1}" type="slidenum">
              <a:rPr lang="en-US" smtClean="0"/>
              <a:pPr/>
              <a:t>12</a:t>
            </a:fld>
            <a:endParaRPr lang="en-US" smtClean="0"/>
          </a:p>
        </p:txBody>
      </p:sp>
      <p:sp>
        <p:nvSpPr>
          <p:cNvPr id="14339" name="Rectangle 2"/>
          <p:cNvSpPr>
            <a:spLocks noGrp="1" noChangeArrowheads="1"/>
          </p:cNvSpPr>
          <p:nvPr>
            <p:ph type="title"/>
          </p:nvPr>
        </p:nvSpPr>
        <p:spPr/>
        <p:txBody>
          <a:bodyPr/>
          <a:lstStyle/>
          <a:p>
            <a:pPr eaLnBrk="1" hangingPunct="1"/>
            <a:r>
              <a:rPr lang="en-US" dirty="0" smtClean="0"/>
              <a:t>APA - 5 U.S.C. § 704</a:t>
            </a:r>
            <a:endParaRPr lang="en-US" sz="3200" dirty="0" smtClean="0"/>
          </a:p>
        </p:txBody>
      </p:sp>
      <p:sp>
        <p:nvSpPr>
          <p:cNvPr id="13316" name="Rectangle 3"/>
          <p:cNvSpPr>
            <a:spLocks noGrp="1" noChangeArrowheads="1"/>
          </p:cNvSpPr>
          <p:nvPr>
            <p:ph type="body" idx="1"/>
          </p:nvPr>
        </p:nvSpPr>
        <p:spPr/>
        <p:txBody>
          <a:bodyPr>
            <a:normAutofit fontScale="92500" lnSpcReduction="20000"/>
          </a:bodyPr>
          <a:lstStyle/>
          <a:p>
            <a:pPr eaLnBrk="1" hangingPunct="1">
              <a:defRPr/>
            </a:pPr>
            <a:r>
              <a:rPr lang="en-US" sz="2800" dirty="0" smtClean="0"/>
              <a:t>. . . Except as otherwise expressly required by statute, agency action otherwise final is final for purposes of this section whether or not there has been presented or determined an application for a declaratory order, for any form of reconsideration, or, </a:t>
            </a:r>
            <a:r>
              <a:rPr lang="en-US" sz="2800" i="1" dirty="0" smtClean="0">
                <a:effectLst>
                  <a:outerShdw blurRad="38100" dist="38100" dir="2700000" algn="tl">
                    <a:srgbClr val="000000">
                      <a:alpha val="43137"/>
                    </a:srgbClr>
                  </a:outerShdw>
                </a:effectLst>
              </a:rPr>
              <a:t>unless the agency otherwise requires by rule and provides that the action meanwhile is inoperative, for an appeal to superior agency authority.</a:t>
            </a:r>
            <a:r>
              <a:rPr lang="en-US" sz="2800" dirty="0" smtClean="0">
                <a:effectLst>
                  <a:outerShdw blurRad="38100" dist="38100" dir="2700000" algn="tl">
                    <a:srgbClr val="000000">
                      <a:alpha val="43137"/>
                    </a:srgbClr>
                  </a:outerShdw>
                </a:effectLst>
              </a:rPr>
              <a:t> </a:t>
            </a:r>
          </a:p>
          <a:p>
            <a:pPr eaLnBrk="1" hangingPunct="1">
              <a:defRPr/>
            </a:pPr>
            <a:r>
              <a:rPr lang="en-US" sz="2800" dirty="0" smtClean="0"/>
              <a:t>Can the agency enforce an order and still require exhaustion of agency appeals process?</a:t>
            </a:r>
          </a:p>
          <a:p>
            <a:pPr lvl="1" eaLnBrk="1" hangingPunct="1">
              <a:defRPr/>
            </a:pPr>
            <a:r>
              <a:rPr lang="en-US" sz="2800" dirty="0" smtClean="0"/>
              <a:t>Why would this be logically inconsistent?</a:t>
            </a:r>
          </a:p>
          <a:p>
            <a:pPr eaLnBrk="1" hangingPunct="1">
              <a:defRPr/>
            </a:pPr>
            <a:r>
              <a:rPr lang="en-US" sz="2800" dirty="0" smtClean="0"/>
              <a:t>(There is a common law exhaustion  discussed later for non-APA cases.)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FD47147-B4AD-461D-A014-E66C56500291}" type="slidenum">
              <a:rPr lang="en-US" smtClean="0"/>
              <a:pPr/>
              <a:t>13</a:t>
            </a:fld>
            <a:endParaRPr lang="en-US" smtClean="0"/>
          </a:p>
        </p:txBody>
      </p:sp>
      <p:sp>
        <p:nvSpPr>
          <p:cNvPr id="15363" name="Rectangle 2"/>
          <p:cNvSpPr>
            <a:spLocks noGrp="1" noChangeArrowheads="1"/>
          </p:cNvSpPr>
          <p:nvPr>
            <p:ph type="title"/>
          </p:nvPr>
        </p:nvSpPr>
        <p:spPr/>
        <p:txBody>
          <a:bodyPr/>
          <a:lstStyle/>
          <a:p>
            <a:pPr eaLnBrk="1" hangingPunct="1"/>
            <a:r>
              <a:rPr lang="en-US" dirty="0" smtClean="0"/>
              <a:t>Is Exhaustion Required by Statute or Regulation?</a:t>
            </a:r>
          </a:p>
        </p:txBody>
      </p:sp>
      <p:sp>
        <p:nvSpPr>
          <p:cNvPr id="15364" name="Rectangle 3"/>
          <p:cNvSpPr>
            <a:spLocks noGrp="1" noChangeArrowheads="1"/>
          </p:cNvSpPr>
          <p:nvPr>
            <p:ph type="body" idx="1"/>
          </p:nvPr>
        </p:nvSpPr>
        <p:spPr/>
        <p:txBody>
          <a:bodyPr/>
          <a:lstStyle/>
          <a:p>
            <a:pPr eaLnBrk="1" hangingPunct="1">
              <a:lnSpc>
                <a:spcPct val="90000"/>
              </a:lnSpc>
            </a:pPr>
            <a:r>
              <a:rPr lang="en-US" smtClean="0"/>
              <a:t>The key question is whether the enabling act or an agency regulation requires exhaustion</a:t>
            </a:r>
          </a:p>
          <a:p>
            <a:pPr lvl="1" eaLnBrk="1" hangingPunct="1">
              <a:lnSpc>
                <a:spcPct val="90000"/>
              </a:lnSpc>
            </a:pPr>
            <a:r>
              <a:rPr lang="en-US" smtClean="0"/>
              <a:t>If exhaustion is not required, then the party may go to court directly</a:t>
            </a:r>
          </a:p>
          <a:p>
            <a:pPr lvl="1" eaLnBrk="1" hangingPunct="1">
              <a:lnSpc>
                <a:spcPct val="90000"/>
              </a:lnSpc>
            </a:pPr>
            <a:r>
              <a:rPr lang="en-US" smtClean="0"/>
              <a:t>However, if there is an agency process available, and you lose in court, you may have waived your agency appeal</a:t>
            </a:r>
          </a:p>
          <a:p>
            <a:pPr eaLnBrk="1" hangingPunct="1">
              <a:lnSpc>
                <a:spcPct val="90000"/>
              </a:lnSpc>
            </a:pPr>
            <a:r>
              <a:rPr lang="en-US" smtClean="0"/>
              <a:t>Does the rule have to say exhaustion, or is it implied by having the process?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254F982-AC1C-420A-981F-4054DC21EE3C}" type="slidenum">
              <a:rPr lang="en-US" smtClean="0"/>
              <a:pPr/>
              <a:t>14</a:t>
            </a:fld>
            <a:endParaRPr lang="en-US" smtClean="0"/>
          </a:p>
        </p:txBody>
      </p:sp>
      <p:sp>
        <p:nvSpPr>
          <p:cNvPr id="17411" name="Rectangle 2"/>
          <p:cNvSpPr>
            <a:spLocks noGrp="1" noChangeArrowheads="1"/>
          </p:cNvSpPr>
          <p:nvPr>
            <p:ph type="title"/>
          </p:nvPr>
        </p:nvSpPr>
        <p:spPr/>
        <p:txBody>
          <a:bodyPr/>
          <a:lstStyle/>
          <a:p>
            <a:pPr eaLnBrk="1" hangingPunct="1"/>
            <a:r>
              <a:rPr lang="en-US" dirty="0" smtClean="0"/>
              <a:t>Example: HUD Regulations</a:t>
            </a:r>
          </a:p>
        </p:txBody>
      </p:sp>
      <p:sp>
        <p:nvSpPr>
          <p:cNvPr id="17412" name="Rectangle 3"/>
          <p:cNvSpPr>
            <a:spLocks noGrp="1" noChangeArrowheads="1"/>
          </p:cNvSpPr>
          <p:nvPr>
            <p:ph type="body" idx="1"/>
          </p:nvPr>
        </p:nvSpPr>
        <p:spPr/>
        <p:txBody>
          <a:bodyPr>
            <a:normAutofit lnSpcReduction="10000"/>
          </a:bodyPr>
          <a:lstStyle/>
          <a:p>
            <a:pPr eaLnBrk="1" hangingPunct="1"/>
            <a:r>
              <a:rPr lang="en-US" dirty="0" smtClean="0"/>
              <a:t>HUD regulations allow, but do not require that an administrative appeal be filed</a:t>
            </a:r>
          </a:p>
          <a:p>
            <a:pPr eaLnBrk="1" hangingPunct="1"/>
            <a:r>
              <a:rPr lang="en-US" dirty="0" smtClean="0"/>
              <a:t>The granting of the appeal is discretionary with the secretary</a:t>
            </a:r>
          </a:p>
          <a:p>
            <a:pPr eaLnBrk="1" hangingPunct="1"/>
            <a:r>
              <a:rPr lang="en-US" dirty="0" smtClean="0"/>
              <a:t>The ruling of the ALJ becomes final in 30 days and is not stayed by a request for a hearing</a:t>
            </a:r>
          </a:p>
          <a:p>
            <a:pPr eaLnBrk="1" hangingPunct="1"/>
            <a:r>
              <a:rPr lang="en-US" dirty="0" smtClean="0"/>
              <a:t>Must you request an administrative appeal before going to court?</a:t>
            </a:r>
          </a:p>
          <a:p>
            <a:pPr lvl="1" eaLnBrk="1" hangingPunct="1"/>
            <a:r>
              <a:rPr lang="en-US" dirty="0" smtClean="0"/>
              <a:t>Remember 704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EEF1F35-CF6F-47A4-BEAF-0A22173B94D8}" type="slidenum">
              <a:rPr lang="en-US" smtClean="0"/>
              <a:pPr/>
              <a:t>15</a:t>
            </a:fld>
            <a:endParaRPr lang="en-US" smtClean="0"/>
          </a:p>
        </p:txBody>
      </p:sp>
      <p:sp>
        <p:nvSpPr>
          <p:cNvPr id="16387" name="Rectangle 2"/>
          <p:cNvSpPr>
            <a:spLocks noGrp="1" noChangeArrowheads="1"/>
          </p:cNvSpPr>
          <p:nvPr>
            <p:ph type="title"/>
          </p:nvPr>
        </p:nvSpPr>
        <p:spPr/>
        <p:txBody>
          <a:bodyPr/>
          <a:lstStyle/>
          <a:p>
            <a:pPr eaLnBrk="1" hangingPunct="1"/>
            <a:r>
              <a:rPr lang="en-US" dirty="0" smtClean="0"/>
              <a:t>Exceptions to Common Law Exhaustion</a:t>
            </a:r>
          </a:p>
        </p:txBody>
      </p:sp>
      <p:sp>
        <p:nvSpPr>
          <p:cNvPr id="16388" name="Rectangle 3"/>
          <p:cNvSpPr>
            <a:spLocks noGrp="1" noChangeArrowheads="1"/>
          </p:cNvSpPr>
          <p:nvPr>
            <p:ph type="body" idx="1"/>
          </p:nvPr>
        </p:nvSpPr>
        <p:spPr/>
        <p:txBody>
          <a:bodyPr/>
          <a:lstStyle/>
          <a:p>
            <a:pPr eaLnBrk="1" hangingPunct="1"/>
            <a:r>
              <a:rPr lang="en-US" dirty="0" smtClean="0"/>
              <a:t>Will requiring exhaustion prevent the court from properly reviewing the action?</a:t>
            </a:r>
          </a:p>
          <a:p>
            <a:pPr lvl="1" eaLnBrk="1" hangingPunct="1"/>
            <a:r>
              <a:rPr lang="en-US" dirty="0" smtClean="0"/>
              <a:t>Is the enforcement proceeding and will the the plaintiff suffer irreparable harm?</a:t>
            </a:r>
          </a:p>
          <a:p>
            <a:pPr eaLnBrk="1" hangingPunct="1"/>
            <a:r>
              <a:rPr lang="en-US" dirty="0" smtClean="0"/>
              <a:t>Can the agency process provide the requested relief?</a:t>
            </a:r>
          </a:p>
          <a:p>
            <a:pPr eaLnBrk="1" hangingPunct="1"/>
            <a:r>
              <a:rPr lang="en-US" dirty="0" smtClean="0"/>
              <a:t>Is the agency so biased or prejudiced that it cannot give a fair review?</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6D6F7EC-01C7-4DF9-A46B-E04647903BEC}" type="slidenum">
              <a:rPr lang="en-US" smtClean="0"/>
              <a:pPr/>
              <a:t>16</a:t>
            </a:fld>
            <a:endParaRPr lang="en-US" smtClean="0"/>
          </a:p>
        </p:txBody>
      </p:sp>
      <p:sp>
        <p:nvSpPr>
          <p:cNvPr id="18435" name="Rectangle 2"/>
          <p:cNvSpPr>
            <a:spLocks noGrp="1" noChangeArrowheads="1"/>
          </p:cNvSpPr>
          <p:nvPr>
            <p:ph type="title"/>
          </p:nvPr>
        </p:nvSpPr>
        <p:spPr/>
        <p:txBody>
          <a:bodyPr/>
          <a:lstStyle/>
          <a:p>
            <a:pPr eaLnBrk="1" hangingPunct="1"/>
            <a:r>
              <a:rPr lang="en-US" i="1" dirty="0" smtClean="0"/>
              <a:t>Common Law Exhaustion: </a:t>
            </a:r>
            <a:r>
              <a:rPr lang="en-US" i="1" dirty="0" err="1" smtClean="0"/>
              <a:t>Portela</a:t>
            </a:r>
            <a:r>
              <a:rPr lang="en-US" i="1" dirty="0" smtClean="0"/>
              <a:t>-Gonzalez</a:t>
            </a:r>
            <a:r>
              <a:rPr lang="en-US" dirty="0" smtClean="0"/>
              <a:t>, 109 F.3d 74 (1st Cir. 1997) </a:t>
            </a:r>
          </a:p>
        </p:txBody>
      </p:sp>
      <p:sp>
        <p:nvSpPr>
          <p:cNvPr id="18436" name="Rectangle 3"/>
          <p:cNvSpPr>
            <a:spLocks noGrp="1" noChangeArrowheads="1"/>
          </p:cNvSpPr>
          <p:nvPr>
            <p:ph type="body" idx="1"/>
          </p:nvPr>
        </p:nvSpPr>
        <p:spPr/>
        <p:txBody>
          <a:bodyPr/>
          <a:lstStyle/>
          <a:p>
            <a:pPr eaLnBrk="1" hangingPunct="1">
              <a:lnSpc>
                <a:spcPct val="90000"/>
              </a:lnSpc>
            </a:pPr>
            <a:r>
              <a:rPr lang="en-US" sz="2400" dirty="0" smtClean="0"/>
              <a:t>Plaintiff is fired from a civilian Navy job</a:t>
            </a:r>
          </a:p>
          <a:p>
            <a:pPr lvl="1" eaLnBrk="1" hangingPunct="1">
              <a:lnSpc>
                <a:spcPct val="90000"/>
              </a:lnSpc>
            </a:pPr>
            <a:r>
              <a:rPr lang="en-US" sz="2400" dirty="0" smtClean="0"/>
              <a:t>The APA does not apply by statute</a:t>
            </a:r>
          </a:p>
          <a:p>
            <a:pPr eaLnBrk="1" hangingPunct="1">
              <a:lnSpc>
                <a:spcPct val="90000"/>
              </a:lnSpc>
            </a:pPr>
            <a:r>
              <a:rPr lang="en-US" sz="2400" dirty="0" smtClean="0"/>
              <a:t>Plaintiff appeals through 3 levels, but skips last level.</a:t>
            </a:r>
          </a:p>
          <a:p>
            <a:pPr lvl="1" eaLnBrk="1" hangingPunct="1">
              <a:lnSpc>
                <a:spcPct val="90000"/>
              </a:lnSpc>
            </a:pPr>
            <a:r>
              <a:rPr lang="en-US" sz="2400" dirty="0" smtClean="0"/>
              <a:t>Firing is in force during appeal</a:t>
            </a:r>
          </a:p>
          <a:p>
            <a:pPr eaLnBrk="1" hangingPunct="1">
              <a:lnSpc>
                <a:spcPct val="90000"/>
              </a:lnSpc>
            </a:pPr>
            <a:r>
              <a:rPr lang="en-US" sz="2400" dirty="0" smtClean="0"/>
              <a:t>What is the common law of exhaustion?</a:t>
            </a:r>
          </a:p>
          <a:p>
            <a:pPr lvl="1" eaLnBrk="1" hangingPunct="1">
              <a:lnSpc>
                <a:spcPct val="90000"/>
              </a:lnSpc>
            </a:pPr>
            <a:r>
              <a:rPr lang="en-US" sz="2400" dirty="0" smtClean="0"/>
              <a:t>Is the APA narrower?</a:t>
            </a:r>
          </a:p>
          <a:p>
            <a:pPr eaLnBrk="1" hangingPunct="1">
              <a:lnSpc>
                <a:spcPct val="90000"/>
              </a:lnSpc>
            </a:pPr>
            <a:r>
              <a:rPr lang="en-US" sz="2400" dirty="0" smtClean="0"/>
              <a:t>Do you have a final ruling if there is agency process left?</a:t>
            </a:r>
          </a:p>
          <a:p>
            <a:pPr lvl="1" eaLnBrk="1" hangingPunct="1">
              <a:lnSpc>
                <a:spcPct val="90000"/>
              </a:lnSpc>
            </a:pPr>
            <a:r>
              <a:rPr lang="en-US" sz="2400" dirty="0" smtClean="0"/>
              <a:t>Just knowing that you are going to lose through the agency process is not enough</a:t>
            </a:r>
          </a:p>
          <a:p>
            <a:pPr lvl="1" eaLnBrk="1" hangingPunct="1">
              <a:lnSpc>
                <a:spcPct val="90000"/>
              </a:lnSpc>
            </a:pPr>
            <a:r>
              <a:rPr lang="en-US" sz="2400" dirty="0" smtClean="0"/>
              <a:t>You have to show that the agency is biased or prejudiced (which is nearly impossible)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45CDEF8-4E26-4766-A981-DDC15D034BB4}" type="slidenum">
              <a:rPr lang="en-US" smtClean="0"/>
              <a:pPr/>
              <a:t>17</a:t>
            </a:fld>
            <a:endParaRPr lang="en-US" smtClean="0"/>
          </a:p>
        </p:txBody>
      </p:sp>
      <p:sp>
        <p:nvSpPr>
          <p:cNvPr id="19459" name="Rectangle 2"/>
          <p:cNvSpPr>
            <a:spLocks noGrp="1" noChangeArrowheads="1"/>
          </p:cNvSpPr>
          <p:nvPr>
            <p:ph type="title"/>
          </p:nvPr>
        </p:nvSpPr>
        <p:spPr/>
        <p:txBody>
          <a:bodyPr/>
          <a:lstStyle/>
          <a:p>
            <a:pPr eaLnBrk="1" hangingPunct="1"/>
            <a:r>
              <a:rPr lang="en-US" dirty="0" smtClean="0"/>
              <a:t>What if You Screw Up Your Administrative Appeal?</a:t>
            </a:r>
          </a:p>
        </p:txBody>
      </p:sp>
      <p:sp>
        <p:nvSpPr>
          <p:cNvPr id="19460" name="Rectangle 3"/>
          <p:cNvSpPr>
            <a:spLocks noGrp="1" noChangeArrowheads="1"/>
          </p:cNvSpPr>
          <p:nvPr>
            <p:ph type="body" idx="1"/>
          </p:nvPr>
        </p:nvSpPr>
        <p:spPr/>
        <p:txBody>
          <a:bodyPr>
            <a:normAutofit fontScale="92500"/>
          </a:bodyPr>
          <a:lstStyle/>
          <a:p>
            <a:pPr eaLnBrk="1" hangingPunct="1">
              <a:defRPr/>
            </a:pPr>
            <a:r>
              <a:rPr lang="en-US" sz="2800" dirty="0" smtClean="0"/>
              <a:t>Assume that a person tried to exhaust the administrative appeals, but makes a procedural error such as missing a deadline, and the appeal is dismissed by the agency</a:t>
            </a:r>
          </a:p>
          <a:p>
            <a:pPr lvl="1" eaLnBrk="1" hangingPunct="1">
              <a:defRPr/>
            </a:pPr>
            <a:r>
              <a:rPr lang="en-US" sz="2800" dirty="0" smtClean="0"/>
              <a:t>Since there is no further process available at the agency, has he exhausted the agency remedies?</a:t>
            </a:r>
          </a:p>
          <a:p>
            <a:pPr eaLnBrk="1" hangingPunct="1">
              <a:defRPr/>
            </a:pPr>
            <a:r>
              <a:rPr lang="en-US" sz="2800" dirty="0" smtClean="0"/>
              <a:t>Has he gotten a final judgment from the agency on the merits?</a:t>
            </a:r>
          </a:p>
          <a:p>
            <a:pPr lvl="1" eaLnBrk="1" hangingPunct="1">
              <a:defRPr/>
            </a:pPr>
            <a:r>
              <a:rPr lang="en-US" sz="2800" dirty="0" smtClean="0"/>
              <a:t>Can you go to court without a final ruling from the agency?</a:t>
            </a:r>
          </a:p>
          <a:p>
            <a:pPr lvl="1" eaLnBrk="1" hangingPunct="1">
              <a:defRPr/>
            </a:pPr>
            <a:r>
              <a:rPr lang="en-US" sz="2800" dirty="0" smtClean="0"/>
              <a:t>Can you get to the Supreme Court  in an Article III case if you screw up the appeal to the Circuit Court?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338C6ED-9E29-4E54-B920-6D65A2C66C17}" type="slidenum">
              <a:rPr lang="en-US" smtClean="0"/>
              <a:pPr/>
              <a:t>18</a:t>
            </a:fld>
            <a:endParaRPr lang="en-US" smtClean="0"/>
          </a:p>
        </p:txBody>
      </p:sp>
      <p:sp>
        <p:nvSpPr>
          <p:cNvPr id="20483" name="Rectangle 2"/>
          <p:cNvSpPr>
            <a:spLocks noGrp="1" noChangeArrowheads="1"/>
          </p:cNvSpPr>
          <p:nvPr>
            <p:ph type="title"/>
          </p:nvPr>
        </p:nvSpPr>
        <p:spPr/>
        <p:txBody>
          <a:bodyPr/>
          <a:lstStyle/>
          <a:p>
            <a:pPr eaLnBrk="1" hangingPunct="1"/>
            <a:r>
              <a:rPr lang="en-US" dirty="0" smtClean="0"/>
              <a:t>Administrative Issue Exhaustion </a:t>
            </a:r>
          </a:p>
        </p:txBody>
      </p:sp>
      <p:sp>
        <p:nvSpPr>
          <p:cNvPr id="20484" name="Rectangle 3"/>
          <p:cNvSpPr>
            <a:spLocks noGrp="1" noChangeArrowheads="1"/>
          </p:cNvSpPr>
          <p:nvPr>
            <p:ph type="body" idx="1"/>
          </p:nvPr>
        </p:nvSpPr>
        <p:spPr/>
        <p:txBody>
          <a:bodyPr/>
          <a:lstStyle/>
          <a:p>
            <a:pPr eaLnBrk="1" hangingPunct="1">
              <a:lnSpc>
                <a:spcPct val="90000"/>
              </a:lnSpc>
            </a:pPr>
            <a:r>
              <a:rPr lang="en-US" smtClean="0"/>
              <a:t>Must each issue that will be appealed to the courts be raised at the agency level?</a:t>
            </a:r>
          </a:p>
          <a:p>
            <a:pPr eaLnBrk="1" hangingPunct="1">
              <a:lnSpc>
                <a:spcPct val="90000"/>
              </a:lnSpc>
            </a:pPr>
            <a:r>
              <a:rPr lang="en-US" smtClean="0"/>
              <a:t>What about in a regular trial: If you do not present an issue to the trial court - other than a jurisdictional issue - can you raise it at the first time on appeal?</a:t>
            </a:r>
          </a:p>
          <a:p>
            <a:pPr eaLnBrk="1" hangingPunct="1">
              <a:lnSpc>
                <a:spcPct val="90000"/>
              </a:lnSpc>
            </a:pPr>
            <a:r>
              <a:rPr lang="en-US" smtClean="0"/>
              <a:t>What if you raise some issues with the agency, but not others - can you then appeal the ones you raised?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54BAA5F-6875-497E-BC39-ADB6A8EC4322}" type="slidenum">
              <a:rPr lang="en-US" smtClean="0"/>
              <a:pPr/>
              <a:t>19</a:t>
            </a:fld>
            <a:endParaRPr lang="en-US" smtClean="0"/>
          </a:p>
        </p:txBody>
      </p:sp>
      <p:sp>
        <p:nvSpPr>
          <p:cNvPr id="21507" name="Rectangle 2"/>
          <p:cNvSpPr>
            <a:spLocks noGrp="1" noChangeArrowheads="1"/>
          </p:cNvSpPr>
          <p:nvPr>
            <p:ph type="title"/>
          </p:nvPr>
        </p:nvSpPr>
        <p:spPr/>
        <p:txBody>
          <a:bodyPr/>
          <a:lstStyle/>
          <a:p>
            <a:pPr eaLnBrk="1" hangingPunct="1"/>
            <a:r>
              <a:rPr lang="en-US" i="1" dirty="0" smtClean="0"/>
              <a:t>Sims v. </a:t>
            </a:r>
            <a:r>
              <a:rPr lang="en-US" i="1" dirty="0" err="1" smtClean="0"/>
              <a:t>Apfel</a:t>
            </a:r>
            <a:r>
              <a:rPr lang="en-US" dirty="0" smtClean="0"/>
              <a:t>, 530 U.S. 103 (2000) </a:t>
            </a:r>
          </a:p>
        </p:txBody>
      </p:sp>
      <p:sp>
        <p:nvSpPr>
          <p:cNvPr id="21508" name="Rectangle 3"/>
          <p:cNvSpPr>
            <a:spLocks noGrp="1" noChangeArrowheads="1"/>
          </p:cNvSpPr>
          <p:nvPr>
            <p:ph type="body" idx="1"/>
          </p:nvPr>
        </p:nvSpPr>
        <p:spPr/>
        <p:txBody>
          <a:bodyPr/>
          <a:lstStyle/>
          <a:p>
            <a:pPr eaLnBrk="1" hangingPunct="1"/>
            <a:r>
              <a:rPr lang="en-US" smtClean="0"/>
              <a:t>Social Security disability benefits</a:t>
            </a:r>
          </a:p>
          <a:p>
            <a:pPr eaLnBrk="1" hangingPunct="1"/>
            <a:r>
              <a:rPr lang="en-US" smtClean="0"/>
              <a:t>The court held that the general rule is that plaintiffs who are subject to exhaustion of remedies must also present the issues they want to appeal to the agency</a:t>
            </a:r>
          </a:p>
          <a:p>
            <a:pPr eaLnBrk="1" hangingPunct="1"/>
            <a:r>
              <a:rPr lang="en-US" smtClean="0"/>
              <a:t>In the specific case, the court found that the special nature of SS mitigated against preclusion</a:t>
            </a:r>
          </a:p>
          <a:p>
            <a:pPr lvl="1" eaLnBrk="1" hangingPunct="1"/>
            <a:r>
              <a:rPr lang="en-US" smtClean="0"/>
              <a:t>Informal, and applicants seldom have counsel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Timing</a:t>
            </a:r>
            <a:endParaRPr lang="en-US" dirty="0"/>
          </a:p>
        </p:txBody>
      </p:sp>
      <p:sp>
        <p:nvSpPr>
          <p:cNvPr id="3" name="Content Placeholder 2"/>
          <p:cNvSpPr>
            <a:spLocks noGrp="1"/>
          </p:cNvSpPr>
          <p:nvPr>
            <p:ph idx="1"/>
          </p:nvPr>
        </p:nvSpPr>
        <p:spPr/>
        <p:txBody>
          <a:bodyPr/>
          <a:lstStyle/>
          <a:p>
            <a:r>
              <a:rPr lang="en-US" dirty="0" smtClean="0"/>
              <a:t>Doctrine</a:t>
            </a:r>
            <a:r>
              <a:rPr lang="en-US" baseline="0" dirty="0" smtClean="0"/>
              <a:t> of Finality</a:t>
            </a:r>
          </a:p>
          <a:p>
            <a:r>
              <a:rPr lang="en-US" baseline="0" dirty="0" smtClean="0"/>
              <a:t>Doctrine of Exhaustion</a:t>
            </a:r>
          </a:p>
          <a:p>
            <a:r>
              <a:rPr lang="en-US" baseline="0" dirty="0" smtClean="0"/>
              <a:t>Doctrine of Ripeness</a:t>
            </a:r>
            <a:endParaRPr lang="en-US" dirty="0"/>
          </a:p>
        </p:txBody>
      </p:sp>
      <p:sp>
        <p:nvSpPr>
          <p:cNvPr id="4" name="Slide Number Placeholder 3"/>
          <p:cNvSpPr>
            <a:spLocks noGrp="1"/>
          </p:cNvSpPr>
          <p:nvPr>
            <p:ph type="sldNum" sz="quarter" idx="12"/>
          </p:nvPr>
        </p:nvSpPr>
        <p:spPr/>
        <p:txBody>
          <a:bodyPr/>
          <a:lstStyle/>
          <a:p>
            <a:pPr>
              <a:defRPr/>
            </a:pPr>
            <a:fld id="{307D5A68-4E02-4601-B2E1-514AD90F4216}" type="slidenum">
              <a:rPr lang="en-US" smtClean="0"/>
              <a:pPr>
                <a:defRPr/>
              </a:pPr>
              <a:t>2</a:t>
            </a:fld>
            <a:endParaRPr lang="en-US"/>
          </a:p>
        </p:txBody>
      </p:sp>
    </p:spTree>
    <p:extLst>
      <p:ext uri="{BB962C8B-B14F-4D97-AF65-F5344CB8AC3E}">
        <p14:creationId xmlns:p14="http://schemas.microsoft.com/office/powerpoint/2010/main" val="2959898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Exhaustion</a:t>
            </a:r>
            <a:r>
              <a:rPr lang="en-US" baseline="0" dirty="0" smtClean="0"/>
              <a:t> in Rulemaking</a:t>
            </a:r>
            <a:endParaRPr lang="en-US" dirty="0"/>
          </a:p>
        </p:txBody>
      </p:sp>
      <p:sp>
        <p:nvSpPr>
          <p:cNvPr id="3" name="Content Placeholder 2"/>
          <p:cNvSpPr>
            <a:spLocks noGrp="1"/>
          </p:cNvSpPr>
          <p:nvPr>
            <p:ph idx="1"/>
          </p:nvPr>
        </p:nvSpPr>
        <p:spPr/>
        <p:txBody>
          <a:bodyPr>
            <a:normAutofit lnSpcReduction="10000"/>
          </a:bodyPr>
          <a:lstStyle/>
          <a:p>
            <a:r>
              <a:rPr lang="en-US" dirty="0" smtClean="0"/>
              <a:t>When</a:t>
            </a:r>
            <a:r>
              <a:rPr lang="en-US" baseline="0" dirty="0" smtClean="0"/>
              <a:t> do parties have a chance to object to provisions in a rulemaking?</a:t>
            </a:r>
          </a:p>
          <a:p>
            <a:r>
              <a:rPr lang="en-US" baseline="0" dirty="0" smtClean="0"/>
              <a:t>Should they be required to make their objections during the comment period if they plan to challenge the rule later in court?</a:t>
            </a:r>
          </a:p>
          <a:p>
            <a:r>
              <a:rPr lang="en-US" baseline="0" dirty="0" smtClean="0"/>
              <a:t>Is this analogous to an administrative appeal of an order?</a:t>
            </a:r>
          </a:p>
          <a:p>
            <a:r>
              <a:rPr lang="en-US" baseline="0" dirty="0" smtClean="0"/>
              <a:t>What if the party did not raise the issue in a comment, but someone else did?</a:t>
            </a:r>
            <a:endParaRPr lang="en-US" dirty="0"/>
          </a:p>
        </p:txBody>
      </p:sp>
      <p:sp>
        <p:nvSpPr>
          <p:cNvPr id="4" name="Slide Number Placeholder 3"/>
          <p:cNvSpPr>
            <a:spLocks noGrp="1"/>
          </p:cNvSpPr>
          <p:nvPr>
            <p:ph type="sldNum" sz="quarter" idx="12"/>
          </p:nvPr>
        </p:nvSpPr>
        <p:spPr/>
        <p:txBody>
          <a:bodyPr/>
          <a:lstStyle/>
          <a:p>
            <a:pPr>
              <a:defRPr/>
            </a:pPr>
            <a:fld id="{307D5A68-4E02-4601-B2E1-514AD90F4216}" type="slidenum">
              <a:rPr lang="en-US" smtClean="0"/>
              <a:pPr>
                <a:defRPr/>
              </a:pPr>
              <a:t>20</a:t>
            </a:fld>
            <a:endParaRPr lang="en-US"/>
          </a:p>
        </p:txBody>
      </p:sp>
    </p:spTree>
    <p:extLst>
      <p:ext uri="{BB962C8B-B14F-4D97-AF65-F5344CB8AC3E}">
        <p14:creationId xmlns:p14="http://schemas.microsoft.com/office/powerpoint/2010/main" val="2978602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E4E3E2A-4FB5-4A9A-8133-B82E7E6A67D1}" type="slidenum">
              <a:rPr lang="en-US" smtClean="0"/>
              <a:pPr/>
              <a:t>21</a:t>
            </a:fld>
            <a:endParaRPr lang="en-US" smtClean="0"/>
          </a:p>
        </p:txBody>
      </p:sp>
      <p:sp>
        <p:nvSpPr>
          <p:cNvPr id="22531" name="Rectangle 2"/>
          <p:cNvSpPr>
            <a:spLocks noGrp="1" noChangeArrowheads="1"/>
          </p:cNvSpPr>
          <p:nvPr>
            <p:ph type="title"/>
          </p:nvPr>
        </p:nvSpPr>
        <p:spPr/>
        <p:txBody>
          <a:bodyPr/>
          <a:lstStyle/>
          <a:p>
            <a:pPr eaLnBrk="1" hangingPunct="1"/>
            <a:r>
              <a:rPr lang="en-US" i="1" dirty="0" smtClean="0"/>
              <a:t>Ripeness</a:t>
            </a:r>
          </a:p>
        </p:txBody>
      </p:sp>
      <p:sp>
        <p:nvSpPr>
          <p:cNvPr id="22532" name="Rectangle 6"/>
          <p:cNvSpPr>
            <a:spLocks noGrp="1" noChangeArrowheads="1"/>
          </p:cNvSpPr>
          <p:nvPr>
            <p:ph type="body" idx="1"/>
          </p:nvPr>
        </p:nvSpPr>
        <p:spPr/>
        <p:txBody>
          <a:bodyPr>
            <a:normAutofit lnSpcReduction="10000"/>
          </a:bodyPr>
          <a:lstStyle/>
          <a:p>
            <a:pPr eaLnBrk="1" hangingPunct="1"/>
            <a:r>
              <a:rPr lang="en-US" sz="2800" dirty="0" smtClean="0"/>
              <a:t>"The problem is best seen in a twofold aspect, requiring us to evaluate both the fitness of the issues for judicial decision and the hardship to the parties of withholding court consideration."</a:t>
            </a:r>
          </a:p>
          <a:p>
            <a:pPr lvl="1" eaLnBrk="1" hangingPunct="1"/>
            <a:r>
              <a:rPr lang="en-US" sz="2800" dirty="0" smtClean="0"/>
              <a:t>If the case is not ripe, you do not have a case and controversy</a:t>
            </a:r>
          </a:p>
          <a:p>
            <a:pPr eaLnBrk="1" hangingPunct="1"/>
            <a:r>
              <a:rPr lang="en-US" sz="2800" dirty="0" smtClean="0"/>
              <a:t>Ripeness is not codified in the APA, so it remains a jurisprudential doctrine</a:t>
            </a:r>
          </a:p>
          <a:p>
            <a:pPr lvl="1" eaLnBrk="1" hangingPunct="1"/>
            <a:r>
              <a:rPr lang="en-US" sz="2800" dirty="0" smtClean="0"/>
              <a:t>Ripeness is jurisdictional, so it can be raised at any time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32A73279-9526-458B-A15C-BC870FE91492}" type="slidenum">
              <a:rPr lang="en-US" smtClean="0"/>
              <a:pPr/>
              <a:t>22</a:t>
            </a:fld>
            <a:endParaRPr lang="en-US" smtClean="0"/>
          </a:p>
        </p:txBody>
      </p:sp>
      <p:sp>
        <p:nvSpPr>
          <p:cNvPr id="23555" name="Rectangle 2"/>
          <p:cNvSpPr>
            <a:spLocks noGrp="1" noChangeArrowheads="1"/>
          </p:cNvSpPr>
          <p:nvPr>
            <p:ph type="title"/>
          </p:nvPr>
        </p:nvSpPr>
        <p:spPr/>
        <p:txBody>
          <a:bodyPr/>
          <a:lstStyle/>
          <a:p>
            <a:pPr eaLnBrk="1" hangingPunct="1"/>
            <a:r>
              <a:rPr lang="en-US" dirty="0" smtClean="0"/>
              <a:t>Was Abbott "Ripe"?</a:t>
            </a:r>
          </a:p>
        </p:txBody>
      </p:sp>
      <p:sp>
        <p:nvSpPr>
          <p:cNvPr id="23556" name="Rectangle 3"/>
          <p:cNvSpPr>
            <a:spLocks noGrp="1" noChangeArrowheads="1"/>
          </p:cNvSpPr>
          <p:nvPr>
            <p:ph type="body" idx="1"/>
          </p:nvPr>
        </p:nvSpPr>
        <p:spPr/>
        <p:txBody>
          <a:bodyPr/>
          <a:lstStyle/>
          <a:p>
            <a:pPr eaLnBrk="1" hangingPunct="1"/>
            <a:r>
              <a:rPr lang="en-US" dirty="0" smtClean="0"/>
              <a:t>In a facial challenge, the court does not need to see how the rule is applied</a:t>
            </a:r>
          </a:p>
          <a:p>
            <a:pPr eaLnBrk="1" hangingPunct="1"/>
            <a:r>
              <a:rPr lang="en-US" dirty="0" smtClean="0"/>
              <a:t>The court must also find that this is a final agency action</a:t>
            </a:r>
          </a:p>
          <a:p>
            <a:pPr lvl="1" eaLnBrk="1" hangingPunct="1"/>
            <a:r>
              <a:rPr lang="en-US" dirty="0" smtClean="0"/>
              <a:t>In this case, the rule required the product labels to be changed without further agency action</a:t>
            </a:r>
          </a:p>
          <a:p>
            <a:pPr lvl="1" eaLnBrk="1" hangingPunct="1"/>
            <a:r>
              <a:rPr lang="en-US" dirty="0" smtClean="0"/>
              <a:t>What is the impact of this regulation?</a:t>
            </a:r>
          </a:p>
          <a:p>
            <a:pPr lvl="1" eaLnBrk="1" hangingPunct="1"/>
            <a:r>
              <a:rPr lang="en-US" dirty="0" smtClean="0"/>
              <a:t>What is the risk of enforcement?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D502A26-AE9F-4117-83A2-80C385B8F976}" type="slidenum">
              <a:rPr lang="en-US" smtClean="0"/>
              <a:pPr/>
              <a:t>23</a:t>
            </a:fld>
            <a:endParaRPr lang="en-US" smtClean="0"/>
          </a:p>
        </p:txBody>
      </p:sp>
      <p:sp>
        <p:nvSpPr>
          <p:cNvPr id="24579" name="Rectangle 2"/>
          <p:cNvSpPr>
            <a:spLocks noGrp="1" noChangeArrowheads="1"/>
          </p:cNvSpPr>
          <p:nvPr>
            <p:ph type="title"/>
          </p:nvPr>
        </p:nvSpPr>
        <p:spPr/>
        <p:txBody>
          <a:bodyPr/>
          <a:lstStyle/>
          <a:p>
            <a:pPr eaLnBrk="1" hangingPunct="1"/>
            <a:r>
              <a:rPr lang="en-US" dirty="0" smtClean="0"/>
              <a:t>Pre and Post Enforcement Review</a:t>
            </a:r>
          </a:p>
        </p:txBody>
      </p:sp>
      <p:sp>
        <p:nvSpPr>
          <p:cNvPr id="24580" name="Rectangle 3"/>
          <p:cNvSpPr>
            <a:spLocks noGrp="1" noChangeArrowheads="1"/>
          </p:cNvSpPr>
          <p:nvPr>
            <p:ph type="body" idx="1"/>
          </p:nvPr>
        </p:nvSpPr>
        <p:spPr/>
        <p:txBody>
          <a:bodyPr/>
          <a:lstStyle/>
          <a:p>
            <a:pPr eaLnBrk="1" hangingPunct="1"/>
            <a:r>
              <a:rPr lang="en-US" smtClean="0"/>
              <a:t>While review is favored, there is no right to review before the agency brings an enforcement actions</a:t>
            </a:r>
          </a:p>
          <a:p>
            <a:pPr lvl="1" eaLnBrk="1" hangingPunct="1"/>
            <a:r>
              <a:rPr lang="en-US" smtClean="0"/>
              <a:t>Plaintiffs asked for an injunction</a:t>
            </a:r>
          </a:p>
          <a:p>
            <a:pPr lvl="1" eaLnBrk="1" hangingPunct="1"/>
            <a:r>
              <a:rPr lang="en-US" smtClean="0"/>
              <a:t>They claimed they could not risk enforcement</a:t>
            </a:r>
          </a:p>
          <a:p>
            <a:pPr eaLnBrk="1" hangingPunct="1"/>
            <a:r>
              <a:rPr lang="en-US" smtClean="0"/>
              <a:t>An injunction prevents the agency from acting</a:t>
            </a:r>
          </a:p>
          <a:p>
            <a:pPr lvl="1" eaLnBrk="1" hangingPunct="1"/>
            <a:r>
              <a:rPr lang="en-US" smtClean="0"/>
              <a:t>Prevents important health and safety measures</a:t>
            </a:r>
          </a:p>
          <a:p>
            <a:pPr lvl="1" eaLnBrk="1" hangingPunct="1"/>
            <a:r>
              <a:rPr lang="en-US" smtClean="0"/>
              <a:t>Enmeshes the court in agency policy making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F6AC99D-A471-4B64-9C0A-99E452E75CAA}" type="slidenum">
              <a:rPr lang="en-US" smtClean="0"/>
              <a:pPr/>
              <a:t>24</a:t>
            </a:fld>
            <a:endParaRPr lang="en-US" smtClean="0"/>
          </a:p>
        </p:txBody>
      </p:sp>
      <p:sp>
        <p:nvSpPr>
          <p:cNvPr id="25603" name="Rectangle 2"/>
          <p:cNvSpPr>
            <a:spLocks noGrp="1" noChangeArrowheads="1"/>
          </p:cNvSpPr>
          <p:nvPr>
            <p:ph type="title"/>
          </p:nvPr>
        </p:nvSpPr>
        <p:spPr/>
        <p:txBody>
          <a:bodyPr/>
          <a:lstStyle/>
          <a:p>
            <a:pPr eaLnBrk="1" hangingPunct="1"/>
            <a:r>
              <a:rPr lang="en-US" dirty="0" smtClean="0"/>
              <a:t>What are the Equitable Factors?</a:t>
            </a:r>
          </a:p>
        </p:txBody>
      </p:sp>
      <p:sp>
        <p:nvSpPr>
          <p:cNvPr id="25604" name="Rectangle 3"/>
          <p:cNvSpPr>
            <a:spLocks noGrp="1" noChangeArrowheads="1"/>
          </p:cNvSpPr>
          <p:nvPr>
            <p:ph type="body" idx="1"/>
          </p:nvPr>
        </p:nvSpPr>
        <p:spPr/>
        <p:txBody>
          <a:bodyPr>
            <a:normAutofit lnSpcReduction="10000"/>
          </a:bodyPr>
          <a:lstStyle/>
          <a:p>
            <a:pPr eaLnBrk="1" hangingPunct="1">
              <a:lnSpc>
                <a:spcPct val="90000"/>
              </a:lnSpc>
            </a:pPr>
            <a:r>
              <a:rPr lang="en-US" dirty="0" smtClean="0"/>
              <a:t>Since there is no right to pre-enforcement review, the plaintiff must show the court an equitable basis for granting review, which resembles the factors for granting an injunction</a:t>
            </a:r>
          </a:p>
          <a:p>
            <a:pPr lvl="1" eaLnBrk="1" hangingPunct="1">
              <a:lnSpc>
                <a:spcPct val="90000"/>
              </a:lnSpc>
            </a:pPr>
            <a:r>
              <a:rPr lang="en-US" dirty="0" smtClean="0"/>
              <a:t>Is there an immediate effect of the agency action on the plaintiff's activities?</a:t>
            </a:r>
          </a:p>
          <a:p>
            <a:pPr lvl="1" eaLnBrk="1" hangingPunct="1">
              <a:lnSpc>
                <a:spcPct val="90000"/>
              </a:lnSpc>
            </a:pPr>
            <a:r>
              <a:rPr lang="en-US" dirty="0" smtClean="0"/>
              <a:t>What is the risk of waiting for enforcement?</a:t>
            </a:r>
          </a:p>
          <a:p>
            <a:pPr lvl="1" eaLnBrk="1" hangingPunct="1">
              <a:lnSpc>
                <a:spcPct val="90000"/>
              </a:lnSpc>
            </a:pPr>
            <a:r>
              <a:rPr lang="en-US" dirty="0" smtClean="0"/>
              <a:t>Does the court have enough information to determine the issue?</a:t>
            </a:r>
          </a:p>
          <a:p>
            <a:pPr eaLnBrk="1" hangingPunct="1">
              <a:lnSpc>
                <a:spcPct val="90000"/>
              </a:lnSpc>
            </a:pPr>
            <a:r>
              <a:rPr lang="en-US" dirty="0" smtClean="0"/>
              <a:t>What are the special factors in the drug business?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D3503C6-19D6-4004-A268-B6B283D1D5C5}" type="slidenum">
              <a:rPr lang="en-US" smtClean="0"/>
              <a:pPr/>
              <a:t>25</a:t>
            </a:fld>
            <a:endParaRPr lang="en-US" smtClean="0"/>
          </a:p>
        </p:txBody>
      </p:sp>
      <p:sp>
        <p:nvSpPr>
          <p:cNvPr id="26627" name="Rectangle 2"/>
          <p:cNvSpPr>
            <a:spLocks noGrp="1" noChangeArrowheads="1"/>
          </p:cNvSpPr>
          <p:nvPr>
            <p:ph type="title"/>
          </p:nvPr>
        </p:nvSpPr>
        <p:spPr/>
        <p:txBody>
          <a:bodyPr/>
          <a:lstStyle/>
          <a:p>
            <a:pPr eaLnBrk="1" hangingPunct="1"/>
            <a:r>
              <a:rPr lang="en-US" dirty="0" smtClean="0"/>
              <a:t>Abbott Rule</a:t>
            </a:r>
          </a:p>
        </p:txBody>
      </p:sp>
      <p:sp>
        <p:nvSpPr>
          <p:cNvPr id="26628" name="Rectangle 3"/>
          <p:cNvSpPr>
            <a:spLocks noGrp="1" noChangeArrowheads="1"/>
          </p:cNvSpPr>
          <p:nvPr>
            <p:ph type="body" idx="1"/>
          </p:nvPr>
        </p:nvSpPr>
        <p:spPr/>
        <p:txBody>
          <a:bodyPr/>
          <a:lstStyle/>
          <a:p>
            <a:pPr eaLnBrk="1" hangingPunct="1"/>
            <a:r>
              <a:rPr lang="en-US" smtClean="0"/>
              <a:t>Where the legal issue presented is fit for judicial resolution, and where a regulation requires an immediate and significant change in the plaintiffs’ conduct of their affairs with serious penalties attached to noncompliance, access to the courts under the [APA] must be permitted, absent a statutory bar or some other unusual circumstance. . .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850F221-9F09-48DA-88E8-1FA512DE888C}" type="slidenum">
              <a:rPr lang="en-US" smtClean="0"/>
              <a:pPr/>
              <a:t>26</a:t>
            </a:fld>
            <a:endParaRPr lang="en-US" smtClean="0"/>
          </a:p>
        </p:txBody>
      </p:sp>
      <p:sp>
        <p:nvSpPr>
          <p:cNvPr id="27651" name="Rectangle 2"/>
          <p:cNvSpPr>
            <a:spLocks noGrp="1" noChangeArrowheads="1"/>
          </p:cNvSpPr>
          <p:nvPr>
            <p:ph type="title"/>
          </p:nvPr>
        </p:nvSpPr>
        <p:spPr/>
        <p:txBody>
          <a:bodyPr/>
          <a:lstStyle/>
          <a:p>
            <a:pPr eaLnBrk="1" hangingPunct="1"/>
            <a:r>
              <a:rPr lang="en-US" i="1" dirty="0" smtClean="0"/>
              <a:t>Toilet Goods Assn. v. Gardner</a:t>
            </a:r>
            <a:r>
              <a:rPr lang="en-US" dirty="0" smtClean="0"/>
              <a:t>, 387 U.S. 158 (1967) </a:t>
            </a:r>
          </a:p>
        </p:txBody>
      </p:sp>
      <p:sp>
        <p:nvSpPr>
          <p:cNvPr id="27652" name="Rectangle 3"/>
          <p:cNvSpPr>
            <a:spLocks noGrp="1" noChangeArrowheads="1"/>
          </p:cNvSpPr>
          <p:nvPr>
            <p:ph type="body" idx="1"/>
          </p:nvPr>
        </p:nvSpPr>
        <p:spPr/>
        <p:txBody>
          <a:bodyPr/>
          <a:lstStyle/>
          <a:p>
            <a:pPr eaLnBrk="1" hangingPunct="1"/>
            <a:r>
              <a:rPr lang="en-US" smtClean="0"/>
              <a:t>Companion case to Abbott</a:t>
            </a:r>
          </a:p>
          <a:p>
            <a:pPr eaLnBrk="1" hangingPunct="1"/>
            <a:r>
              <a:rPr lang="en-US" smtClean="0"/>
              <a:t>FDA promulgated a rule allowing them to inspect toilet good manufacturers to assure compliance with FDA regulations</a:t>
            </a:r>
          </a:p>
          <a:p>
            <a:pPr eaLnBrk="1" hangingPunct="1"/>
            <a:r>
              <a:rPr lang="en-US" smtClean="0"/>
              <a:t>How is a rule allowing inspections different from the rule in Abbott?</a:t>
            </a:r>
          </a:p>
          <a:p>
            <a:pPr eaLnBrk="1" hangingPunct="1"/>
            <a:r>
              <a:rPr lang="en-US" smtClean="0"/>
              <a:t>How are the equities different?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35DB689-2FDB-48F9-B250-4109F2F5C96E}" type="slidenum">
              <a:rPr lang="en-US" smtClean="0"/>
              <a:pPr/>
              <a:t>27</a:t>
            </a:fld>
            <a:endParaRPr lang="en-US" smtClean="0"/>
          </a:p>
        </p:txBody>
      </p:sp>
      <p:sp>
        <p:nvSpPr>
          <p:cNvPr id="28675" name="Rectangle 2"/>
          <p:cNvSpPr>
            <a:spLocks noGrp="1" noChangeArrowheads="1"/>
          </p:cNvSpPr>
          <p:nvPr>
            <p:ph type="title"/>
          </p:nvPr>
        </p:nvSpPr>
        <p:spPr/>
        <p:txBody>
          <a:bodyPr/>
          <a:lstStyle/>
          <a:p>
            <a:pPr eaLnBrk="1" hangingPunct="1"/>
            <a:r>
              <a:rPr lang="en-US" dirty="0" smtClean="0"/>
              <a:t>Example: EPA Smoke Spotters</a:t>
            </a:r>
          </a:p>
        </p:txBody>
      </p:sp>
      <p:sp>
        <p:nvSpPr>
          <p:cNvPr id="28676" name="Rectangle 3"/>
          <p:cNvSpPr>
            <a:spLocks noGrp="1" noChangeArrowheads="1"/>
          </p:cNvSpPr>
          <p:nvPr>
            <p:ph type="body" idx="1"/>
          </p:nvPr>
        </p:nvSpPr>
        <p:spPr/>
        <p:txBody>
          <a:bodyPr/>
          <a:lstStyle/>
          <a:p>
            <a:pPr eaLnBrk="1" hangingPunct="1"/>
            <a:r>
              <a:rPr lang="en-US" smtClean="0"/>
              <a:t>The “credible evidence” rule allowed visual observation of smoke from a smokestack to be used as evidence that a person was violating its Clean Air Act requirements </a:t>
            </a:r>
          </a:p>
          <a:p>
            <a:pPr eaLnBrk="1" hangingPunct="1"/>
            <a:r>
              <a:rPr lang="en-US" smtClean="0"/>
              <a:t>Plaintiffs contest the action, saying it was beyond agency authority</a:t>
            </a:r>
          </a:p>
          <a:p>
            <a:pPr eaLnBrk="1" hangingPunct="1"/>
            <a:r>
              <a:rPr lang="en-US" smtClean="0"/>
              <a:t>Is this more like Toilet Goods or Abbott Labs?</a:t>
            </a:r>
          </a:p>
          <a:p>
            <a:pPr eaLnBrk="1" hangingPunct="1"/>
            <a:r>
              <a:rPr lang="en-US" smtClean="0"/>
              <a:t>Do plaintiffs have to change their behavior?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54FA594-7C92-458A-BC47-0A62713D09E4}" type="slidenum">
              <a:rPr lang="en-US" smtClean="0"/>
              <a:pPr/>
              <a:t>28</a:t>
            </a:fld>
            <a:endParaRPr lang="en-US" smtClean="0"/>
          </a:p>
        </p:txBody>
      </p:sp>
      <p:sp>
        <p:nvSpPr>
          <p:cNvPr id="29699" name="Rectangle 2"/>
          <p:cNvSpPr>
            <a:spLocks noGrp="1" noChangeArrowheads="1"/>
          </p:cNvSpPr>
          <p:nvPr>
            <p:ph type="title"/>
          </p:nvPr>
        </p:nvSpPr>
        <p:spPr/>
        <p:txBody>
          <a:bodyPr/>
          <a:lstStyle/>
          <a:p>
            <a:pPr eaLnBrk="1" hangingPunct="1"/>
            <a:r>
              <a:rPr lang="en-US" dirty="0" smtClean="0"/>
              <a:t>Was the Dispute Ripe in </a:t>
            </a:r>
            <a:r>
              <a:rPr lang="en-US" i="1" dirty="0" smtClean="0"/>
              <a:t>National Automatic Laundry</a:t>
            </a:r>
            <a:r>
              <a:rPr lang="en-US" dirty="0" smtClean="0"/>
              <a:t>?</a:t>
            </a:r>
          </a:p>
        </p:txBody>
      </p:sp>
      <p:sp>
        <p:nvSpPr>
          <p:cNvPr id="29700" name="Rectangle 3"/>
          <p:cNvSpPr>
            <a:spLocks noGrp="1" noChangeArrowheads="1"/>
          </p:cNvSpPr>
          <p:nvPr>
            <p:ph type="body" idx="1"/>
          </p:nvPr>
        </p:nvSpPr>
        <p:spPr/>
        <p:txBody>
          <a:bodyPr/>
          <a:lstStyle/>
          <a:p>
            <a:pPr eaLnBrk="1" hangingPunct="1">
              <a:lnSpc>
                <a:spcPct val="90000"/>
              </a:lnSpc>
            </a:pPr>
            <a:r>
              <a:rPr lang="en-US" smtClean="0"/>
              <a:t>The court found that the dispute in </a:t>
            </a:r>
            <a:r>
              <a:rPr lang="en-US" i="1" smtClean="0"/>
              <a:t>National Automatic Laundry </a:t>
            </a:r>
            <a:r>
              <a:rPr lang="en-US" smtClean="0"/>
              <a:t>was ripe because the opinion included detailed factual hypotheticals on the application of the doctrine in different situations</a:t>
            </a:r>
          </a:p>
          <a:p>
            <a:pPr lvl="1" eaLnBrk="1" hangingPunct="1">
              <a:lnSpc>
                <a:spcPct val="90000"/>
              </a:lnSpc>
            </a:pPr>
            <a:r>
              <a:rPr lang="en-US" smtClean="0"/>
              <a:t>This gave the court the necessary factual information to review the application</a:t>
            </a:r>
          </a:p>
          <a:p>
            <a:pPr eaLnBrk="1" hangingPunct="1">
              <a:lnSpc>
                <a:spcPct val="90000"/>
              </a:lnSpc>
            </a:pPr>
            <a:r>
              <a:rPr lang="en-US" smtClean="0"/>
              <a:t>Without this detail, the court would have required the plaintiff to wait for enforcement so there would be facts to evaluate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A4BDA2D-976F-4842-AF35-B93ECEEE837B}" type="slidenum">
              <a:rPr lang="en-US" smtClean="0"/>
              <a:pPr/>
              <a:t>29</a:t>
            </a:fld>
            <a:endParaRPr lang="en-US" smtClean="0"/>
          </a:p>
        </p:txBody>
      </p:sp>
      <p:sp>
        <p:nvSpPr>
          <p:cNvPr id="30723" name="Rectangle 2"/>
          <p:cNvSpPr>
            <a:spLocks noGrp="1" noChangeArrowheads="1"/>
          </p:cNvSpPr>
          <p:nvPr>
            <p:ph type="title"/>
          </p:nvPr>
        </p:nvSpPr>
        <p:spPr/>
        <p:txBody>
          <a:bodyPr/>
          <a:lstStyle/>
          <a:p>
            <a:pPr eaLnBrk="1" hangingPunct="1"/>
            <a:r>
              <a:rPr lang="en-US" dirty="0" smtClean="0"/>
              <a:t>What about Compliance Orders?</a:t>
            </a:r>
          </a:p>
        </p:txBody>
      </p:sp>
      <p:sp>
        <p:nvSpPr>
          <p:cNvPr id="30724" name="Rectangle 3"/>
          <p:cNvSpPr>
            <a:spLocks noGrp="1" noChangeArrowheads="1"/>
          </p:cNvSpPr>
          <p:nvPr>
            <p:ph type="body" idx="1"/>
          </p:nvPr>
        </p:nvSpPr>
        <p:spPr/>
        <p:txBody>
          <a:bodyPr/>
          <a:lstStyle/>
          <a:p>
            <a:pPr eaLnBrk="1" hangingPunct="1"/>
            <a:r>
              <a:rPr lang="en-US" sz="2800" dirty="0" smtClean="0"/>
              <a:t>An order to a specific party to obey the law</a:t>
            </a:r>
          </a:p>
          <a:p>
            <a:pPr lvl="1" eaLnBrk="1" hangingPunct="1"/>
            <a:r>
              <a:rPr lang="en-US" sz="2800" dirty="0" smtClean="0"/>
              <a:t>Based on the agency's view that the party is not in compliance with the law</a:t>
            </a:r>
          </a:p>
          <a:p>
            <a:pPr lvl="1" eaLnBrk="1" hangingPunct="1"/>
            <a:r>
              <a:rPr lang="en-US" sz="2800" dirty="0" smtClean="0"/>
              <a:t>Not self-enforcing - the agency must bring a separate enforcement action to force compliance</a:t>
            </a:r>
          </a:p>
          <a:p>
            <a:pPr lvl="1" eaLnBrk="1" hangingPunct="1"/>
            <a:r>
              <a:rPr lang="en-US" sz="2800" dirty="0" smtClean="0"/>
              <a:t>Does this look like Standard Oil?</a:t>
            </a:r>
          </a:p>
          <a:p>
            <a:pPr eaLnBrk="1" hangingPunct="1"/>
            <a:r>
              <a:rPr lang="en-US" sz="2800" dirty="0" smtClean="0"/>
              <a:t>Is this an appealable final action? Is it ripe?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6A4DC16E-F37A-4C0F-9254-CC98FC20F6EE}" type="slidenum">
              <a:rPr lang="en-US" smtClean="0"/>
              <a:pPr/>
              <a:t>3</a:t>
            </a:fld>
            <a:endParaRPr lang="en-US" smtClean="0"/>
          </a:p>
        </p:txBody>
      </p:sp>
      <p:sp>
        <p:nvSpPr>
          <p:cNvPr id="6147" name="Rectangle 2"/>
          <p:cNvSpPr>
            <a:spLocks noGrp="1" noChangeArrowheads="1"/>
          </p:cNvSpPr>
          <p:nvPr>
            <p:ph type="title"/>
          </p:nvPr>
        </p:nvSpPr>
        <p:spPr/>
        <p:txBody>
          <a:bodyPr/>
          <a:lstStyle/>
          <a:p>
            <a:pPr eaLnBrk="1" hangingPunct="1"/>
            <a:r>
              <a:rPr lang="en-US" dirty="0" smtClean="0"/>
              <a:t>Is There a Final Agency Action?</a:t>
            </a:r>
          </a:p>
        </p:txBody>
      </p:sp>
      <p:sp>
        <p:nvSpPr>
          <p:cNvPr id="6148" name="Rectangle 3"/>
          <p:cNvSpPr>
            <a:spLocks noGrp="1" noChangeArrowheads="1"/>
          </p:cNvSpPr>
          <p:nvPr>
            <p:ph type="body" idx="1"/>
          </p:nvPr>
        </p:nvSpPr>
        <p:spPr/>
        <p:txBody>
          <a:bodyPr/>
          <a:lstStyle/>
          <a:p>
            <a:pPr eaLnBrk="1" hangingPunct="1"/>
            <a:r>
              <a:rPr lang="en-US" dirty="0" smtClean="0"/>
              <a:t>APA - </a:t>
            </a:r>
            <a:r>
              <a:rPr lang="en-US" dirty="0" smtClean="0">
                <a:hlinkClick r:id="rId2"/>
              </a:rPr>
              <a:t>5 USC 704</a:t>
            </a:r>
            <a:endParaRPr lang="en-US" dirty="0" smtClean="0"/>
          </a:p>
          <a:p>
            <a:pPr eaLnBrk="1" hangingPunct="1"/>
            <a:r>
              <a:rPr lang="en-US" dirty="0" smtClean="0"/>
              <a:t>Similar to the rules on appealing orders by trial judges</a:t>
            </a:r>
          </a:p>
          <a:p>
            <a:pPr eaLnBrk="1" hangingPunct="1"/>
            <a:r>
              <a:rPr lang="en-US" i="1" dirty="0" smtClean="0"/>
              <a:t>Bennett v. Spear</a:t>
            </a:r>
            <a:r>
              <a:rPr lang="en-US" dirty="0" smtClean="0"/>
              <a:t>, 520 U.S. 154, 177-178 (1997) </a:t>
            </a:r>
          </a:p>
          <a:p>
            <a:pPr lvl="1" eaLnBrk="1" hangingPunct="1"/>
            <a:r>
              <a:rPr lang="en-US" dirty="0" smtClean="0"/>
              <a:t>It must be the consummation of the agency process</a:t>
            </a:r>
          </a:p>
          <a:p>
            <a:pPr lvl="1" eaLnBrk="1" hangingPunct="1"/>
            <a:r>
              <a:rPr lang="en-US" dirty="0" smtClean="0"/>
              <a:t>It must affect legal rights or have legal consequences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Sackett</a:t>
            </a:r>
            <a:r>
              <a:rPr lang="en-US" i="1" dirty="0" smtClean="0"/>
              <a:t> v. U.S. EPA</a:t>
            </a:r>
            <a:r>
              <a:rPr lang="en-US" dirty="0" smtClean="0"/>
              <a:t>, 132 S. Ct. 1367 (2012)</a:t>
            </a:r>
            <a:endParaRPr lang="en-US" dirty="0"/>
          </a:p>
        </p:txBody>
      </p:sp>
      <p:sp>
        <p:nvSpPr>
          <p:cNvPr id="3" name="Content Placeholder 2"/>
          <p:cNvSpPr>
            <a:spLocks noGrp="1"/>
          </p:cNvSpPr>
          <p:nvPr>
            <p:ph idx="1"/>
          </p:nvPr>
        </p:nvSpPr>
        <p:spPr/>
        <p:txBody>
          <a:bodyPr/>
          <a:lstStyle/>
          <a:p>
            <a:r>
              <a:rPr lang="en-US" dirty="0" smtClean="0"/>
              <a:t>(Not in the book)</a:t>
            </a:r>
          </a:p>
          <a:p>
            <a:r>
              <a:rPr lang="en-US" dirty="0" smtClean="0"/>
              <a:t>Are EPA Clean Water Act compliance orders final, appealable orders?</a:t>
            </a:r>
          </a:p>
          <a:p>
            <a:r>
              <a:rPr lang="en-US" dirty="0" smtClean="0"/>
              <a:t>These differ from the usual compliance order in that the EPA starts the penalty clock from the issuance of the compliance order. Thus there is an ever increasing penalty for delay in complying.</a:t>
            </a:r>
          </a:p>
          <a:p>
            <a:r>
              <a:rPr lang="en-US" dirty="0" smtClean="0"/>
              <a:t>How would this change your analysis? </a:t>
            </a:r>
            <a:endParaRPr lang="en-US" dirty="0"/>
          </a:p>
        </p:txBody>
      </p:sp>
      <p:sp>
        <p:nvSpPr>
          <p:cNvPr id="4" name="Slide Number Placeholder 3"/>
          <p:cNvSpPr>
            <a:spLocks noGrp="1"/>
          </p:cNvSpPr>
          <p:nvPr>
            <p:ph type="sldNum" sz="quarter" idx="12"/>
          </p:nvPr>
        </p:nvSpPr>
        <p:spPr/>
        <p:txBody>
          <a:bodyPr/>
          <a:lstStyle/>
          <a:p>
            <a:pPr>
              <a:defRPr/>
            </a:pPr>
            <a:fld id="{307D5A68-4E02-4601-B2E1-514AD90F4216}" type="slidenum">
              <a:rPr lang="en-US" smtClean="0"/>
              <a:pPr>
                <a:defRPr/>
              </a:pPr>
              <a:t>30</a:t>
            </a:fld>
            <a:endParaRPr lang="en-US"/>
          </a:p>
        </p:txBody>
      </p:sp>
    </p:spTree>
    <p:extLst>
      <p:ext uri="{BB962C8B-B14F-4D97-AF65-F5344CB8AC3E}">
        <p14:creationId xmlns:p14="http://schemas.microsoft.com/office/powerpoint/2010/main" val="32011913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FA6AA96-FF33-4E3C-9661-74A3F583DF1A}" type="slidenum">
              <a:rPr lang="en-US" smtClean="0"/>
              <a:pPr/>
              <a:t>31</a:t>
            </a:fld>
            <a:endParaRPr lang="en-US" smtClean="0"/>
          </a:p>
        </p:txBody>
      </p:sp>
      <p:sp>
        <p:nvSpPr>
          <p:cNvPr id="31747" name="Rectangle 2"/>
          <p:cNvSpPr>
            <a:spLocks noGrp="1" noChangeArrowheads="1"/>
          </p:cNvSpPr>
          <p:nvPr>
            <p:ph type="title"/>
          </p:nvPr>
        </p:nvSpPr>
        <p:spPr/>
        <p:txBody>
          <a:bodyPr/>
          <a:lstStyle/>
          <a:p>
            <a:pPr eaLnBrk="1" hangingPunct="1"/>
            <a:r>
              <a:rPr lang="en-US" dirty="0" smtClean="0"/>
              <a:t>What if You Benefit from a Policy that is Being Changed?</a:t>
            </a:r>
          </a:p>
        </p:txBody>
      </p:sp>
      <p:sp>
        <p:nvSpPr>
          <p:cNvPr id="31748" name="Rectangle 3"/>
          <p:cNvSpPr>
            <a:spLocks noGrp="1" noChangeArrowheads="1"/>
          </p:cNvSpPr>
          <p:nvPr>
            <p:ph type="body" idx="1"/>
          </p:nvPr>
        </p:nvSpPr>
        <p:spPr/>
        <p:txBody>
          <a:bodyPr>
            <a:normAutofit lnSpcReduction="10000"/>
          </a:bodyPr>
          <a:lstStyle/>
          <a:p>
            <a:pPr eaLnBrk="1" hangingPunct="1">
              <a:lnSpc>
                <a:spcPct val="90000"/>
              </a:lnSpc>
            </a:pPr>
            <a:r>
              <a:rPr lang="en-US" sz="2800" dirty="0" smtClean="0"/>
              <a:t>FDA regulates contamination in foods</a:t>
            </a:r>
          </a:p>
          <a:p>
            <a:pPr lvl="1" eaLnBrk="1" hangingPunct="1">
              <a:lnSpc>
                <a:spcPct val="90000"/>
              </a:lnSpc>
            </a:pPr>
            <a:r>
              <a:rPr lang="en-US" sz="2800" dirty="0" smtClean="0"/>
              <a:t>These are impossible to completely remove</a:t>
            </a:r>
          </a:p>
          <a:p>
            <a:pPr lvl="1" eaLnBrk="1" hangingPunct="1">
              <a:lnSpc>
                <a:spcPct val="90000"/>
              </a:lnSpc>
            </a:pPr>
            <a:r>
              <a:rPr lang="en-US" sz="2800" dirty="0" smtClean="0"/>
              <a:t>The agency issues allowable (action) levels</a:t>
            </a:r>
          </a:p>
          <a:p>
            <a:pPr eaLnBrk="1" hangingPunct="1">
              <a:lnSpc>
                <a:spcPct val="90000"/>
              </a:lnSpc>
            </a:pPr>
            <a:r>
              <a:rPr lang="en-US" sz="2800" dirty="0" smtClean="0"/>
              <a:t>You represent consumers who believe that the new (higher) action levels are dangerous</a:t>
            </a:r>
          </a:p>
          <a:p>
            <a:pPr lvl="1" eaLnBrk="1" hangingPunct="1">
              <a:lnSpc>
                <a:spcPct val="90000"/>
              </a:lnSpc>
            </a:pPr>
            <a:r>
              <a:rPr lang="en-US" sz="2800" dirty="0" smtClean="0"/>
              <a:t>Is the action ripe as to your claim?</a:t>
            </a:r>
          </a:p>
          <a:p>
            <a:pPr lvl="1" eaLnBrk="1" hangingPunct="1">
              <a:lnSpc>
                <a:spcPct val="90000"/>
              </a:lnSpc>
            </a:pPr>
            <a:r>
              <a:rPr lang="en-US" sz="2800" dirty="0" smtClean="0"/>
              <a:t>Can it get riper?</a:t>
            </a:r>
          </a:p>
          <a:p>
            <a:pPr eaLnBrk="1" hangingPunct="1">
              <a:lnSpc>
                <a:spcPct val="90000"/>
              </a:lnSpc>
            </a:pPr>
            <a:r>
              <a:rPr lang="en-US" sz="2800" dirty="0" smtClean="0"/>
              <a:t>What about manufacturers who thinks the level is too </a:t>
            </a:r>
          </a:p>
          <a:p>
            <a:pPr marL="0" indent="0" eaLnBrk="1" hangingPunct="1">
              <a:lnSpc>
                <a:spcPct val="90000"/>
              </a:lnSpc>
              <a:buNone/>
            </a:pPr>
            <a:r>
              <a:rPr lang="en-US" sz="2800" dirty="0" smtClean="0"/>
              <a:t>low?</a:t>
            </a:r>
          </a:p>
          <a:p>
            <a:pPr lvl="1" eaLnBrk="1" hangingPunct="1">
              <a:lnSpc>
                <a:spcPct val="90000"/>
              </a:lnSpc>
            </a:pPr>
            <a:r>
              <a:rPr lang="en-US" sz="2800" dirty="0" smtClean="0"/>
              <a:t>How are they different from consumers?</a:t>
            </a:r>
          </a:p>
          <a:p>
            <a:pPr eaLnBrk="1" hangingPunct="1">
              <a:lnSpc>
                <a:spcPct val="90000"/>
              </a:lnSpc>
            </a:pPr>
            <a:endParaRPr lang="en-US" sz="2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8C3DF59-7A32-47AD-96DA-760FED5ACFCF}" type="slidenum">
              <a:rPr lang="en-US" smtClean="0"/>
              <a:pPr/>
              <a:t>32</a:t>
            </a:fld>
            <a:endParaRPr lang="en-US" smtClean="0"/>
          </a:p>
        </p:txBody>
      </p:sp>
      <p:sp>
        <p:nvSpPr>
          <p:cNvPr id="32771" name="Rectangle 2"/>
          <p:cNvSpPr>
            <a:spLocks noGrp="1" noChangeArrowheads="1"/>
          </p:cNvSpPr>
          <p:nvPr>
            <p:ph type="title"/>
          </p:nvPr>
        </p:nvSpPr>
        <p:spPr/>
        <p:txBody>
          <a:bodyPr/>
          <a:lstStyle/>
          <a:p>
            <a:pPr eaLnBrk="1" hangingPunct="1"/>
            <a:r>
              <a:rPr lang="en-US" dirty="0" smtClean="0"/>
              <a:t>What if the Agency Changes a Permit Process to Your Detriment?</a:t>
            </a:r>
          </a:p>
        </p:txBody>
      </p:sp>
      <p:sp>
        <p:nvSpPr>
          <p:cNvPr id="32772" name="Rectangle 3"/>
          <p:cNvSpPr>
            <a:spLocks noGrp="1" noChangeArrowheads="1"/>
          </p:cNvSpPr>
          <p:nvPr>
            <p:ph type="body" idx="1"/>
          </p:nvPr>
        </p:nvSpPr>
        <p:spPr/>
        <p:txBody>
          <a:bodyPr/>
          <a:lstStyle/>
          <a:p>
            <a:pPr eaLnBrk="1" hangingPunct="1">
              <a:lnSpc>
                <a:spcPct val="90000"/>
              </a:lnSpc>
            </a:pPr>
            <a:r>
              <a:rPr lang="en-US" smtClean="0"/>
              <a:t>The NRC says it is loosening up the permit process for dumping low level waste</a:t>
            </a:r>
          </a:p>
          <a:p>
            <a:pPr lvl="1" eaLnBrk="1" hangingPunct="1">
              <a:lnSpc>
                <a:spcPct val="90000"/>
              </a:lnSpc>
            </a:pPr>
            <a:r>
              <a:rPr lang="en-US" smtClean="0"/>
              <a:t>Is this ripe?</a:t>
            </a:r>
          </a:p>
          <a:p>
            <a:pPr lvl="1" eaLnBrk="1" hangingPunct="1">
              <a:lnSpc>
                <a:spcPct val="90000"/>
              </a:lnSpc>
            </a:pPr>
            <a:r>
              <a:rPr lang="en-US" smtClean="0"/>
              <a:t>What has to happen before any waste is dumped under this rule?</a:t>
            </a:r>
          </a:p>
          <a:p>
            <a:pPr eaLnBrk="1" hangingPunct="1">
              <a:lnSpc>
                <a:spcPct val="90000"/>
              </a:lnSpc>
            </a:pPr>
            <a:r>
              <a:rPr lang="en-US" smtClean="0"/>
              <a:t>What if the forest service loosens up the permit process for clear cutting, but there must be a timber sale with public input before the timber can be cut?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600449D-97C6-49DD-A0B7-5A3CA4A24713}" type="slidenum">
              <a:rPr lang="en-US" smtClean="0"/>
              <a:pPr/>
              <a:t>33</a:t>
            </a:fld>
            <a:endParaRPr lang="en-US" smtClean="0"/>
          </a:p>
        </p:txBody>
      </p:sp>
      <p:sp>
        <p:nvSpPr>
          <p:cNvPr id="33795" name="Rectangle 2"/>
          <p:cNvSpPr>
            <a:spLocks noGrp="1" noChangeArrowheads="1"/>
          </p:cNvSpPr>
          <p:nvPr>
            <p:ph type="title"/>
          </p:nvPr>
        </p:nvSpPr>
        <p:spPr/>
        <p:txBody>
          <a:bodyPr/>
          <a:lstStyle/>
          <a:p>
            <a:pPr eaLnBrk="1" hangingPunct="1"/>
            <a:r>
              <a:rPr lang="en-US" dirty="0" smtClean="0"/>
              <a:t>Ripeness Recap</a:t>
            </a:r>
          </a:p>
        </p:txBody>
      </p:sp>
      <p:sp>
        <p:nvSpPr>
          <p:cNvPr id="33796" name="Rectangle 3"/>
          <p:cNvSpPr>
            <a:spLocks noGrp="1" noChangeArrowheads="1"/>
          </p:cNvSpPr>
          <p:nvPr>
            <p:ph type="body" idx="1"/>
          </p:nvPr>
        </p:nvSpPr>
        <p:spPr/>
        <p:txBody>
          <a:bodyPr/>
          <a:lstStyle/>
          <a:p>
            <a:pPr eaLnBrk="1" hangingPunct="1"/>
            <a:r>
              <a:rPr lang="en-US" smtClean="0"/>
              <a:t>Ripeness is the other side of exhaustion of agency remedies</a:t>
            </a:r>
          </a:p>
          <a:p>
            <a:pPr eaLnBrk="1" hangingPunct="1"/>
            <a:r>
              <a:rPr lang="en-US" smtClean="0"/>
              <a:t>Enforcement actions, permits, and other affirmative agency actions against your client</a:t>
            </a:r>
          </a:p>
          <a:p>
            <a:pPr lvl="1" eaLnBrk="1" hangingPunct="1"/>
            <a:r>
              <a:rPr lang="en-US" smtClean="0"/>
              <a:t>If you have done everything the agency requires, then you exhausted agency remedies</a:t>
            </a:r>
          </a:p>
          <a:p>
            <a:pPr lvl="1" eaLnBrk="1" hangingPunct="1"/>
            <a:r>
              <a:rPr lang="en-US" smtClean="0"/>
              <a:t>Your case is ripe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pPr eaLnBrk="1" hangingPunct="1"/>
            <a:r>
              <a:rPr lang="en-US" dirty="0" smtClean="0"/>
              <a:t>When Can You Go to Court Without Exhausting Agency Actions?</a:t>
            </a:r>
          </a:p>
        </p:txBody>
      </p:sp>
      <p:sp>
        <p:nvSpPr>
          <p:cNvPr id="34819" name="Rectangle 4"/>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983E531-1D6D-4150-9FD5-9AD023764E84}" type="slidenum">
              <a:rPr lang="en-US" smtClean="0"/>
              <a:pPr/>
              <a:t>35</a:t>
            </a:fld>
            <a:endParaRPr lang="en-US" smtClean="0"/>
          </a:p>
        </p:txBody>
      </p:sp>
      <p:sp>
        <p:nvSpPr>
          <p:cNvPr id="35843" name="Rectangle 2"/>
          <p:cNvSpPr>
            <a:spLocks noGrp="1" noChangeArrowheads="1"/>
          </p:cNvSpPr>
          <p:nvPr>
            <p:ph type="title"/>
          </p:nvPr>
        </p:nvSpPr>
        <p:spPr/>
        <p:txBody>
          <a:bodyPr/>
          <a:lstStyle/>
          <a:p>
            <a:pPr eaLnBrk="1" hangingPunct="1"/>
            <a:r>
              <a:rPr lang="en-US" dirty="0" smtClean="0"/>
              <a:t>The agency action is unconstitutional or exceeds the agency's legal authority</a:t>
            </a:r>
          </a:p>
        </p:txBody>
      </p:sp>
      <p:sp>
        <p:nvSpPr>
          <p:cNvPr id="35844" name="Rectangle 3"/>
          <p:cNvSpPr>
            <a:spLocks noGrp="1" noChangeArrowheads="1"/>
          </p:cNvSpPr>
          <p:nvPr>
            <p:ph type="body" idx="1"/>
          </p:nvPr>
        </p:nvSpPr>
        <p:spPr/>
        <p:txBody>
          <a:bodyPr/>
          <a:lstStyle/>
          <a:p>
            <a:pPr eaLnBrk="1" hangingPunct="1"/>
            <a:r>
              <a:rPr lang="en-US" sz="2800" smtClean="0"/>
              <a:t>Rulemaking - Facial Challenge</a:t>
            </a:r>
          </a:p>
          <a:p>
            <a:pPr lvl="1" eaLnBrk="1" hangingPunct="1"/>
            <a:r>
              <a:rPr lang="en-US" sz="2800" smtClean="0"/>
              <a:t>You have to convince the court that the rule does not have a legal application</a:t>
            </a:r>
          </a:p>
          <a:p>
            <a:pPr lvl="1" eaLnBrk="1" hangingPunct="1"/>
            <a:r>
              <a:rPr lang="en-US" sz="2800" smtClean="0"/>
              <a:t>You have to convince the court that your client will suffer significant harm if it must wait for enforcement</a:t>
            </a:r>
          </a:p>
          <a:p>
            <a:pPr lvl="1" eaLnBrk="1" hangingPunct="1"/>
            <a:r>
              <a:rPr lang="en-US" sz="2800" smtClean="0"/>
              <a:t>If you fail, then you have to wait until the agency acts against your client</a:t>
            </a:r>
          </a:p>
          <a:p>
            <a:pPr eaLnBrk="1" hangingPunct="1"/>
            <a:r>
              <a:rPr lang="en-US" sz="2800" smtClean="0"/>
              <a:t>Agency enforcement actions let you go for an injunction or other attack on the agency authority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F8F322B-3110-4C01-8169-23A1F27ED0F5}" type="slidenum">
              <a:rPr lang="en-US" smtClean="0"/>
              <a:pPr/>
              <a:t>36</a:t>
            </a:fld>
            <a:endParaRPr lang="en-US" smtClean="0"/>
          </a:p>
        </p:txBody>
      </p:sp>
      <p:sp>
        <p:nvSpPr>
          <p:cNvPr id="36867" name="Rectangle 2"/>
          <p:cNvSpPr>
            <a:spLocks noGrp="1" noChangeArrowheads="1"/>
          </p:cNvSpPr>
          <p:nvPr>
            <p:ph type="title"/>
          </p:nvPr>
        </p:nvSpPr>
        <p:spPr/>
        <p:txBody>
          <a:bodyPr/>
          <a:lstStyle/>
          <a:p>
            <a:pPr eaLnBrk="1" hangingPunct="1"/>
            <a:r>
              <a:rPr lang="en-US" dirty="0" smtClean="0"/>
              <a:t>Impossibility of Agency Remedy</a:t>
            </a:r>
          </a:p>
        </p:txBody>
      </p:sp>
      <p:sp>
        <p:nvSpPr>
          <p:cNvPr id="35844" name="Rectangle 3"/>
          <p:cNvSpPr>
            <a:spLocks noGrp="1" noChangeArrowheads="1"/>
          </p:cNvSpPr>
          <p:nvPr>
            <p:ph type="body" idx="1"/>
          </p:nvPr>
        </p:nvSpPr>
        <p:spPr/>
        <p:txBody>
          <a:bodyPr>
            <a:normAutofit lnSpcReduction="10000"/>
          </a:bodyPr>
          <a:lstStyle/>
          <a:p>
            <a:pPr eaLnBrk="1" hangingPunct="1">
              <a:defRPr/>
            </a:pPr>
            <a:r>
              <a:rPr lang="en-US" dirty="0" smtClean="0"/>
              <a:t>The agency does not offer the remedy you seek</a:t>
            </a:r>
          </a:p>
          <a:p>
            <a:pPr lvl="1" eaLnBrk="1" hangingPunct="1">
              <a:defRPr/>
            </a:pPr>
            <a:r>
              <a:rPr lang="en-US" dirty="0" smtClean="0"/>
              <a:t>You want money damages and the agency remedies only offer that the agency will stop enforcement actions</a:t>
            </a:r>
          </a:p>
          <a:p>
            <a:pPr lvl="1" eaLnBrk="1" hangingPunct="1">
              <a:defRPr/>
            </a:pPr>
            <a:r>
              <a:rPr lang="en-US" dirty="0" smtClean="0"/>
              <a:t>Congress can require you to still exhaust your agency remedy</a:t>
            </a:r>
          </a:p>
          <a:p>
            <a:pPr eaLnBrk="1" hangingPunct="1">
              <a:defRPr/>
            </a:pPr>
            <a:r>
              <a:rPr lang="en-US" dirty="0" smtClean="0"/>
              <a:t>The agency is biased against your client</a:t>
            </a:r>
          </a:p>
          <a:p>
            <a:pPr lvl="1" eaLnBrk="1" hangingPunct="1">
              <a:defRPr/>
            </a:pPr>
            <a:r>
              <a:rPr lang="en-US" dirty="0" smtClean="0"/>
              <a:t>Just showing that you are going to lose is not enough</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87493E8-13C0-445B-97DC-092E35F3A8D6}" type="slidenum">
              <a:rPr lang="en-US" smtClean="0"/>
              <a:pPr/>
              <a:t>37</a:t>
            </a:fld>
            <a:endParaRPr lang="en-US" smtClean="0"/>
          </a:p>
        </p:txBody>
      </p:sp>
      <p:sp>
        <p:nvSpPr>
          <p:cNvPr id="38915" name="Rectangle 2"/>
          <p:cNvSpPr>
            <a:spLocks noGrp="1" noChangeArrowheads="1"/>
          </p:cNvSpPr>
          <p:nvPr>
            <p:ph type="title"/>
          </p:nvPr>
        </p:nvSpPr>
        <p:spPr/>
        <p:txBody>
          <a:bodyPr/>
          <a:lstStyle/>
          <a:p>
            <a:pPr eaLnBrk="1" hangingPunct="1"/>
            <a:r>
              <a:rPr lang="en-US" i="1" dirty="0" smtClean="0"/>
              <a:t>Primary Jurisdiction</a:t>
            </a:r>
            <a:r>
              <a:rPr lang="en-US" dirty="0" smtClean="0"/>
              <a:t> </a:t>
            </a:r>
          </a:p>
        </p:txBody>
      </p:sp>
      <p:sp>
        <p:nvSpPr>
          <p:cNvPr id="38916" name="Rectangle 3"/>
          <p:cNvSpPr>
            <a:spLocks noGrp="1" noChangeArrowheads="1"/>
          </p:cNvSpPr>
          <p:nvPr>
            <p:ph type="body" idx="1"/>
          </p:nvPr>
        </p:nvSpPr>
        <p:spPr/>
        <p:txBody>
          <a:bodyPr/>
          <a:lstStyle/>
          <a:p>
            <a:pPr eaLnBrk="1" hangingPunct="1">
              <a:lnSpc>
                <a:spcPct val="80000"/>
              </a:lnSpc>
            </a:pPr>
            <a:r>
              <a:rPr lang="en-US" sz="2800" smtClean="0"/>
              <a:t>This is related to "Committed To Agency Discretion"</a:t>
            </a:r>
          </a:p>
          <a:p>
            <a:pPr lvl="1" eaLnBrk="1" hangingPunct="1">
              <a:lnSpc>
                <a:spcPct val="80000"/>
              </a:lnSpc>
            </a:pPr>
            <a:r>
              <a:rPr lang="en-US" sz="2800" smtClean="0"/>
              <a:t>In these disputes there is a issue which meets the standard for judicial review</a:t>
            </a:r>
          </a:p>
          <a:p>
            <a:pPr lvl="1" eaLnBrk="1" hangingPunct="1">
              <a:lnSpc>
                <a:spcPct val="80000"/>
              </a:lnSpc>
            </a:pPr>
            <a:r>
              <a:rPr lang="en-US" sz="2800" smtClean="0"/>
              <a:t>The primary jurisdiction question is whether the courts should let the agency resolve the problem first</a:t>
            </a:r>
          </a:p>
          <a:p>
            <a:pPr eaLnBrk="1" hangingPunct="1">
              <a:lnSpc>
                <a:spcPct val="80000"/>
              </a:lnSpc>
            </a:pPr>
            <a:r>
              <a:rPr lang="en-US" sz="2800" smtClean="0"/>
              <a:t>This is important when national uniformity is important, such as automobile emissions standards</a:t>
            </a:r>
          </a:p>
          <a:p>
            <a:pPr lvl="1" eaLnBrk="1" hangingPunct="1">
              <a:lnSpc>
                <a:spcPct val="80000"/>
              </a:lnSpc>
            </a:pPr>
            <a:r>
              <a:rPr lang="en-US" sz="2800" smtClean="0"/>
              <a:t>The court gives the agency the chance to rule for the country before hearing an individual dispute </a:t>
            </a:r>
          </a:p>
          <a:p>
            <a:pPr lvl="1" eaLnBrk="1" hangingPunct="1">
              <a:lnSpc>
                <a:spcPct val="80000"/>
              </a:lnSpc>
            </a:pPr>
            <a:r>
              <a:rPr lang="en-US" sz="2800" smtClean="0"/>
              <a:t>Often resolves the dispute, so no judicial remedy is necessary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eaLnBrk="1" hangingPunct="1"/>
            <a:r>
              <a:rPr lang="en-US" dirty="0" smtClean="0"/>
              <a:t>End of Chapter 6</a:t>
            </a:r>
          </a:p>
        </p:txBody>
      </p:sp>
      <p:sp>
        <p:nvSpPr>
          <p:cNvPr id="39939" name="Rectangle 4"/>
          <p:cNvSpPr>
            <a:spLocks noGrp="1" noChangeArrowheads="1"/>
          </p:cNvSpPr>
          <p:nvPr>
            <p:ph type="subTitle" idx="1"/>
          </p:nvPr>
        </p:nvSpPr>
        <p:spPr/>
        <p:txBody>
          <a:bodyPr/>
          <a:lstStyle/>
          <a:p>
            <a:pPr eaLnBrk="1" hangingPunct="1"/>
            <a:endParaRPr lang="en-US"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fade">
                                      <p:cBhvr>
                                        <p:cTn id="7" dur="768" decel="100000"/>
                                        <p:tgtEl>
                                          <p:spTgt spid="130050"/>
                                        </p:tgtEl>
                                      </p:cBhvr>
                                    </p:animEffect>
                                    <p:animScale>
                                      <p:cBhvr>
                                        <p:cTn id="8" dur="768" decel="100000"/>
                                        <p:tgtEl>
                                          <p:spTgt spid="130050"/>
                                        </p:tgtEl>
                                      </p:cBhvr>
                                      <p:from x="10000" y="10000"/>
                                      <p:to x="200000" y="450000"/>
                                    </p:animScale>
                                    <p:animScale>
                                      <p:cBhvr>
                                        <p:cTn id="9" dur="1230" accel="100000" fill="hold">
                                          <p:stCondLst>
                                            <p:cond delay="768"/>
                                          </p:stCondLst>
                                        </p:cTn>
                                        <p:tgtEl>
                                          <p:spTgt spid="130050"/>
                                        </p:tgtEl>
                                      </p:cBhvr>
                                      <p:from x="200000" y="450000"/>
                                      <p:to x="100000" y="100000"/>
                                    </p:animScale>
                                    <p:set>
                                      <p:cBhvr>
                                        <p:cTn id="10" dur="768" fill="hold"/>
                                        <p:tgtEl>
                                          <p:spTgt spid="130050"/>
                                        </p:tgtEl>
                                        <p:attrNameLst>
                                          <p:attrName>ppt_x</p:attrName>
                                        </p:attrNameLst>
                                      </p:cBhvr>
                                      <p:to>
                                        <p:strVal val="(0.5)"/>
                                      </p:to>
                                    </p:set>
                                    <p:anim from="(0.5)" to="(#ppt_x)" calcmode="lin" valueType="num">
                                      <p:cBhvr>
                                        <p:cTn id="11" dur="1230" accel="100000" fill="hold">
                                          <p:stCondLst>
                                            <p:cond delay="768"/>
                                          </p:stCondLst>
                                        </p:cTn>
                                        <p:tgtEl>
                                          <p:spTgt spid="130050"/>
                                        </p:tgtEl>
                                        <p:attrNameLst>
                                          <p:attrName>ppt_x</p:attrName>
                                        </p:attrNameLst>
                                      </p:cBhvr>
                                    </p:anim>
                                    <p:set>
                                      <p:cBhvr>
                                        <p:cTn id="12" dur="768" fill="hold"/>
                                        <p:tgtEl>
                                          <p:spTgt spid="130050"/>
                                        </p:tgtEl>
                                        <p:attrNameLst>
                                          <p:attrName>ppt_y</p:attrName>
                                        </p:attrNameLst>
                                      </p:cBhvr>
                                      <p:to>
                                        <p:strVal val="(#ppt_y+0.4)"/>
                                      </p:to>
                                    </p:set>
                                    <p:anim from="(#ppt_y+0.4)" to="(#ppt_y)" calcmode="lin" valueType="num">
                                      <p:cBhvr>
                                        <p:cTn id="13" dur="1230" accel="100000" fill="hold">
                                          <p:stCondLst>
                                            <p:cond delay="768"/>
                                          </p:stCondLst>
                                        </p:cTn>
                                        <p:tgtEl>
                                          <p:spTgt spid="13005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DE912A1-E72F-4B2F-81CE-3569F7C9A8FE}" type="slidenum">
              <a:rPr lang="en-US" smtClean="0"/>
              <a:pPr/>
              <a:t>4</a:t>
            </a:fld>
            <a:endParaRPr lang="en-US" smtClean="0"/>
          </a:p>
        </p:txBody>
      </p:sp>
      <p:sp>
        <p:nvSpPr>
          <p:cNvPr id="7171" name="Rectangle 2"/>
          <p:cNvSpPr>
            <a:spLocks noGrp="1" noChangeArrowheads="1"/>
          </p:cNvSpPr>
          <p:nvPr>
            <p:ph type="title"/>
          </p:nvPr>
        </p:nvSpPr>
        <p:spPr/>
        <p:txBody>
          <a:bodyPr/>
          <a:lstStyle/>
          <a:p>
            <a:pPr eaLnBrk="1" hangingPunct="1"/>
            <a:r>
              <a:rPr lang="en-US" i="1" dirty="0" smtClean="0"/>
              <a:t>Federal Trade </a:t>
            </a:r>
            <a:r>
              <a:rPr lang="en-US" i="1" dirty="0" err="1" smtClean="0"/>
              <a:t>Commn</a:t>
            </a:r>
            <a:r>
              <a:rPr lang="en-US" i="1" dirty="0" smtClean="0"/>
              <a:t>. v. Standard Oil Co. of California</a:t>
            </a:r>
            <a:r>
              <a:rPr lang="en-US" dirty="0" smtClean="0"/>
              <a:t>, 449 U.S. 232 (1980)</a:t>
            </a:r>
          </a:p>
        </p:txBody>
      </p:sp>
      <p:sp>
        <p:nvSpPr>
          <p:cNvPr id="7172" name="Rectangle 3"/>
          <p:cNvSpPr>
            <a:spLocks noGrp="1" noChangeArrowheads="1"/>
          </p:cNvSpPr>
          <p:nvPr>
            <p:ph type="body" idx="1"/>
          </p:nvPr>
        </p:nvSpPr>
        <p:spPr/>
        <p:txBody>
          <a:bodyPr/>
          <a:lstStyle/>
          <a:p>
            <a:pPr eaLnBrk="1" hangingPunct="1"/>
            <a:r>
              <a:rPr lang="en-US" smtClean="0"/>
              <a:t>FTC finds that Standard Oil is engaging in anticompetitive practices</a:t>
            </a:r>
          </a:p>
          <a:p>
            <a:pPr lvl="1" eaLnBrk="1" hangingPunct="1"/>
            <a:r>
              <a:rPr lang="en-US" smtClean="0"/>
              <a:t>Standard wants to appeal this</a:t>
            </a:r>
          </a:p>
          <a:p>
            <a:pPr lvl="1" eaLnBrk="1" hangingPunct="1"/>
            <a:r>
              <a:rPr lang="en-US" smtClean="0"/>
              <a:t>Can be used in private antitrust actions</a:t>
            </a:r>
          </a:p>
          <a:p>
            <a:pPr eaLnBrk="1" hangingPunct="1"/>
            <a:r>
              <a:rPr lang="en-US" smtClean="0"/>
              <a:t>Court says this alone does not have legal consequences</a:t>
            </a:r>
          </a:p>
          <a:p>
            <a:pPr lvl="1" eaLnBrk="1" hangingPunct="1"/>
            <a:r>
              <a:rPr lang="en-US" smtClean="0"/>
              <a:t>Standard must wait until the agency brings an enforcement action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EFA93E0-CDA9-4700-B111-7F0A6F50AF9D}" type="slidenum">
              <a:rPr lang="en-US" smtClean="0"/>
              <a:pPr/>
              <a:t>5</a:t>
            </a:fld>
            <a:endParaRPr lang="en-US" smtClean="0"/>
          </a:p>
        </p:txBody>
      </p:sp>
      <p:sp>
        <p:nvSpPr>
          <p:cNvPr id="8195" name="Rectangle 2"/>
          <p:cNvSpPr>
            <a:spLocks noGrp="1" noChangeArrowheads="1"/>
          </p:cNvSpPr>
          <p:nvPr>
            <p:ph type="title"/>
          </p:nvPr>
        </p:nvSpPr>
        <p:spPr/>
        <p:txBody>
          <a:bodyPr/>
          <a:lstStyle/>
          <a:p>
            <a:pPr eaLnBrk="1" hangingPunct="1"/>
            <a:r>
              <a:rPr lang="en-US" sz="3200" i="1" dirty="0" smtClean="0"/>
              <a:t>National Automatic Laundry and Cleaning Council v. Shultz</a:t>
            </a:r>
            <a:r>
              <a:rPr lang="en-US" sz="3200" dirty="0" smtClean="0"/>
              <a:t>, 443 F.2d 689 (D.C. Cir. 1971) </a:t>
            </a:r>
          </a:p>
        </p:txBody>
      </p:sp>
      <p:sp>
        <p:nvSpPr>
          <p:cNvPr id="7172" name="Rectangle 3"/>
          <p:cNvSpPr>
            <a:spLocks noGrp="1" noChangeArrowheads="1"/>
          </p:cNvSpPr>
          <p:nvPr>
            <p:ph type="body" idx="1"/>
          </p:nvPr>
        </p:nvSpPr>
        <p:spPr/>
        <p:txBody>
          <a:bodyPr>
            <a:normAutofit fontScale="92500" lnSpcReduction="10000"/>
          </a:bodyPr>
          <a:lstStyle/>
          <a:p>
            <a:pPr eaLnBrk="1" hangingPunct="1">
              <a:lnSpc>
                <a:spcPct val="90000"/>
              </a:lnSpc>
              <a:defRPr/>
            </a:pPr>
            <a:r>
              <a:rPr lang="en-US" sz="2800" dirty="0" smtClean="0"/>
              <a:t>Agency opinion letters - are they just restating the law, or do they change substantive rights?</a:t>
            </a:r>
          </a:p>
          <a:p>
            <a:pPr lvl="1" eaLnBrk="1" hangingPunct="1">
              <a:lnSpc>
                <a:spcPct val="90000"/>
              </a:lnSpc>
              <a:defRPr/>
            </a:pPr>
            <a:r>
              <a:rPr lang="en-US" sz="2800" dirty="0" smtClean="0"/>
              <a:t>Who are they final for?</a:t>
            </a:r>
          </a:p>
          <a:p>
            <a:pPr eaLnBrk="1" hangingPunct="1">
              <a:lnSpc>
                <a:spcPct val="90000"/>
              </a:lnSpc>
              <a:defRPr/>
            </a:pPr>
            <a:r>
              <a:rPr lang="en-US" sz="2800" dirty="0" smtClean="0"/>
              <a:t>This was to an association explaining how the agency would interpret a new law</a:t>
            </a:r>
          </a:p>
          <a:p>
            <a:pPr lvl="1" eaLnBrk="1" hangingPunct="1">
              <a:lnSpc>
                <a:spcPct val="90000"/>
              </a:lnSpc>
              <a:defRPr/>
            </a:pPr>
            <a:r>
              <a:rPr lang="en-US" sz="2800" dirty="0" smtClean="0"/>
              <a:t>Detailed explanation</a:t>
            </a:r>
          </a:p>
          <a:p>
            <a:pPr lvl="1" eaLnBrk="1" hangingPunct="1">
              <a:lnSpc>
                <a:spcPct val="90000"/>
              </a:lnSpc>
              <a:defRPr/>
            </a:pPr>
            <a:r>
              <a:rPr lang="en-US" sz="2800" dirty="0" smtClean="0"/>
              <a:t>From the secretary's office</a:t>
            </a:r>
          </a:p>
          <a:p>
            <a:pPr lvl="1" eaLnBrk="1" hangingPunct="1">
              <a:lnSpc>
                <a:spcPct val="90000"/>
              </a:lnSpc>
              <a:defRPr/>
            </a:pPr>
            <a:r>
              <a:rPr lang="en-US" sz="2800" dirty="0" smtClean="0"/>
              <a:t>Not based on individualized facts</a:t>
            </a:r>
          </a:p>
          <a:p>
            <a:pPr eaLnBrk="1" hangingPunct="1">
              <a:lnSpc>
                <a:spcPct val="90000"/>
              </a:lnSpc>
              <a:defRPr/>
            </a:pPr>
            <a:r>
              <a:rPr lang="en-US" sz="2800" dirty="0" smtClean="0"/>
              <a:t>In this case, the court found that the opinion was sufficiently specific and from a high enough level to affect the plaintiff's rights</a:t>
            </a:r>
            <a:r>
              <a:rPr lang="en-US" sz="2800" dirty="0" smtClean="0"/>
              <a:t>.</a:t>
            </a:r>
          </a:p>
          <a:p>
            <a:pPr lvl="1" eaLnBrk="1" hangingPunct="1">
              <a:lnSpc>
                <a:spcPct val="90000"/>
              </a:lnSpc>
              <a:defRPr/>
            </a:pPr>
            <a:r>
              <a:rPr lang="en-US" sz="2800" dirty="0" smtClean="0"/>
              <a:t>Should this have been a rule?</a:t>
            </a:r>
            <a:endParaRPr 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E62ADFD-9676-44C5-9567-6E917198016E}" type="slidenum">
              <a:rPr lang="en-US" smtClean="0"/>
              <a:pPr/>
              <a:t>6</a:t>
            </a:fld>
            <a:endParaRPr lang="en-US" smtClean="0"/>
          </a:p>
        </p:txBody>
      </p:sp>
      <p:sp>
        <p:nvSpPr>
          <p:cNvPr id="10243" name="Rectangle 2"/>
          <p:cNvSpPr>
            <a:spLocks noGrp="1" noChangeArrowheads="1"/>
          </p:cNvSpPr>
          <p:nvPr>
            <p:ph type="title"/>
          </p:nvPr>
        </p:nvSpPr>
        <p:spPr/>
        <p:txBody>
          <a:bodyPr/>
          <a:lstStyle/>
          <a:p>
            <a:pPr eaLnBrk="1" hangingPunct="1"/>
            <a:r>
              <a:rPr lang="en-US" sz="3200" i="1" dirty="0" smtClean="0"/>
              <a:t>Taylor-Callahan-Coleman Counties Dist. Adult Probation Dept. v. Dole</a:t>
            </a:r>
            <a:r>
              <a:rPr lang="en-US" sz="3200" dirty="0" smtClean="0"/>
              <a:t>, 948 F.2d 953 (5th Cir. 1991) </a:t>
            </a:r>
          </a:p>
        </p:txBody>
      </p:sp>
      <p:sp>
        <p:nvSpPr>
          <p:cNvPr id="10244" name="Rectangle 3"/>
          <p:cNvSpPr>
            <a:spLocks noGrp="1" noChangeArrowheads="1"/>
          </p:cNvSpPr>
          <p:nvPr>
            <p:ph type="body" idx="1"/>
          </p:nvPr>
        </p:nvSpPr>
        <p:spPr/>
        <p:txBody>
          <a:bodyPr/>
          <a:lstStyle/>
          <a:p>
            <a:pPr eaLnBrk="1" hangingPunct="1"/>
            <a:r>
              <a:rPr lang="en-US" sz="2800" dirty="0" smtClean="0"/>
              <a:t>This is a classic question - even if an opinion is final action as to the requestor, does it apply to others?</a:t>
            </a:r>
          </a:p>
          <a:p>
            <a:pPr eaLnBrk="1" hangingPunct="1"/>
            <a:r>
              <a:rPr lang="en-US" sz="2800" dirty="0" smtClean="0"/>
              <a:t>The opinion was to an individual party, based on that party's specific facts.</a:t>
            </a:r>
          </a:p>
          <a:p>
            <a:pPr lvl="1" eaLnBrk="1" hangingPunct="1"/>
            <a:r>
              <a:rPr lang="en-US" sz="2800" dirty="0" smtClean="0"/>
              <a:t>These are like IRS letter rulings and OIG opinions</a:t>
            </a:r>
          </a:p>
          <a:p>
            <a:pPr eaLnBrk="1" hangingPunct="1"/>
            <a:r>
              <a:rPr lang="en-US" sz="2800" dirty="0" smtClean="0"/>
              <a:t>The plaintiff was a third party who wanted to challenge the opinion as it would be applied to it.</a:t>
            </a:r>
          </a:p>
          <a:p>
            <a:pPr eaLnBrk="1" hangingPunct="1"/>
            <a:r>
              <a:rPr lang="en-US" sz="2800" dirty="0" smtClean="0"/>
              <a:t>The court found that this was not a final agency action, at least as to other parties.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83778C1-7D94-41E0-AF59-43B372CBA53A}" type="slidenum">
              <a:rPr lang="en-US" smtClean="0"/>
              <a:pPr/>
              <a:t>7</a:t>
            </a:fld>
            <a:endParaRPr lang="en-US" smtClean="0"/>
          </a:p>
        </p:txBody>
      </p:sp>
      <p:sp>
        <p:nvSpPr>
          <p:cNvPr id="11267" name="Rectangle 2"/>
          <p:cNvSpPr>
            <a:spLocks noGrp="1" noChangeArrowheads="1"/>
          </p:cNvSpPr>
          <p:nvPr>
            <p:ph type="title"/>
          </p:nvPr>
        </p:nvSpPr>
        <p:spPr/>
        <p:txBody>
          <a:bodyPr/>
          <a:lstStyle/>
          <a:p>
            <a:pPr eaLnBrk="1" hangingPunct="1"/>
            <a:r>
              <a:rPr lang="en-US" i="1" dirty="0" smtClean="0"/>
              <a:t>Franklin v. Massachusetts</a:t>
            </a:r>
            <a:r>
              <a:rPr lang="en-US" dirty="0" smtClean="0"/>
              <a:t>, 505 U.S. 788 (1992) </a:t>
            </a:r>
          </a:p>
        </p:txBody>
      </p:sp>
      <p:sp>
        <p:nvSpPr>
          <p:cNvPr id="11268" name="Rectangle 3"/>
          <p:cNvSpPr>
            <a:spLocks noGrp="1" noChangeArrowheads="1"/>
          </p:cNvSpPr>
          <p:nvPr>
            <p:ph type="body" idx="1"/>
          </p:nvPr>
        </p:nvSpPr>
        <p:spPr/>
        <p:txBody>
          <a:bodyPr/>
          <a:lstStyle/>
          <a:p>
            <a:pPr eaLnBrk="1" hangingPunct="1">
              <a:lnSpc>
                <a:spcPct val="90000"/>
              </a:lnSpc>
            </a:pPr>
            <a:r>
              <a:rPr lang="en-US" smtClean="0"/>
              <a:t>MA wants to contest the method the Department of Commerce used to correct the census numbers</a:t>
            </a:r>
          </a:p>
          <a:p>
            <a:pPr lvl="1" eaLnBrk="1" hangingPunct="1">
              <a:lnSpc>
                <a:spcPct val="90000"/>
              </a:lnSpc>
            </a:pPr>
            <a:r>
              <a:rPr lang="en-US" smtClean="0"/>
              <a:t>Why does this matter?</a:t>
            </a:r>
          </a:p>
          <a:p>
            <a:pPr eaLnBrk="1" hangingPunct="1">
              <a:lnSpc>
                <a:spcPct val="90000"/>
              </a:lnSpc>
            </a:pPr>
            <a:r>
              <a:rPr lang="en-US" smtClean="0"/>
              <a:t>The President is charged with determining the final count, and Congress does the reallocation of representatives</a:t>
            </a:r>
          </a:p>
          <a:p>
            <a:pPr lvl="1" eaLnBrk="1" hangingPunct="1">
              <a:lnSpc>
                <a:spcPct val="90000"/>
              </a:lnSpc>
            </a:pPr>
            <a:r>
              <a:rPr lang="en-US" smtClean="0"/>
              <a:t>The court found that the report from Commerce was only a recommendation to the President</a:t>
            </a:r>
          </a:p>
          <a:p>
            <a:pPr eaLnBrk="1" hangingPunct="1">
              <a:lnSpc>
                <a:spcPct val="90000"/>
              </a:lnSpc>
            </a:pPr>
            <a:r>
              <a:rPr lang="en-US" smtClean="0"/>
              <a:t>Still an issue: who do you count?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5AB026F-675A-4F8D-910B-6C3BF99F5A6B}" type="slidenum">
              <a:rPr lang="en-US" smtClean="0"/>
              <a:pPr/>
              <a:t>8</a:t>
            </a:fld>
            <a:endParaRPr lang="en-US" smtClean="0"/>
          </a:p>
        </p:txBody>
      </p:sp>
      <p:sp>
        <p:nvSpPr>
          <p:cNvPr id="9219" name="Rectangle 2"/>
          <p:cNvSpPr>
            <a:spLocks noGrp="1" noChangeArrowheads="1"/>
          </p:cNvSpPr>
          <p:nvPr>
            <p:ph type="title"/>
          </p:nvPr>
        </p:nvSpPr>
        <p:spPr/>
        <p:txBody>
          <a:bodyPr/>
          <a:lstStyle/>
          <a:p>
            <a:pPr eaLnBrk="1" hangingPunct="1"/>
            <a:r>
              <a:rPr lang="en-US" i="1" dirty="0" smtClean="0"/>
              <a:t>Western Ill. Home Health Care, Inc. v. Herman</a:t>
            </a:r>
            <a:r>
              <a:rPr lang="en-US" dirty="0" smtClean="0"/>
              <a:t>, 150 F.3d 659 (7th Cir. 1998)</a:t>
            </a:r>
          </a:p>
        </p:txBody>
      </p:sp>
      <p:sp>
        <p:nvSpPr>
          <p:cNvPr id="9220" name="Rectangle 3"/>
          <p:cNvSpPr>
            <a:spLocks noGrp="1" noChangeArrowheads="1"/>
          </p:cNvSpPr>
          <p:nvPr>
            <p:ph type="body" idx="1"/>
          </p:nvPr>
        </p:nvSpPr>
        <p:spPr/>
        <p:txBody>
          <a:bodyPr>
            <a:normAutofit lnSpcReduction="10000"/>
          </a:bodyPr>
          <a:lstStyle/>
          <a:p>
            <a:pPr eaLnBrk="1" hangingPunct="1">
              <a:lnSpc>
                <a:spcPct val="90000"/>
              </a:lnSpc>
            </a:pPr>
            <a:r>
              <a:rPr lang="en-US" dirty="0" smtClean="0"/>
              <a:t>This was an opinion letter to two specific parties about whether they were subject to the joint employer doctrine</a:t>
            </a:r>
          </a:p>
          <a:p>
            <a:pPr lvl="1" eaLnBrk="1" hangingPunct="1">
              <a:lnSpc>
                <a:spcPct val="90000"/>
              </a:lnSpc>
            </a:pPr>
            <a:r>
              <a:rPr lang="en-US" dirty="0" smtClean="0"/>
              <a:t>The letter said they were, and that they were now on notice so they would be subject to the penalties for a willful violation</a:t>
            </a:r>
          </a:p>
          <a:p>
            <a:pPr eaLnBrk="1" hangingPunct="1">
              <a:lnSpc>
                <a:spcPct val="90000"/>
              </a:lnSpc>
            </a:pPr>
            <a:r>
              <a:rPr lang="en-US" dirty="0" smtClean="0"/>
              <a:t>The court found this was a final agency action as to the parties because it required an immediate change in behavior</a:t>
            </a:r>
          </a:p>
          <a:p>
            <a:pPr lvl="1" eaLnBrk="1" hangingPunct="1">
              <a:lnSpc>
                <a:spcPct val="90000"/>
              </a:lnSpc>
            </a:pPr>
            <a:r>
              <a:rPr lang="en-US" dirty="0" smtClean="0"/>
              <a:t>This was influenced by the harsh results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Finality Wrap-up</a:t>
            </a:r>
            <a:endParaRPr lang="en-US" dirty="0"/>
          </a:p>
        </p:txBody>
      </p:sp>
      <p:sp>
        <p:nvSpPr>
          <p:cNvPr id="3" name="Content Placeholder 2"/>
          <p:cNvSpPr>
            <a:spLocks noGrp="1"/>
          </p:cNvSpPr>
          <p:nvPr>
            <p:ph idx="1"/>
          </p:nvPr>
        </p:nvSpPr>
        <p:spPr/>
        <p:txBody>
          <a:bodyPr/>
          <a:lstStyle/>
          <a:p>
            <a:r>
              <a:rPr lang="en-US" dirty="0" smtClean="0"/>
              <a:t>Is</a:t>
            </a:r>
            <a:r>
              <a:rPr lang="en-US" baseline="0" dirty="0" smtClean="0"/>
              <a:t> the agency action directed to your client?</a:t>
            </a:r>
          </a:p>
          <a:p>
            <a:pPr lvl="1"/>
            <a:r>
              <a:rPr lang="en-US" baseline="0" dirty="0" smtClean="0"/>
              <a:t>If not, what is your argument as to why it affects your client’s interests?</a:t>
            </a:r>
          </a:p>
          <a:p>
            <a:pPr lvl="0"/>
            <a:r>
              <a:rPr lang="en-US" dirty="0" smtClean="0"/>
              <a:t>Is</a:t>
            </a:r>
            <a:r>
              <a:rPr lang="en-US" baseline="0" dirty="0" smtClean="0"/>
              <a:t> it complete, or an intermediate action?</a:t>
            </a:r>
          </a:p>
          <a:p>
            <a:pPr lvl="0"/>
            <a:r>
              <a:rPr lang="en-US" baseline="0" dirty="0" smtClean="0"/>
              <a:t>Does it have legal consequences, i.e., will it require your client to change its behavior?</a:t>
            </a:r>
          </a:p>
          <a:p>
            <a:pPr lvl="0"/>
            <a:r>
              <a:rPr lang="en-US" baseline="0" dirty="0" smtClean="0"/>
              <a:t>Does it require an immediate change?</a:t>
            </a:r>
            <a:endParaRPr lang="en-US" dirty="0"/>
          </a:p>
        </p:txBody>
      </p:sp>
      <p:sp>
        <p:nvSpPr>
          <p:cNvPr id="4" name="Slide Number Placeholder 3"/>
          <p:cNvSpPr>
            <a:spLocks noGrp="1"/>
          </p:cNvSpPr>
          <p:nvPr>
            <p:ph type="sldNum" sz="quarter" idx="12"/>
          </p:nvPr>
        </p:nvSpPr>
        <p:spPr/>
        <p:txBody>
          <a:bodyPr/>
          <a:lstStyle/>
          <a:p>
            <a:pPr>
              <a:defRPr/>
            </a:pPr>
            <a:fld id="{307D5A68-4E02-4601-B2E1-514AD90F4216}" type="slidenum">
              <a:rPr lang="en-US" smtClean="0"/>
              <a:pPr>
                <a:defRPr/>
              </a:pPr>
              <a:t>9</a:t>
            </a:fld>
            <a:endParaRPr lang="en-US"/>
          </a:p>
        </p:txBody>
      </p:sp>
    </p:spTree>
    <p:extLst>
      <p:ext uri="{BB962C8B-B14F-4D97-AF65-F5344CB8AC3E}">
        <p14:creationId xmlns:p14="http://schemas.microsoft.com/office/powerpoint/2010/main" val="815682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1803</TotalTime>
  <Words>2419</Words>
  <Application>Microsoft Office PowerPoint</Application>
  <PresentationFormat>On-screen Show (4:3)</PresentationFormat>
  <Paragraphs>235</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Blends</vt:lpstr>
      <vt:lpstr>Chapter 6 - Access to Judicial Review</vt:lpstr>
      <vt:lpstr>Problems of Timing</vt:lpstr>
      <vt:lpstr>Is There a Final Agency Action?</vt:lpstr>
      <vt:lpstr>Federal Trade Commn. v. Standard Oil Co. of California, 449 U.S. 232 (1980)</vt:lpstr>
      <vt:lpstr>National Automatic Laundry and Cleaning Council v. Shultz, 443 F.2d 689 (D.C. Cir. 1971) </vt:lpstr>
      <vt:lpstr>Taylor-Callahan-Coleman Counties Dist. Adult Probation Dept. v. Dole, 948 F.2d 953 (5th Cir. 1991) </vt:lpstr>
      <vt:lpstr>Franklin v. Massachusetts, 505 U.S. 788 (1992) </vt:lpstr>
      <vt:lpstr>Western Ill. Home Health Care, Inc. v. Herman, 150 F.3d 659 (7th Cir. 1998)</vt:lpstr>
      <vt:lpstr>Finality Wrap-up</vt:lpstr>
      <vt:lpstr>Exhaustion of Administrative Remedies</vt:lpstr>
      <vt:lpstr>Exhaustion of Administrative Remedies</vt:lpstr>
      <vt:lpstr>APA - 5 U.S.C. § 704</vt:lpstr>
      <vt:lpstr>Is Exhaustion Required by Statute or Regulation?</vt:lpstr>
      <vt:lpstr>Example: HUD Regulations</vt:lpstr>
      <vt:lpstr>Exceptions to Common Law Exhaustion</vt:lpstr>
      <vt:lpstr>Common Law Exhaustion: Portela-Gonzalez, 109 F.3d 74 (1st Cir. 1997) </vt:lpstr>
      <vt:lpstr>What if You Screw Up Your Administrative Appeal?</vt:lpstr>
      <vt:lpstr>Administrative Issue Exhaustion </vt:lpstr>
      <vt:lpstr>Sims v. Apfel, 530 U.S. 103 (2000) </vt:lpstr>
      <vt:lpstr>Issue Exhaustion in Rulemaking</vt:lpstr>
      <vt:lpstr>Ripeness</vt:lpstr>
      <vt:lpstr>Was Abbott "Ripe"?</vt:lpstr>
      <vt:lpstr>Pre and Post Enforcement Review</vt:lpstr>
      <vt:lpstr>What are the Equitable Factors?</vt:lpstr>
      <vt:lpstr>Abbott Rule</vt:lpstr>
      <vt:lpstr>Toilet Goods Assn. v. Gardner, 387 U.S. 158 (1967) </vt:lpstr>
      <vt:lpstr>Example: EPA Smoke Spotters</vt:lpstr>
      <vt:lpstr>Was the Dispute Ripe in National Automatic Laundry?</vt:lpstr>
      <vt:lpstr>What about Compliance Orders?</vt:lpstr>
      <vt:lpstr>Sackett v. U.S. EPA, 132 S. Ct. 1367 (2012)</vt:lpstr>
      <vt:lpstr>What if You Benefit from a Policy that is Being Changed?</vt:lpstr>
      <vt:lpstr>What if the Agency Changes a Permit Process to Your Detriment?</vt:lpstr>
      <vt:lpstr>Ripeness Recap</vt:lpstr>
      <vt:lpstr>When Can You Go to Court Without Exhausting Agency Actions?</vt:lpstr>
      <vt:lpstr>The agency action is unconstitutional or exceeds the agency's legal authority</vt:lpstr>
      <vt:lpstr>Impossibility of Agency Remedy</vt:lpstr>
      <vt:lpstr>Primary Jurisdiction </vt:lpstr>
      <vt:lpstr>End of Chapter 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Judicial Review</dc:title>
  <dc:creator>edward</dc:creator>
  <cp:lastModifiedBy>Edward P Richards</cp:lastModifiedBy>
  <cp:revision>236</cp:revision>
  <dcterms:created xsi:type="dcterms:W3CDTF">2005-10-18T14:40:56Z</dcterms:created>
  <dcterms:modified xsi:type="dcterms:W3CDTF">2012-10-18T14:34:35Z</dcterms:modified>
</cp:coreProperties>
</file>