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662" r:id="rId2"/>
    <p:sldId id="667" r:id="rId3"/>
    <p:sldId id="691" r:id="rId4"/>
    <p:sldId id="689" r:id="rId5"/>
    <p:sldId id="686" r:id="rId6"/>
    <p:sldId id="628" r:id="rId7"/>
    <p:sldId id="688" r:id="rId8"/>
    <p:sldId id="656" r:id="rId9"/>
    <p:sldId id="629" r:id="rId10"/>
    <p:sldId id="692" r:id="rId11"/>
    <p:sldId id="694" r:id="rId12"/>
    <p:sldId id="695" r:id="rId13"/>
    <p:sldId id="696" r:id="rId14"/>
    <p:sldId id="697" r:id="rId15"/>
    <p:sldId id="698" r:id="rId16"/>
    <p:sldId id="699" r:id="rId17"/>
    <p:sldId id="700" r:id="rId18"/>
    <p:sldId id="701" r:id="rId19"/>
    <p:sldId id="702" r:id="rId20"/>
    <p:sldId id="703" r:id="rId21"/>
    <p:sldId id="704" r:id="rId22"/>
    <p:sldId id="705" r:id="rId23"/>
    <p:sldId id="707" r:id="rId24"/>
    <p:sldId id="708" r:id="rId25"/>
    <p:sldId id="706" r:id="rId26"/>
    <p:sldId id="709" r:id="rId27"/>
  </p:sldIdLst>
  <p:sldSz cx="9144000" cy="6858000" type="screen4x3"/>
  <p:notesSz cx="7010400" cy="9296400"/>
  <p:embeddedFontLst>
    <p:embeddedFont>
      <p:font typeface="Tahoma" pitchFamily="34" charset="0"/>
      <p:regular r:id="rId30"/>
      <p:bold r:id="rId31"/>
    </p:embeddedFont>
    <p:embeddedFont>
      <p:font typeface="Arial Narrow" pitchFamily="34" charset="0"/>
      <p:regular r:id="rId32"/>
      <p:bold r:id="rId33"/>
      <p:italic r:id="rId34"/>
      <p:boldItalic r:id="rId35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99" autoAdjust="0"/>
  </p:normalViewPr>
  <p:slideViewPr>
    <p:cSldViewPr>
      <p:cViewPr varScale="1">
        <p:scale>
          <a:sx n="120" d="100"/>
          <a:sy n="120" d="100"/>
        </p:scale>
        <p:origin x="-2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79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26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2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2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6BE38B3-8EEF-4CC1-8C35-A0552FBEC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74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3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3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3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E0C1DE4-7B3C-4197-AB89-B48D84D0B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9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44A7FF8-7C9A-4DF2-9BB0-CC17AF81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0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D66DE-3750-4299-9631-9ED3B1B5E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B4E79-BFF2-4A15-91D5-C36DB90B4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88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2057400"/>
            <a:ext cx="85344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994EA-6F70-41D3-99A7-68CFB18C6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9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FD4C2-0F4D-48AB-A971-FF623F5A0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6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F6F4D-C59D-45CB-AA7E-E72667B10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7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2A0D1-3B7D-4AE5-897F-88F2C634E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6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17AF9-8A05-4330-ABA0-9740DC8A2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2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9B4B9-1546-472E-BAC4-09667FB3D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0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B0C1D-7757-426C-B83D-DCCDEDE61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9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F0708-30EB-450F-BA3B-9C7F28680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1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8FA22-797C-4B5E-82AE-438EFAE15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0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92FCC34-2CEA-4505-B9C1-3B54234DF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mexicoresources.org/pages.cfm?ContentID=17&amp;pageID=4&amp;Subpages='yes'&amp;DynamicID=353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D0EDFF58-52A6-45B3-AF98-6494DB0DB9AC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4 - Adjudications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EB6F2767-BF21-419E-ADAC-43346629E4E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Goldberg v. Kelly, 397 U.S. 254 (1970)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Last Gasp of Liberal United States Supreme Court Due Process Jurisprudence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2915233-0D04-4289-8C67-355EB581122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 how the status of the affected persons can change the nature of the due process needed for fundamental fairness</a:t>
            </a:r>
          </a:p>
          <a:p>
            <a:pPr eaLnBrk="1" hangingPunct="1"/>
            <a:r>
              <a:rPr lang="en-US" smtClean="0"/>
              <a:t>Learn how increasing due process rights can have unintended consequences in a program with limited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AE16854-8978-49AF-98AB-052ADCFB050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pre-1996 Welfare System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was/is the general attitude toward people on welfare?</a:t>
            </a:r>
          </a:p>
          <a:p>
            <a:pPr eaLnBrk="1" hangingPunct="1"/>
            <a:r>
              <a:rPr lang="en-US" smtClean="0"/>
              <a:t>What was AFDC?</a:t>
            </a:r>
          </a:p>
          <a:p>
            <a:pPr eaLnBrk="1" hangingPunct="1"/>
            <a:r>
              <a:rPr lang="en-US" smtClean="0"/>
              <a:t>What were the unintended consequences of the welfare system?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2A58AEA4-0F67-4C72-B559-E048A651D92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Supreme Court Context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Warren Court</a:t>
            </a:r>
          </a:p>
          <a:p>
            <a:pPr lvl="1" eaLnBrk="1" hangingPunct="1"/>
            <a:r>
              <a:rPr lang="en-US" dirty="0" smtClean="0"/>
              <a:t>What was the jurisprudential shift on the United States Supreme Court in the 1950s and 1960s?</a:t>
            </a:r>
          </a:p>
          <a:p>
            <a:pPr eaLnBrk="1" hangingPunct="1"/>
            <a:r>
              <a:rPr lang="en-US" dirty="0" smtClean="0"/>
              <a:t>What has been the trend of the court since the Warren Court?</a:t>
            </a:r>
          </a:p>
          <a:p>
            <a:pPr lvl="1" eaLnBrk="1" hangingPunct="1"/>
            <a:r>
              <a:rPr lang="en-US" dirty="0" smtClean="0"/>
              <a:t>How does this compare with the court's history?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582373F-72A1-44F1-814F-301D2198450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Facts of the Case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state did this case arise in?</a:t>
            </a:r>
          </a:p>
          <a:p>
            <a:pPr eaLnBrk="1" hangingPunct="1"/>
            <a:r>
              <a:rPr lang="en-US" smtClean="0"/>
              <a:t>AFDC is a federal program: What was the role of the state?</a:t>
            </a:r>
          </a:p>
          <a:p>
            <a:pPr eaLnBrk="1" hangingPunct="1"/>
            <a:r>
              <a:rPr lang="en-US" smtClean="0"/>
              <a:t>What was the economic status of plaintiffs?</a:t>
            </a:r>
          </a:p>
          <a:p>
            <a:pPr eaLnBrk="1" hangingPunct="1"/>
            <a:r>
              <a:rPr lang="en-US" smtClean="0"/>
              <a:t>How does this complicate their effectively asserting their legal rights?</a:t>
            </a:r>
          </a:p>
          <a:p>
            <a:pPr lvl="1" eaLnBrk="1" hangingPunct="1"/>
            <a:r>
              <a:rPr lang="en-US" smtClean="0"/>
              <a:t>Why did this result in the right to appointed counsel for indigent criminal defendants?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Statutory Entitlements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makes a benefit an entitlement?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5F802B77-A160-4B03-B9AE-2BD1934AAF63}" type="slidenum">
              <a:rPr lang="en-US" smtClean="0">
                <a:solidFill>
                  <a:schemeClr val="bg2"/>
                </a:solidFill>
              </a:rPr>
              <a:pPr/>
              <a:t>15</a:t>
            </a:fld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662A6AD-BC11-453F-8668-06A243C503C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Matrix Regulation</a:t>
            </a:r>
          </a:p>
        </p:txBody>
      </p:sp>
      <p:graphicFrame>
        <p:nvGraphicFramePr>
          <p:cNvPr id="925699" name="Group 3"/>
          <p:cNvGraphicFramePr>
            <a:graphicFrameLocks noGrp="1"/>
          </p:cNvGraphicFramePr>
          <p:nvPr>
            <p:ph idx="1"/>
          </p:nvPr>
        </p:nvGraphicFramePr>
        <p:xfrm>
          <a:off x="533400" y="2057400"/>
          <a:ext cx="8077200" cy="4114800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  <a:gridCol w="26924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Test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Test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Claimant 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Income less than $3000 for family of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Income less than $6000 for family of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Assets less than $2000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Head of household is disabled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6D68538-3017-49AB-A69F-B68091EFB92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Pre-Goldberg: Post vs Pre-Deprivation Due Process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What was the administrative process that plaintiffs were contesting?</a:t>
            </a:r>
          </a:p>
          <a:p>
            <a:pPr eaLnBrk="1" hangingPunct="1"/>
            <a:r>
              <a:rPr lang="en-US" sz="2800" smtClean="0"/>
              <a:t>What do you think is the relationship between the agency personnel and the plaintiffs?</a:t>
            </a:r>
          </a:p>
          <a:p>
            <a:pPr eaLnBrk="1" hangingPunct="1"/>
            <a:r>
              <a:rPr lang="en-US" sz="2800" smtClean="0"/>
              <a:t>What were the problems with the informal system of reevaluating beneficiaries status?</a:t>
            </a:r>
          </a:p>
          <a:p>
            <a:pPr eaLnBrk="1" hangingPunct="1"/>
            <a:r>
              <a:rPr lang="en-US" sz="2800" smtClean="0"/>
              <a:t>What was the impact on plaintiffs of terminating benefits?</a:t>
            </a:r>
          </a:p>
          <a:p>
            <a:pPr eaLnBrk="1" hangingPunct="1"/>
            <a:r>
              <a:rPr lang="en-US" sz="2800" smtClean="0"/>
              <a:t>How does this further complicate post-deprivation hearing rights?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A27C364-2FF1-4A26-9FAB-E5AC35D204D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Does Plaintiff Want a Pre-termination Hearing?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72400" cy="45354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Do you think there were real bias issues in the process being challenged?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Why couldn't plaintiff file a written response to the termination letter?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What could she do at a hearing that she could not do in writing?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Why wasn't a post-termination hearing enough?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Why didn't the state want to give everyone a pre-termination hearing?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D1BB01D-5C35-4D40-829B-DD3EFCD5C6A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Goldberg Rights - I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12975"/>
            <a:ext cx="7924800" cy="4262438"/>
          </a:xfrm>
        </p:spPr>
        <p:txBody>
          <a:bodyPr/>
          <a:lstStyle/>
          <a:p>
            <a:pPr eaLnBrk="1" hangingPunct="1"/>
            <a:r>
              <a:rPr lang="en-US" sz="3600" smtClean="0"/>
              <a:t>1) timely and adequate notice</a:t>
            </a:r>
          </a:p>
          <a:p>
            <a:pPr eaLnBrk="1" hangingPunct="1"/>
            <a:r>
              <a:rPr lang="en-US" sz="3600" smtClean="0"/>
              <a:t>2) oral presentation of arguments</a:t>
            </a:r>
          </a:p>
          <a:p>
            <a:pPr eaLnBrk="1" hangingPunct="1"/>
            <a:r>
              <a:rPr lang="en-US" sz="3600" smtClean="0"/>
              <a:t>3) oral presentation of evidence</a:t>
            </a:r>
          </a:p>
          <a:p>
            <a:pPr eaLnBrk="1" hangingPunct="1"/>
            <a:r>
              <a:rPr lang="en-US" sz="3600" smtClean="0"/>
              <a:t>4) confronting adverse witnesses</a:t>
            </a:r>
          </a:p>
          <a:p>
            <a:pPr eaLnBrk="1" hangingPunct="1"/>
            <a:r>
              <a:rPr lang="en-US" sz="3600" smtClean="0"/>
              <a:t>5) cross-examination of adverse witnesses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0C2C3E7-A281-41EE-BC05-16FC2AE1925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Substantive Due Process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Substantive Due Process refers to the limits on what government can regulate</a:t>
            </a:r>
          </a:p>
          <a:p>
            <a:pPr lvl="1" eaLnBrk="1" hangingPunct="1"/>
            <a:r>
              <a:rPr lang="en-US" dirty="0" smtClean="0"/>
              <a:t>Federal - commerce clause, national security powers, foreign affairs, </a:t>
            </a:r>
          </a:p>
          <a:p>
            <a:pPr lvl="1" eaLnBrk="1" hangingPunct="1"/>
            <a:r>
              <a:rPr lang="en-US" dirty="0" smtClean="0"/>
              <a:t>State - police powers v. privacy (abortion)</a:t>
            </a:r>
          </a:p>
          <a:p>
            <a:pPr eaLnBrk="1" hangingPunct="1"/>
            <a:r>
              <a:rPr lang="en-US" dirty="0" smtClean="0"/>
              <a:t>Important in the early days of the court before the modern expansive reading of the commerce </a:t>
            </a:r>
            <a:r>
              <a:rPr lang="en-US" dirty="0" smtClean="0"/>
              <a:t>clause</a:t>
            </a:r>
          </a:p>
          <a:p>
            <a:pPr lvl="1" eaLnBrk="1" hangingPunct="1"/>
            <a:r>
              <a:rPr lang="en-US" dirty="0" smtClean="0"/>
              <a:t>Might be important again, depending on the election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B19AF17-D8D2-46E8-BD44-C711844E3F4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Goldberg Rights - II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6) disclosure to the claimant of opposing evidence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7) the right to retain an attorney (no appointed counsel)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8) a determination on the record of the hearing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9) record of reasons and evidence relied on; and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10) an impartial decision maker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3250614-C435-467F-9AAB-0943364899B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Administrative Costs of Goldberg 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does granting these hearings do to the cost (delay + personnel time) of removing someone from welfare?</a:t>
            </a:r>
          </a:p>
          <a:p>
            <a:pPr eaLnBrk="1" hangingPunct="1"/>
            <a:r>
              <a:rPr lang="en-US" smtClean="0"/>
              <a:t>What does it do to the balance of benefits costs to administration costs?</a:t>
            </a:r>
          </a:p>
          <a:p>
            <a:pPr eaLnBrk="1" hangingPunct="1"/>
            <a:r>
              <a:rPr lang="en-US" smtClean="0"/>
              <a:t>What does this do to the global cost of the benefits system?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1EF7218-0A60-4897-A3F3-046AEC9E8D4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Short-Term Impact of Goldberg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does raising the administrative costs affect processing new claims for welfare?</a:t>
            </a:r>
          </a:p>
          <a:p>
            <a:pPr eaLnBrk="1" hangingPunct="1"/>
            <a:r>
              <a:rPr lang="en-US" smtClean="0"/>
              <a:t>What is the incentive for the welfare officers under the Goldberg ruling?</a:t>
            </a:r>
          </a:p>
          <a:p>
            <a:pPr eaLnBrk="1" hangingPunct="1"/>
            <a:r>
              <a:rPr lang="en-US" smtClean="0"/>
              <a:t>What expectation does it create for welfare recipients? </a:t>
            </a:r>
          </a:p>
          <a:p>
            <a:pPr eaLnBrk="1" hangingPunct="1"/>
            <a:r>
              <a:rPr lang="en-US" smtClean="0"/>
              <a:t>What long term problem did this contribute 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2C3A6F7-6774-4C5D-9398-B7A48122B14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Fixing Welfare - The 1996 Act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Who pushed for welfare reform?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Who signed it?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is the new name for AFDC?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TANF - Temporary assistance for Needy Families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does the name change tell you about the change in philosophy?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hlinkClick r:id="rId2"/>
              </a:rPr>
              <a:t>What do you get and for how long?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How does this affect future Goldberg actions?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Will there be facts in dispute?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1ADF698-C9D8-4AF4-A366-691FAA9B5C6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Subsequent History of Goldberg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Never overruled</a:t>
            </a:r>
          </a:p>
          <a:p>
            <a:pPr eaLnBrk="1" hangingPunct="1"/>
            <a:r>
              <a:rPr lang="en-US" smtClean="0"/>
              <a:t>Superseded by Matthews</a:t>
            </a:r>
          </a:p>
          <a:p>
            <a:pPr eaLnBrk="1" hangingPunct="1"/>
            <a:r>
              <a:rPr lang="en-US" smtClean="0"/>
              <a:t>Ultimately limited to its specific facts</a:t>
            </a:r>
          </a:p>
          <a:p>
            <a:pPr eaLnBrk="1" hangingPunct="1"/>
            <a:r>
              <a:rPr lang="en-US" smtClean="0"/>
              <a:t>Unfortunately, many public health scholars did not notice then and have argued that all deprivations that affect individuals should have pre-deprivation process.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94232FEC-F19E-4305-B9BB-71DC05FA51A9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Administrative Due Process is Not Liberal or Conservative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Conservatives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Want the little man (and the rich man) to be fairly treated by the government, i.e., to be able to resist regulation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Liberals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Want the individual to get lots of due process, and cannot exclude corporations.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Both think the government losing against individuals is good in individual cases.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703E1C82-28E8-4F14-9A38-28A30D08706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Goldberg's Children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Goldberg created the notion of an entitlement, i.e., a continued right to a government benefit as long as you met the triggering criteria for the benefit.</a:t>
            </a:r>
          </a:p>
          <a:p>
            <a:pPr eaLnBrk="1" hangingPunct="1"/>
            <a:r>
              <a:rPr lang="en-US" smtClean="0"/>
              <a:t>The next cases explored when this applied to employment, outside of civil service protections and public employee union contracts, which are more expansive than the constitutional minimum.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7F8E07C-AB28-46A2-8C91-46BAAC801AA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Modern Substantive Due Process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Substantive Due Process is a  limited concept in modern supreme court jurisprudence</a:t>
            </a:r>
          </a:p>
          <a:p>
            <a:pPr lvl="1" eaLnBrk="1" hangingPunct="1"/>
            <a:r>
              <a:rPr lang="en-US" sz="2800" dirty="0" smtClean="0"/>
              <a:t>But a controversial </a:t>
            </a:r>
            <a:r>
              <a:rPr lang="en-US" sz="2800" dirty="0" smtClean="0"/>
              <a:t>one</a:t>
            </a:r>
          </a:p>
          <a:p>
            <a:pPr lvl="1" eaLnBrk="1" hangingPunct="1"/>
            <a:r>
              <a:rPr lang="en-US" sz="2800" dirty="0" smtClean="0"/>
              <a:t>The Affordable Care Act raised hard questions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Even when there are constitutional limits, the court generally allows significant regulation</a:t>
            </a:r>
          </a:p>
          <a:p>
            <a:pPr lvl="1" eaLnBrk="1" hangingPunct="1"/>
            <a:r>
              <a:rPr lang="en-US" sz="2800" dirty="0" smtClean="0"/>
              <a:t>There may be a right to an abortion, but the state can regulate health and safety aspects of abortion clinics</a:t>
            </a:r>
          </a:p>
          <a:p>
            <a:pPr lvl="1" eaLnBrk="1" hangingPunct="1"/>
            <a:r>
              <a:rPr lang="en-US" sz="2800" dirty="0" smtClean="0"/>
              <a:t>There may be a right to own a gun, but the state can regulate carrying the gun - probably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37A77B6-E881-4BE3-9943-C24C526C5EC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Procedural Due Process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Procedural due process refers to the procedures by which government may affect the rights of an individual in a specific situation</a:t>
            </a:r>
          </a:p>
          <a:p>
            <a:pPr eaLnBrk="1" hangingPunct="1"/>
            <a:r>
              <a:rPr lang="en-US" sz="2800" smtClean="0"/>
              <a:t>Procedural due process arises through adjudications and other proceeding that affect individuals or a small group of persons based on the specific factual determinations</a:t>
            </a:r>
          </a:p>
          <a:p>
            <a:pPr eaLnBrk="1" hangingPunct="1"/>
            <a:r>
              <a:rPr lang="en-US" sz="2800" smtClean="0"/>
              <a:t>There is no procedural due process right in legislation</a:t>
            </a:r>
          </a:p>
          <a:p>
            <a:pPr lvl="1" eaLnBrk="1" hangingPunct="1"/>
            <a:r>
              <a:rPr lang="en-US" sz="2800" smtClean="0"/>
              <a:t>What is your appeal for legislation?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ED3A451C-6DC9-4AA3-9AA3-B8216C94B17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of Due Process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The constitution mostly did not apply to the states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14th amendment was eventually used  to apply the constitution to the states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Many of the criminal due process protections we take for granted stem from the Warren Court and cases decided in the 1950s and 1960s.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Criminal due process was developed earlier than administrative due process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current cutting edge of due process is transforming criminal due process into administrative, as with terrorist detainees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4AB059E3-B064-446B-BCD0-33486A03156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Takings Review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traditional property "taking"?</a:t>
            </a:r>
          </a:p>
          <a:p>
            <a:pPr eaLnBrk="1" hangingPunct="1"/>
            <a:r>
              <a:rPr lang="en-US" smtClean="0"/>
              <a:t>What due process is involved?</a:t>
            </a:r>
          </a:p>
          <a:p>
            <a:pPr eaLnBrk="1" hangingPunct="1"/>
            <a:r>
              <a:rPr lang="en-US" smtClean="0"/>
              <a:t>What about compensation?</a:t>
            </a:r>
          </a:p>
          <a:p>
            <a:pPr eaLnBrk="1" hangingPunct="1"/>
            <a:r>
              <a:rPr lang="en-US" smtClean="0"/>
              <a:t>How is compensation measured?</a:t>
            </a:r>
          </a:p>
          <a:p>
            <a:pPr eaLnBrk="1" hangingPunct="1"/>
            <a:r>
              <a:rPr lang="en-US" smtClean="0"/>
              <a:t>Why is traditional takings jurisprudence much older than individual rights jurisprudence?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86E2733-D795-4886-A465-A6FC038B098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Regulatory Takings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What is a regulatory taking?</a:t>
            </a:r>
          </a:p>
          <a:p>
            <a:pPr eaLnBrk="1" hangingPunct="1"/>
            <a:r>
              <a:rPr lang="en-US" sz="2800" dirty="0" smtClean="0"/>
              <a:t>Why are these a hot topic in land use?</a:t>
            </a:r>
          </a:p>
          <a:p>
            <a:pPr eaLnBrk="1" hangingPunct="1"/>
            <a:r>
              <a:rPr lang="en-US" sz="2800" dirty="0" smtClean="0"/>
              <a:t>What are the consequences of forcing the state to pay for any diminished value caused by regulation?</a:t>
            </a:r>
          </a:p>
          <a:p>
            <a:pPr eaLnBrk="1" hangingPunct="1"/>
            <a:r>
              <a:rPr lang="en-US" sz="2800" dirty="0" smtClean="0"/>
              <a:t>Should </a:t>
            </a:r>
            <a:r>
              <a:rPr lang="en-US" sz="2800" dirty="0" smtClean="0"/>
              <a:t>the owner pay the state if regulation enhances property values?</a:t>
            </a:r>
          </a:p>
          <a:p>
            <a:pPr lvl="1" eaLnBrk="1" hangingPunct="1"/>
            <a:r>
              <a:rPr lang="en-US" sz="2800" dirty="0" smtClean="0"/>
              <a:t>Zoning?</a:t>
            </a:r>
          </a:p>
          <a:p>
            <a:pPr lvl="1" eaLnBrk="1" hangingPunct="1"/>
            <a:r>
              <a:rPr lang="en-US" sz="2800" dirty="0" smtClean="0"/>
              <a:t>Right </a:t>
            </a:r>
            <a:r>
              <a:rPr lang="en-US" sz="2800" dirty="0" smtClean="0"/>
              <a:t>of reclamation </a:t>
            </a:r>
            <a:r>
              <a:rPr lang="en-US" sz="2800" smtClean="0"/>
              <a:t>in </a:t>
            </a:r>
            <a:r>
              <a:rPr lang="en-US" sz="2800" smtClean="0"/>
              <a:t>LA?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5C7A83F-12EF-4A62-8976-87ECE46AD18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Accidental Deprivations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Assume the postman runs over your dog or the forest service accidentally burns down your home</a:t>
            </a:r>
          </a:p>
          <a:p>
            <a:pPr lvl="1" eaLnBrk="1" hangingPunct="1"/>
            <a:r>
              <a:rPr lang="en-US" sz="2800" smtClean="0"/>
              <a:t>Have you suffered a taking?</a:t>
            </a:r>
          </a:p>
          <a:p>
            <a:pPr lvl="1" eaLnBrk="1" hangingPunct="1"/>
            <a:r>
              <a:rPr lang="en-US" sz="2800" smtClean="0"/>
              <a:t>Are these due process deprivations?</a:t>
            </a:r>
          </a:p>
          <a:p>
            <a:pPr lvl="1" eaLnBrk="1" hangingPunct="1"/>
            <a:r>
              <a:rPr lang="en-US" sz="2800" smtClean="0"/>
              <a:t>If so, how could the government provide due process?</a:t>
            </a:r>
          </a:p>
          <a:p>
            <a:pPr lvl="1" eaLnBrk="1" hangingPunct="1"/>
            <a:r>
              <a:rPr lang="en-US" sz="2800" smtClean="0"/>
              <a:t>(We cover these in the tort claims act section.)</a:t>
            </a:r>
          </a:p>
          <a:p>
            <a:pPr eaLnBrk="1" hangingPunct="1"/>
            <a:r>
              <a:rPr lang="en-US" sz="2800" smtClean="0"/>
              <a:t>What if the government repeatedly forgets to give mental patients a hearing before committing them?</a:t>
            </a:r>
          </a:p>
          <a:p>
            <a:pPr lvl="1" eaLnBrk="1" hangingPunct="1"/>
            <a:r>
              <a:rPr lang="en-US" sz="2800" smtClean="0"/>
              <a:t>Is this different?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F678AF9-3CE1-4A16-80AB-8A6D9D2B519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Rights v. Privileges - History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 1940 a city fires a policeman because the police chief heard a rumor that the policeman had accepted free coffee and doughnuts from a shop on his beat.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Due process violation?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Did not need to provide due process for not granting or for terminating a government benefit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Government benefits were construed broadly - going to a state college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You could condition these with restrictions that would otherwise be impermissible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Bitter with the Sweet Doctrine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885</TotalTime>
  <Words>1361</Words>
  <Application>Microsoft Office PowerPoint</Application>
  <PresentationFormat>On-screen Show (4:3)</PresentationFormat>
  <Paragraphs>168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Wingdings</vt:lpstr>
      <vt:lpstr>Tahoma</vt:lpstr>
      <vt:lpstr>Arial Narrow</vt:lpstr>
      <vt:lpstr>Blends</vt:lpstr>
      <vt:lpstr>Chapter 4 - Adjudications</vt:lpstr>
      <vt:lpstr>Substantive Due Process</vt:lpstr>
      <vt:lpstr>Modern Substantive Due Process</vt:lpstr>
      <vt:lpstr>Procedural Due Process</vt:lpstr>
      <vt:lpstr>History of Due Process</vt:lpstr>
      <vt:lpstr>Takings Review</vt:lpstr>
      <vt:lpstr>Regulatory Takings</vt:lpstr>
      <vt:lpstr>Accidental Deprivations</vt:lpstr>
      <vt:lpstr>Rights v. Privileges - History</vt:lpstr>
      <vt:lpstr>Goldberg v. Kelly, 397 U.S. 254 (1970) </vt:lpstr>
      <vt:lpstr>Learning Objectives</vt:lpstr>
      <vt:lpstr>The pre-1996 Welfare System</vt:lpstr>
      <vt:lpstr>Supreme Court Context</vt:lpstr>
      <vt:lpstr>Facts of the Case</vt:lpstr>
      <vt:lpstr>Statutory Entitlements</vt:lpstr>
      <vt:lpstr>Matrix Regulation</vt:lpstr>
      <vt:lpstr>Pre-Goldberg: Post vs Pre-Deprivation Due Process</vt:lpstr>
      <vt:lpstr>Why Does Plaintiff Want a Pre-termination Hearing?</vt:lpstr>
      <vt:lpstr>Goldberg Rights - I</vt:lpstr>
      <vt:lpstr>Goldberg Rights - II</vt:lpstr>
      <vt:lpstr>Administrative Costs of Goldberg </vt:lpstr>
      <vt:lpstr>Short-Term Impact of Goldberg</vt:lpstr>
      <vt:lpstr>Fixing Welfare - The 1996 Act</vt:lpstr>
      <vt:lpstr>The Subsequent History of Goldberg</vt:lpstr>
      <vt:lpstr>Why Administrative Due Process is Not Liberal or Conservative</vt:lpstr>
      <vt:lpstr>Goldberg's Children</vt:lpstr>
    </vt:vector>
  </TitlesOfParts>
  <Company>Law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Law - Fall 2005</dc:title>
  <dc:creator>Edward P Richards</dc:creator>
  <cp:lastModifiedBy>Edward P Richards</cp:lastModifiedBy>
  <cp:revision>175</cp:revision>
  <dcterms:created xsi:type="dcterms:W3CDTF">2005-08-16T18:23:17Z</dcterms:created>
  <dcterms:modified xsi:type="dcterms:W3CDTF">2012-09-25T14:41:41Z</dcterms:modified>
</cp:coreProperties>
</file>