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33"/>
  </p:handoutMasterIdLst>
  <p:sldIdLst>
    <p:sldId id="256" r:id="rId2"/>
    <p:sldId id="308" r:id="rId3"/>
    <p:sldId id="262" r:id="rId4"/>
    <p:sldId id="291" r:id="rId5"/>
    <p:sldId id="263" r:id="rId6"/>
    <p:sldId id="303" r:id="rId7"/>
    <p:sldId id="323" r:id="rId8"/>
    <p:sldId id="306" r:id="rId9"/>
    <p:sldId id="304" r:id="rId10"/>
    <p:sldId id="309" r:id="rId11"/>
    <p:sldId id="310" r:id="rId12"/>
    <p:sldId id="311" r:id="rId13"/>
    <p:sldId id="312" r:id="rId14"/>
    <p:sldId id="281" r:id="rId15"/>
    <p:sldId id="282" r:id="rId16"/>
    <p:sldId id="313" r:id="rId17"/>
    <p:sldId id="322" r:id="rId18"/>
    <p:sldId id="319" r:id="rId19"/>
    <p:sldId id="321" r:id="rId20"/>
    <p:sldId id="320" r:id="rId21"/>
    <p:sldId id="315" r:id="rId22"/>
    <p:sldId id="317" r:id="rId23"/>
    <p:sldId id="318" r:id="rId24"/>
    <p:sldId id="325" r:id="rId25"/>
    <p:sldId id="326" r:id="rId26"/>
    <p:sldId id="327" r:id="rId27"/>
    <p:sldId id="287" r:id="rId28"/>
    <p:sldId id="288" r:id="rId29"/>
    <p:sldId id="286" r:id="rId30"/>
    <p:sldId id="328" r:id="rId31"/>
    <p:sldId id="26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79"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63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1D8DD24-5A0B-47B9-BA9E-9E2D8A446222}" type="datetimeFigureOut">
              <a:rPr lang="en-US" smtClean="0"/>
              <a:pPr/>
              <a:t>1/27/2011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A32C23-5281-4D6E-891E-F369F9821DA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126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dirty="0"/>
          </a:p>
        </p:txBody>
      </p:sp>
      <p:sp>
        <p:nvSpPr>
          <p:cNvPr id="1126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11269" name="Rectangle 5"/>
          <p:cNvSpPr>
            <a:spLocks noGrp="1" noChangeArrowheads="1"/>
          </p:cNvSpPr>
          <p:nvPr>
            <p:ph type="dt" sz="half" idx="2"/>
          </p:nvPr>
        </p:nvSpPr>
        <p:spPr/>
        <p:txBody>
          <a:bodyPr/>
          <a:lstStyle>
            <a:lvl1pPr>
              <a:defRPr/>
            </a:lvl1pPr>
          </a:lstStyle>
          <a:p>
            <a:endParaRPr lang="en-US" altLang="en-US" dirty="0"/>
          </a:p>
        </p:txBody>
      </p:sp>
      <p:sp>
        <p:nvSpPr>
          <p:cNvPr id="11270" name="Rectangle 6"/>
          <p:cNvSpPr>
            <a:spLocks noGrp="1" noChangeArrowheads="1"/>
          </p:cNvSpPr>
          <p:nvPr>
            <p:ph type="ftr" sz="quarter" idx="3"/>
          </p:nvPr>
        </p:nvSpPr>
        <p:spPr/>
        <p:txBody>
          <a:bodyPr/>
          <a:lstStyle>
            <a:lvl1pPr>
              <a:defRPr/>
            </a:lvl1pPr>
          </a:lstStyle>
          <a:p>
            <a:endParaRPr lang="en-US" altLang="en-US" dirty="0"/>
          </a:p>
        </p:txBody>
      </p:sp>
      <p:sp>
        <p:nvSpPr>
          <p:cNvPr id="11271" name="Rectangle 7"/>
          <p:cNvSpPr>
            <a:spLocks noGrp="1" noChangeArrowheads="1"/>
          </p:cNvSpPr>
          <p:nvPr>
            <p:ph type="sldNum" sz="quarter" idx="4"/>
          </p:nvPr>
        </p:nvSpPr>
        <p:spPr/>
        <p:txBody>
          <a:bodyPr/>
          <a:lstStyle>
            <a:lvl1pPr>
              <a:defRPr/>
            </a:lvl1pPr>
          </a:lstStyle>
          <a:p>
            <a:fld id="{46C9583E-E09F-4279-A57D-81E83C6D0A12}" type="slidenum">
              <a:rPr lang="en-US" altLang="en-US"/>
              <a:pPr/>
              <a:t>‹#›</a:t>
            </a:fld>
            <a:endParaRPr lang="en-US" altLang="en-US" dirty="0"/>
          </a:p>
        </p:txBody>
      </p:sp>
      <p:grpSp>
        <p:nvGrpSpPr>
          <p:cNvPr id="11272" name="Group 8"/>
          <p:cNvGrpSpPr>
            <a:grpSpLocks/>
          </p:cNvGrpSpPr>
          <p:nvPr/>
        </p:nvGrpSpPr>
        <p:grpSpPr bwMode="auto">
          <a:xfrm>
            <a:off x="7493000" y="2992438"/>
            <a:ext cx="1338263" cy="2189162"/>
            <a:chOff x="4704" y="1885"/>
            <a:chExt cx="843" cy="1379"/>
          </a:xfrm>
        </p:grpSpPr>
        <p:sp>
          <p:nvSpPr>
            <p:cNvPr id="1127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7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1128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8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dirty="0"/>
            </a:p>
          </p:txBody>
        </p:sp>
        <p:sp>
          <p:nvSpPr>
            <p:cNvPr id="1128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1128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1128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1128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dirty="0"/>
            </a:p>
          </p:txBody>
        </p:sp>
        <p:sp>
          <p:nvSpPr>
            <p:cNvPr id="1128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1128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1128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1128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1129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dirty="0"/>
            </a:p>
          </p:txBody>
        </p:sp>
        <p:sp>
          <p:nvSpPr>
            <p:cNvPr id="1129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1129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dirty="0"/>
            </a:p>
          </p:txBody>
        </p:sp>
        <p:sp>
          <p:nvSpPr>
            <p:cNvPr id="1129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dirty="0"/>
            </a:p>
          </p:txBody>
        </p:sp>
        <p:sp>
          <p:nvSpPr>
            <p:cNvPr id="1129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dirty="0"/>
            </a:p>
          </p:txBody>
        </p:sp>
        <p:sp>
          <p:nvSpPr>
            <p:cNvPr id="1129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1129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1129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1129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1129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dirty="0"/>
            </a:p>
          </p:txBody>
        </p:sp>
        <p:sp>
          <p:nvSpPr>
            <p:cNvPr id="1130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1130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1130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dirty="0"/>
            </a:p>
          </p:txBody>
        </p:sp>
        <p:sp>
          <p:nvSpPr>
            <p:cNvPr id="1130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dirty="0"/>
            </a:p>
          </p:txBody>
        </p:sp>
      </p:grpSp>
      <p:sp>
        <p:nvSpPr>
          <p:cNvPr id="1130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tmplLst>
          <p:tmpl lvl="1">
            <p:tnLst>
              <p:par>
                <p:cTn presetID="1" presetClass="entr" presetSubtype="0" fill="hold" nodeType="clickEffect">
                  <p:stCondLst>
                    <p:cond delay="0"/>
                  </p:stCondLst>
                  <p:childTnLst>
                    <p:set>
                      <p:cBhvr>
                        <p:cTn dur="1" fill="hold">
                          <p:stCondLst>
                            <p:cond delay="0"/>
                          </p:stCondLst>
                        </p:cTn>
                        <p:tgtEl>
                          <p:spTgt spid="11268"/>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1BFF2E9-0D12-494B-9FD9-F4B34C02879F}"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E617F6F-10FA-4DA5-A8A9-11AD6E137E7C}"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8F05334-5D93-422E-BB0F-1482581A17F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B038F24-31F6-4F71-9E3C-84E592CE2826}"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25D2393-43FC-4A80-A0FA-57F2B002044A}"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E39CCD72-D9B0-4F20-84C3-401CA2A928CB}"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E726C133-9CE0-47BB-A982-E059332BB408}"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A798A472-FE37-4CCE-AC6C-B8E6A650F330}"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45992D7-2FDB-434D-8A65-F73978B39C4F}"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0FFEA23-A94D-405F-8CFA-AF83F6401481}"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dirty="0"/>
          </a:p>
        </p:txBody>
      </p:sp>
      <p:sp>
        <p:nvSpPr>
          <p:cNvPr id="1024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4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dirty="0"/>
          </a:p>
        </p:txBody>
      </p:sp>
      <p:sp>
        <p:nvSpPr>
          <p:cNvPr id="102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dirty="0"/>
          </a:p>
        </p:txBody>
      </p:sp>
      <p:sp>
        <p:nvSpPr>
          <p:cNvPr id="102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6A894E5-ACCD-4ADC-90A8-8276203E6F00}" type="slidenum">
              <a:rPr lang="en-US" altLang="en-US"/>
              <a:pPr/>
              <a:t>‹#›</a:t>
            </a:fld>
            <a:endParaRPr lang="en-US" altLang="en-US" dirty="0"/>
          </a:p>
        </p:txBody>
      </p:sp>
      <p:grpSp>
        <p:nvGrpSpPr>
          <p:cNvPr id="10248" name="Group 8"/>
          <p:cNvGrpSpPr>
            <a:grpSpLocks/>
          </p:cNvGrpSpPr>
          <p:nvPr/>
        </p:nvGrpSpPr>
        <p:grpSpPr bwMode="auto">
          <a:xfrm>
            <a:off x="8153400" y="152400"/>
            <a:ext cx="792163" cy="1295400"/>
            <a:chOff x="5136" y="960"/>
            <a:chExt cx="528" cy="864"/>
          </a:xfrm>
        </p:grpSpPr>
        <p:sp>
          <p:nvSpPr>
            <p:cNvPr id="1024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5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5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5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6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6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dirty="0"/>
            </a:p>
          </p:txBody>
        </p:sp>
        <p:sp>
          <p:nvSpPr>
            <p:cNvPr id="1026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6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6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6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6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6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6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6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1027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dirty="0"/>
            </a:p>
          </p:txBody>
        </p:sp>
        <p:sp>
          <p:nvSpPr>
            <p:cNvPr id="1027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7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7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1027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7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dirty="0"/>
            </a:p>
          </p:txBody>
        </p:sp>
        <p:sp>
          <p:nvSpPr>
            <p:cNvPr id="1027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1027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1027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dirty="0"/>
            </a:p>
          </p:txBody>
        </p:sp>
        <p:sp>
          <p:nvSpPr>
            <p:cNvPr id="1027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tmplLst>
          <p:tmpl lvl="1">
            <p:tnLst>
              <p:par>
                <p:cTn presetID="1" presetClass="entr" presetSubtype="0" fill="hold" nodeType="clickEffect">
                  <p:stCondLst>
                    <p:cond delay="0"/>
                  </p:stCondLst>
                  <p:childTnLst>
                    <p:set>
                      <p:cBhvr>
                        <p:cTn dur="1" fill="hold">
                          <p:stCondLst>
                            <p:cond delay="0"/>
                          </p:stCondLst>
                        </p:cTn>
                        <p:tgtEl>
                          <p:spTgt spid="1024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4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4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4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44"/>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sychologytoday.com/rss/index.php?term=20080118-000009&amp;page=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overlawyered.com/" TargetMode="External"/><Relationship Id="rId3" Type="http://schemas.openxmlformats.org/officeDocument/2006/relationships/hyperlink" Target="http://abovethelaw.com/" TargetMode="External"/><Relationship Id="rId7" Type="http://schemas.openxmlformats.org/officeDocument/2006/relationships/hyperlink" Target="http://legalpad.typepad.com/" TargetMode="External"/><Relationship Id="rId2" Type="http://schemas.openxmlformats.org/officeDocument/2006/relationships/hyperlink" Target="http://www.google.com/alerts?hl=en" TargetMode="External"/><Relationship Id="rId1" Type="http://schemas.openxmlformats.org/officeDocument/2006/relationships/slideLayout" Target="../slideLayouts/slideLayout2.xml"/><Relationship Id="rId6" Type="http://schemas.openxmlformats.org/officeDocument/2006/relationships/hyperlink" Target="http://store.law.com/registration/register.asp?subscribeto=nw" TargetMode="External"/><Relationship Id="rId11" Type="http://schemas.openxmlformats.org/officeDocument/2006/relationships/hyperlink" Target="http://online.wsj.com/home-page" TargetMode="External"/><Relationship Id="rId5" Type="http://schemas.openxmlformats.org/officeDocument/2006/relationships/hyperlink" Target="http://www.law.com/jsp/law/index.jsp" TargetMode="External"/><Relationship Id="rId10" Type="http://schemas.openxmlformats.org/officeDocument/2006/relationships/hyperlink" Target="http://www.ft.com/home/us" TargetMode="External"/><Relationship Id="rId4" Type="http://schemas.openxmlformats.org/officeDocument/2006/relationships/hyperlink" Target="http://amlawdaily.typepad.com/amlawdaily/" TargetMode="External"/><Relationship Id="rId9" Type="http://schemas.openxmlformats.org/officeDocument/2006/relationships/hyperlink" Target="http://blogs.wsj.com/law/"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regulatorypractice.blogspo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Jonathan.Rusch2@usdoj.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abanet.org/dch/committee.cfm?com=AL307000" TargetMode="External"/><Relationship Id="rId13" Type="http://schemas.openxmlformats.org/officeDocument/2006/relationships/hyperlink" Target="http://www.abanet.org/dch/committee.cfm?com=AL321000" TargetMode="External"/><Relationship Id="rId3" Type="http://schemas.openxmlformats.org/officeDocument/2006/relationships/hyperlink" Target="http://www.abanet.org/dch/committee.cfm?com=AL302000" TargetMode="External"/><Relationship Id="rId7" Type="http://schemas.openxmlformats.org/officeDocument/2006/relationships/hyperlink" Target="http://www.abanet.org/dch/committee.cfm?com=AL306000" TargetMode="External"/><Relationship Id="rId12" Type="http://schemas.openxmlformats.org/officeDocument/2006/relationships/hyperlink" Target="http://www.abanet.org/dch/committee.cfm?com=AL313000" TargetMode="External"/><Relationship Id="rId2" Type="http://schemas.openxmlformats.org/officeDocument/2006/relationships/hyperlink" Target="http://www.abanet.org/dch/committee.cfm?com=AL301000" TargetMode="External"/><Relationship Id="rId16" Type="http://schemas.openxmlformats.org/officeDocument/2006/relationships/hyperlink" Target="http://www.abanet.org/dch/committee.cfm?com=AL316000" TargetMode="External"/><Relationship Id="rId1" Type="http://schemas.openxmlformats.org/officeDocument/2006/relationships/slideLayout" Target="../slideLayouts/slideLayout2.xml"/><Relationship Id="rId6" Type="http://schemas.openxmlformats.org/officeDocument/2006/relationships/hyperlink" Target="http://www.abanet.org/dch/committee.cfm?com=AL301500" TargetMode="External"/><Relationship Id="rId11" Type="http://schemas.openxmlformats.org/officeDocument/2006/relationships/hyperlink" Target="http://www.abanet.org/dch/committee.cfm?com=AL311000" TargetMode="External"/><Relationship Id="rId5" Type="http://schemas.openxmlformats.org/officeDocument/2006/relationships/hyperlink" Target="http://www.abanet.org/dch/committee.cfm?com=AL318500" TargetMode="External"/><Relationship Id="rId15" Type="http://schemas.openxmlformats.org/officeDocument/2006/relationships/hyperlink" Target="http://www.abanet.org/dch/committee.cfm?com=AL315000" TargetMode="External"/><Relationship Id="rId10" Type="http://schemas.openxmlformats.org/officeDocument/2006/relationships/hyperlink" Target="http://www.abanet.org/dch/committee.cfm?com=AL310000" TargetMode="External"/><Relationship Id="rId4" Type="http://schemas.openxmlformats.org/officeDocument/2006/relationships/hyperlink" Target="http://www.abanet.org/dch/committee.cfm?com=AL314500" TargetMode="External"/><Relationship Id="rId9" Type="http://schemas.openxmlformats.org/officeDocument/2006/relationships/hyperlink" Target="http://www.abanet.org/dch/committee.cfm?com=AL308000" TargetMode="External"/><Relationship Id="rId14" Type="http://schemas.openxmlformats.org/officeDocument/2006/relationships/hyperlink" Target="http://www.abanet.org/dch/committee.cfm?com=AL314700"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abanet.org/dch/committee.cfm?com=AL321500" TargetMode="External"/><Relationship Id="rId13" Type="http://schemas.openxmlformats.org/officeDocument/2006/relationships/hyperlink" Target="http://www.abanet.org/dch/committee.cfm?com=AL327000" TargetMode="External"/><Relationship Id="rId3" Type="http://schemas.openxmlformats.org/officeDocument/2006/relationships/hyperlink" Target="http://www.abanet.org/dch/committee.cfm?com=AL317000" TargetMode="External"/><Relationship Id="rId7" Type="http://schemas.openxmlformats.org/officeDocument/2006/relationships/hyperlink" Target="http://www.abanet.org/dch/committee.cfm?com=AL206000" TargetMode="External"/><Relationship Id="rId12" Type="http://schemas.openxmlformats.org/officeDocument/2006/relationships/hyperlink" Target="http://www.abanet.org/dch/committee.cfm?com=AL326000" TargetMode="External"/><Relationship Id="rId2" Type="http://schemas.openxmlformats.org/officeDocument/2006/relationships/hyperlink" Target="http://www.abanet.org/dch/committee.cfm?com=AL316500" TargetMode="External"/><Relationship Id="rId1" Type="http://schemas.openxmlformats.org/officeDocument/2006/relationships/slideLayout" Target="../slideLayouts/slideLayout2.xml"/><Relationship Id="rId6" Type="http://schemas.openxmlformats.org/officeDocument/2006/relationships/hyperlink" Target="http://www.abanet.org/dch/committee.cfm?com=AL322000" TargetMode="External"/><Relationship Id="rId11" Type="http://schemas.openxmlformats.org/officeDocument/2006/relationships/hyperlink" Target="http://www.abanet.org/dch/committee.cfm?com=AL325000" TargetMode="External"/><Relationship Id="rId5" Type="http://schemas.openxmlformats.org/officeDocument/2006/relationships/hyperlink" Target="http://www.abanet.org/dch/committee.cfm?com=AL319000" TargetMode="External"/><Relationship Id="rId10" Type="http://schemas.openxmlformats.org/officeDocument/2006/relationships/hyperlink" Target="http://www.abanet.org/dch/committee.cfm?com=AL323000" TargetMode="External"/><Relationship Id="rId4" Type="http://schemas.openxmlformats.org/officeDocument/2006/relationships/hyperlink" Target="http://www.abanet.org/dch/committee.cfm?com=AL318000" TargetMode="External"/><Relationship Id="rId9" Type="http://schemas.openxmlformats.org/officeDocument/2006/relationships/hyperlink" Target="http://www.abanet.org/dch/committee.cfm?com=AL32000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smtClean="0"/>
              <a:t> Careers in Administrative Law and Regulatory Practice</a:t>
            </a:r>
            <a:endParaRPr lang="en-US" dirty="0"/>
          </a:p>
        </p:txBody>
      </p:sp>
      <p:sp>
        <p:nvSpPr>
          <p:cNvPr id="2051" name="Rectangle 3"/>
          <p:cNvSpPr>
            <a:spLocks noGrp="1" noChangeArrowheads="1"/>
          </p:cNvSpPr>
          <p:nvPr>
            <p:ph type="subTitle" idx="1"/>
          </p:nvPr>
        </p:nvSpPr>
        <p:spPr>
          <a:xfrm>
            <a:off x="849313" y="3049588"/>
            <a:ext cx="6248400" cy="3579812"/>
          </a:xfrm>
        </p:spPr>
        <p:txBody>
          <a:bodyPr>
            <a:normAutofit lnSpcReduction="10000"/>
          </a:bodyPr>
          <a:lstStyle/>
          <a:p>
            <a:pPr>
              <a:lnSpc>
                <a:spcPct val="80000"/>
              </a:lnSpc>
            </a:pPr>
            <a:r>
              <a:rPr lang="en-US" sz="1800" b="1" dirty="0"/>
              <a:t>Jonathan J. Rusch</a:t>
            </a:r>
          </a:p>
          <a:p>
            <a:pPr>
              <a:lnSpc>
                <a:spcPct val="80000"/>
              </a:lnSpc>
            </a:pPr>
            <a:r>
              <a:rPr lang="en-US" sz="1800" b="1" dirty="0" smtClean="0"/>
              <a:t>Chair, Administrative Law and Regulatory Practice Section</a:t>
            </a:r>
          </a:p>
          <a:p>
            <a:pPr>
              <a:lnSpc>
                <a:spcPct val="80000"/>
              </a:lnSpc>
            </a:pPr>
            <a:r>
              <a:rPr lang="en-US" sz="1800" b="1" dirty="0" smtClean="0"/>
              <a:t>American Bar Association</a:t>
            </a:r>
          </a:p>
          <a:p>
            <a:pPr>
              <a:lnSpc>
                <a:spcPct val="80000"/>
              </a:lnSpc>
            </a:pPr>
            <a:r>
              <a:rPr lang="en-US" sz="1800" b="1" dirty="0" smtClean="0"/>
              <a:t>Deputy </a:t>
            </a:r>
            <a:r>
              <a:rPr lang="en-US" sz="1800" b="1" dirty="0"/>
              <a:t>Chief for Strategy and Policy</a:t>
            </a:r>
          </a:p>
          <a:p>
            <a:pPr>
              <a:lnSpc>
                <a:spcPct val="80000"/>
              </a:lnSpc>
            </a:pPr>
            <a:r>
              <a:rPr lang="en-US" sz="1800" b="1" dirty="0"/>
              <a:t>Fraud Section, Criminal Division</a:t>
            </a:r>
          </a:p>
          <a:p>
            <a:pPr>
              <a:lnSpc>
                <a:spcPct val="80000"/>
              </a:lnSpc>
            </a:pPr>
            <a:r>
              <a:rPr lang="en-US" sz="1800" b="1" dirty="0"/>
              <a:t>U.S. Department of </a:t>
            </a:r>
            <a:r>
              <a:rPr lang="en-US" sz="1800" b="1" dirty="0" smtClean="0"/>
              <a:t>Justice</a:t>
            </a:r>
          </a:p>
          <a:p>
            <a:pPr>
              <a:lnSpc>
                <a:spcPct val="80000"/>
              </a:lnSpc>
            </a:pPr>
            <a:r>
              <a:rPr lang="en-US" sz="1800" b="1" dirty="0" smtClean="0"/>
              <a:t>Baton Rouge, LA</a:t>
            </a:r>
          </a:p>
          <a:p>
            <a:pPr>
              <a:lnSpc>
                <a:spcPct val="80000"/>
              </a:lnSpc>
            </a:pPr>
            <a:r>
              <a:rPr lang="en-US" sz="1800" b="1" dirty="0" smtClean="0"/>
              <a:t>February 1, </a:t>
            </a:r>
            <a:r>
              <a:rPr lang="en-US" sz="1800" b="1" dirty="0" smtClean="0"/>
              <a:t>2011</a:t>
            </a:r>
            <a:endParaRPr lang="en-US" sz="1800" b="1" dirty="0"/>
          </a:p>
          <a:p>
            <a:pPr>
              <a:lnSpc>
                <a:spcPct val="80000"/>
              </a:lnSpc>
            </a:pPr>
            <a:endParaRPr lang="en-US" sz="1800" dirty="0"/>
          </a:p>
          <a:p>
            <a:pPr>
              <a:lnSpc>
                <a:spcPct val="80000"/>
              </a:lnSpc>
            </a:pPr>
            <a:r>
              <a:rPr lang="en-US" sz="1800" dirty="0"/>
              <a:t>Note: The views expressed herein are solely those of the speaker, and do not necessarily represent the views of any component or officer of the federal government </a:t>
            </a:r>
            <a:r>
              <a:rPr lang="en-US" sz="1800" dirty="0" smtClean="0"/>
              <a:t>or </a:t>
            </a:r>
            <a:r>
              <a:rPr lang="en-US" sz="1800" dirty="0"/>
              <a:t>any component or official thereof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Strategy for Law Students</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Career Management Is Critical</a:t>
            </a:r>
          </a:p>
          <a:p>
            <a:pPr lvl="1"/>
            <a:r>
              <a:rPr lang="en-US" dirty="0" smtClean="0"/>
              <a:t>“[B]egin managing your career during law school” (Alison Bernard and Niki Kopsidas, New York Law Journal, July 20, 2010)</a:t>
            </a:r>
          </a:p>
          <a:p>
            <a:pPr lvl="2"/>
            <a:r>
              <a:rPr lang="en-US" dirty="0" smtClean="0"/>
              <a:t>“For a successful long-term career, do not look to your company or industry to take care of you. As in every other arena of life, you must take care of yourself.” (Dr. Judith Sills)</a:t>
            </a:r>
          </a:p>
          <a:p>
            <a:pPr lvl="1"/>
            <a:r>
              <a:rPr lang="en-US" dirty="0" smtClean="0"/>
              <a:t>Career Management Begins with Branding and Business Intelligence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Branding Critical to Increasing Your Marginal Value to Employers</a:t>
            </a:r>
          </a:p>
          <a:p>
            <a:pPr lvl="1">
              <a:lnSpc>
                <a:spcPct val="90000"/>
              </a:lnSpc>
            </a:pPr>
            <a:r>
              <a:rPr lang="en-US" dirty="0" smtClean="0"/>
              <a:t>Dr. Judith Sills: You are your own brand</a:t>
            </a:r>
          </a:p>
          <a:p>
            <a:pPr lvl="2">
              <a:lnSpc>
                <a:spcPct val="90000"/>
              </a:lnSpc>
            </a:pPr>
            <a:r>
              <a:rPr lang="en-US" dirty="0" smtClean="0"/>
              <a:t>“. . . the professional identity you create in the minds of others” (</a:t>
            </a:r>
            <a:r>
              <a:rPr lang="en-US" dirty="0" smtClean="0">
                <a:hlinkClick r:id="rId2"/>
              </a:rPr>
              <a:t>http://www.psychologytoday.com/rss/index.php?term=20080118-000009&amp;page=1</a:t>
            </a:r>
            <a:r>
              <a:rPr lang="en-US" dirty="0" smtClean="0"/>
              <a:t>)</a:t>
            </a:r>
          </a:p>
          <a:p>
            <a:pPr lvl="2">
              <a:lnSpc>
                <a:spcPct val="90000"/>
              </a:lnSpc>
            </a:pPr>
            <a:r>
              <a:rPr lang="en-US" dirty="0" smtClean="0"/>
              <a:t>Branding includes more than just your “professional name”</a:t>
            </a:r>
          </a:p>
          <a:p>
            <a:pPr lvl="2">
              <a:lnSpc>
                <a:spcPct val="90000"/>
              </a:lnSpc>
            </a:pPr>
            <a:r>
              <a:rPr lang="en-US" dirty="0" smtClean="0"/>
              <a:t>It may include – </a:t>
            </a:r>
          </a:p>
          <a:p>
            <a:pPr lvl="3">
              <a:lnSpc>
                <a:spcPct val="90000"/>
              </a:lnSpc>
            </a:pPr>
            <a:r>
              <a:rPr lang="en-US" dirty="0" smtClean="0"/>
              <a:t>Demonstrating potential niche expertise</a:t>
            </a:r>
          </a:p>
          <a:p>
            <a:pPr lvl="3">
              <a:lnSpc>
                <a:spcPct val="90000"/>
              </a:lnSpc>
            </a:pPr>
            <a:r>
              <a:rPr lang="en-US" dirty="0" smtClean="0"/>
              <a:t>Sending clear signals about key attributes (e.g., consistency, reliability, delivering on time)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Branding</a:t>
            </a:r>
            <a:endParaRPr lang="en-US" dirty="0"/>
          </a:p>
        </p:txBody>
      </p:sp>
      <p:sp>
        <p:nvSpPr>
          <p:cNvPr id="3" name="Content Placeholder 2"/>
          <p:cNvSpPr>
            <a:spLocks noGrp="1"/>
          </p:cNvSpPr>
          <p:nvPr>
            <p:ph idx="1"/>
          </p:nvPr>
        </p:nvSpPr>
        <p:spPr/>
        <p:txBody>
          <a:bodyPr/>
          <a:lstStyle/>
          <a:p>
            <a:r>
              <a:rPr lang="en-US" dirty="0" smtClean="0"/>
              <a:t>Look for Opportunities to Start Developing Niche Expertise</a:t>
            </a:r>
          </a:p>
          <a:p>
            <a:pPr lvl="1"/>
            <a:r>
              <a:rPr lang="en-US" dirty="0" smtClean="0"/>
              <a:t>Law review note or development</a:t>
            </a:r>
          </a:p>
          <a:p>
            <a:pPr lvl="1"/>
            <a:r>
              <a:rPr lang="en-US" dirty="0" smtClean="0"/>
              <a:t>Research for law professor or legal organization</a:t>
            </a:r>
          </a:p>
          <a:p>
            <a:pPr lvl="1"/>
            <a:r>
              <a:rPr lang="en-US" dirty="0" smtClean="0"/>
              <a:t>Do good work on summer employment topic, then ask supervisor (partner/supervising attorney) what else you could learn about the topic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Business Intelligence</a:t>
            </a:r>
            <a:endParaRPr lang="en-US" dirty="0"/>
          </a:p>
        </p:txBody>
      </p:sp>
      <p:sp>
        <p:nvSpPr>
          <p:cNvPr id="37891" name="Rectangle 3"/>
          <p:cNvSpPr>
            <a:spLocks noGrp="1" noChangeArrowheads="1"/>
          </p:cNvSpPr>
          <p:nvPr>
            <p:ph type="body" idx="1"/>
          </p:nvPr>
        </p:nvSpPr>
        <p:spPr/>
        <p:txBody>
          <a:bodyPr/>
          <a:lstStyle/>
          <a:p>
            <a:pPr lvl="1"/>
            <a:r>
              <a:rPr lang="en-US" dirty="0" smtClean="0"/>
              <a:t>Intelligence That Identifies Profitable Areas of Practice That You Are Interested in Pursuing</a:t>
            </a:r>
          </a:p>
          <a:p>
            <a:pPr lvl="1"/>
            <a:r>
              <a:rPr lang="en-US" dirty="0" smtClean="0"/>
              <a:t>You Are Your Own Intelligence Unit</a:t>
            </a:r>
            <a:endParaRPr lang="en-US" dirty="0"/>
          </a:p>
          <a:p>
            <a:pPr lvl="2"/>
            <a:r>
              <a:rPr lang="en-US" dirty="0"/>
              <a:t>Intelligence about –</a:t>
            </a:r>
          </a:p>
          <a:p>
            <a:pPr lvl="3"/>
            <a:r>
              <a:rPr lang="en-US" dirty="0"/>
              <a:t>Your </a:t>
            </a:r>
            <a:r>
              <a:rPr lang="en-US" dirty="0" smtClean="0"/>
              <a:t>possible/prospective employers</a:t>
            </a:r>
          </a:p>
          <a:p>
            <a:pPr lvl="3"/>
            <a:r>
              <a:rPr lang="en-US" dirty="0" smtClean="0"/>
              <a:t>Areas of regulatory knowledge important to them</a:t>
            </a:r>
            <a:endParaRPr lang="en-US" dirty="0"/>
          </a:p>
          <a:p>
            <a:pPr lvl="3"/>
            <a:r>
              <a:rPr lang="en-US" dirty="0"/>
              <a:t>Continuing trends in legal profession and economy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Developing Business Intelligence</a:t>
            </a:r>
            <a:endParaRPr lang="en-US" dirty="0"/>
          </a:p>
        </p:txBody>
      </p:sp>
      <p:sp>
        <p:nvSpPr>
          <p:cNvPr id="38915" name="Rectangle 3"/>
          <p:cNvSpPr>
            <a:spLocks noGrp="1" noChangeArrowheads="1"/>
          </p:cNvSpPr>
          <p:nvPr>
            <p:ph type="body" idx="1"/>
          </p:nvPr>
        </p:nvSpPr>
        <p:spPr>
          <a:xfrm>
            <a:off x="457200" y="1719263"/>
            <a:ext cx="8229600" cy="4910137"/>
          </a:xfrm>
        </p:spPr>
        <p:txBody>
          <a:bodyPr>
            <a:normAutofit lnSpcReduction="10000"/>
          </a:bodyPr>
          <a:lstStyle/>
          <a:p>
            <a:pPr>
              <a:lnSpc>
                <a:spcPct val="80000"/>
              </a:lnSpc>
            </a:pPr>
            <a:r>
              <a:rPr lang="en-US" sz="2700" dirty="0" smtClean="0"/>
              <a:t>Research on Areas of Practice Relevant to Employers</a:t>
            </a:r>
          </a:p>
          <a:p>
            <a:pPr lvl="1">
              <a:lnSpc>
                <a:spcPct val="80000"/>
              </a:lnSpc>
            </a:pPr>
            <a:r>
              <a:rPr lang="en-US" sz="2000" dirty="0" smtClean="0"/>
              <a:t>Firm, agency summaries, resumes</a:t>
            </a:r>
          </a:p>
          <a:p>
            <a:pPr lvl="1">
              <a:lnSpc>
                <a:spcPct val="80000"/>
              </a:lnSpc>
            </a:pPr>
            <a:r>
              <a:rPr lang="en-US" sz="2000" dirty="0" smtClean="0"/>
              <a:t>Google Alerts - </a:t>
            </a:r>
            <a:r>
              <a:rPr lang="en-US" sz="2000" dirty="0" smtClean="0">
                <a:hlinkClick r:id="rId2"/>
              </a:rPr>
              <a:t>http://www.google.com/alerts?hl=en</a:t>
            </a:r>
            <a:endParaRPr lang="en-US" sz="2000" dirty="0" smtClean="0"/>
          </a:p>
          <a:p>
            <a:pPr lvl="2">
              <a:lnSpc>
                <a:spcPct val="80000"/>
              </a:lnSpc>
            </a:pPr>
            <a:r>
              <a:rPr lang="en-US" sz="1900" dirty="0" smtClean="0"/>
              <a:t>Set delivery frequency</a:t>
            </a:r>
          </a:p>
          <a:p>
            <a:pPr lvl="1">
              <a:lnSpc>
                <a:spcPct val="80000"/>
              </a:lnSpc>
            </a:pPr>
            <a:r>
              <a:rPr lang="en-US" dirty="0" smtClean="0"/>
              <a:t>Legal blogs and newssites</a:t>
            </a:r>
          </a:p>
          <a:p>
            <a:pPr lvl="2">
              <a:lnSpc>
                <a:spcPct val="80000"/>
              </a:lnSpc>
            </a:pPr>
            <a:r>
              <a:rPr lang="en-US" sz="1900" dirty="0" smtClean="0"/>
              <a:t>Above the Law - </a:t>
            </a:r>
            <a:r>
              <a:rPr lang="en-US" sz="1900" dirty="0" smtClean="0">
                <a:hlinkClick r:id="rId3"/>
              </a:rPr>
              <a:t>http://abovethelaw.com/</a:t>
            </a:r>
            <a:r>
              <a:rPr lang="en-US" sz="1900" dirty="0" smtClean="0"/>
              <a:t> </a:t>
            </a:r>
          </a:p>
          <a:p>
            <a:pPr lvl="2">
              <a:lnSpc>
                <a:spcPct val="80000"/>
              </a:lnSpc>
            </a:pPr>
            <a:r>
              <a:rPr lang="en-US" sz="1900" dirty="0" smtClean="0"/>
              <a:t>Am Law Daily Blog - </a:t>
            </a:r>
            <a:r>
              <a:rPr lang="en-US" sz="1900" dirty="0" smtClean="0">
                <a:hlinkClick r:id="rId4"/>
              </a:rPr>
              <a:t>http://amlawdaily.typepad.com/amlawdaily/</a:t>
            </a:r>
            <a:r>
              <a:rPr lang="en-US" sz="1900" dirty="0" smtClean="0"/>
              <a:t> </a:t>
            </a:r>
          </a:p>
          <a:p>
            <a:pPr lvl="2">
              <a:lnSpc>
                <a:spcPct val="80000"/>
              </a:lnSpc>
            </a:pPr>
            <a:r>
              <a:rPr lang="en-US" sz="1900" dirty="0" smtClean="0"/>
              <a:t>Law Blog Law.com - </a:t>
            </a:r>
            <a:r>
              <a:rPr lang="en-US" sz="1900" dirty="0" smtClean="0">
                <a:hlinkClick r:id="rId5"/>
              </a:rPr>
              <a:t>http://www.law.com/jsp/law/index.jsp</a:t>
            </a:r>
            <a:endParaRPr lang="en-US" sz="1900" dirty="0" smtClean="0"/>
          </a:p>
          <a:p>
            <a:pPr lvl="3">
              <a:lnSpc>
                <a:spcPct val="80000"/>
              </a:lnSpc>
            </a:pPr>
            <a:r>
              <a:rPr lang="en-US" sz="1600" dirty="0" smtClean="0"/>
              <a:t>Newswire - </a:t>
            </a:r>
            <a:r>
              <a:rPr lang="en-US" sz="1600" dirty="0" smtClean="0">
                <a:hlinkClick r:id="rId6"/>
              </a:rPr>
              <a:t>http://store.law.com/registration/register.asp?subscribeto=nw</a:t>
            </a:r>
            <a:endParaRPr lang="en-US" sz="1600" dirty="0" smtClean="0"/>
          </a:p>
          <a:p>
            <a:pPr lvl="2">
              <a:lnSpc>
                <a:spcPct val="80000"/>
              </a:lnSpc>
            </a:pPr>
            <a:r>
              <a:rPr lang="en-US" sz="1900" dirty="0" smtClean="0"/>
              <a:t>Legal Pad - </a:t>
            </a:r>
            <a:r>
              <a:rPr lang="en-US" sz="1900" dirty="0" smtClean="0">
                <a:hlinkClick r:id="rId7"/>
              </a:rPr>
              <a:t>http://legalpad.typepad.com/</a:t>
            </a:r>
            <a:r>
              <a:rPr lang="en-US" sz="1900" dirty="0" smtClean="0"/>
              <a:t> </a:t>
            </a:r>
          </a:p>
          <a:p>
            <a:pPr lvl="2">
              <a:lnSpc>
                <a:spcPct val="80000"/>
              </a:lnSpc>
            </a:pPr>
            <a:r>
              <a:rPr lang="en-US" sz="1900" dirty="0" smtClean="0"/>
              <a:t>Overlawyered - </a:t>
            </a:r>
            <a:r>
              <a:rPr lang="en-US" sz="1900" dirty="0" smtClean="0">
                <a:hlinkClick r:id="rId8"/>
              </a:rPr>
              <a:t>http://overlawyered.com/</a:t>
            </a:r>
            <a:endParaRPr lang="en-US" sz="1900" dirty="0" smtClean="0"/>
          </a:p>
          <a:p>
            <a:pPr lvl="2">
              <a:lnSpc>
                <a:spcPct val="80000"/>
              </a:lnSpc>
            </a:pPr>
            <a:r>
              <a:rPr lang="en-US" sz="1900" dirty="0" smtClean="0"/>
              <a:t>Wall Street Journal Law Blog- </a:t>
            </a:r>
            <a:r>
              <a:rPr lang="en-US" sz="1900" dirty="0" smtClean="0">
                <a:hlinkClick r:id="rId9"/>
              </a:rPr>
              <a:t>http://blogs.wsj.com/law/</a:t>
            </a:r>
            <a:r>
              <a:rPr lang="en-US" sz="1900" dirty="0" smtClean="0"/>
              <a:t> </a:t>
            </a:r>
          </a:p>
          <a:p>
            <a:pPr lvl="1">
              <a:lnSpc>
                <a:spcPct val="80000"/>
              </a:lnSpc>
            </a:pPr>
            <a:r>
              <a:rPr lang="en-US" dirty="0" smtClean="0"/>
              <a:t>Business publications</a:t>
            </a:r>
          </a:p>
          <a:p>
            <a:pPr lvl="2">
              <a:lnSpc>
                <a:spcPct val="80000"/>
              </a:lnSpc>
            </a:pPr>
            <a:r>
              <a:rPr lang="en-US" sz="1900" dirty="0" smtClean="0"/>
              <a:t>Financial Times - </a:t>
            </a:r>
            <a:r>
              <a:rPr lang="en-US" sz="1900" dirty="0" smtClean="0">
                <a:hlinkClick r:id="rId10"/>
              </a:rPr>
              <a:t>http://www.ft.com/home/us</a:t>
            </a:r>
            <a:r>
              <a:rPr lang="en-US" sz="1900" dirty="0" smtClean="0"/>
              <a:t> </a:t>
            </a:r>
          </a:p>
          <a:p>
            <a:pPr lvl="2">
              <a:lnSpc>
                <a:spcPct val="80000"/>
              </a:lnSpc>
            </a:pPr>
            <a:r>
              <a:rPr lang="en-US" sz="1900" dirty="0" smtClean="0"/>
              <a:t>Wall Street Journal - </a:t>
            </a:r>
            <a:r>
              <a:rPr lang="en-US" sz="1900" dirty="0" smtClean="0">
                <a:hlinkClick r:id="rId11"/>
              </a:rPr>
              <a:t>http://online.wsj.com/home-page</a:t>
            </a:r>
            <a:r>
              <a:rPr lang="en-US" sz="1900" dirty="0" smtClean="0"/>
              <a:t> (includes Careers section)</a:t>
            </a:r>
            <a:endParaRPr lang="en-US"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Business Intelligence</a:t>
            </a:r>
            <a:endParaRPr lang="en-US" dirty="0"/>
          </a:p>
        </p:txBody>
      </p:sp>
      <p:sp>
        <p:nvSpPr>
          <p:cNvPr id="3" name="Content Placeholder 2"/>
          <p:cNvSpPr>
            <a:spLocks noGrp="1"/>
          </p:cNvSpPr>
          <p:nvPr>
            <p:ph idx="1"/>
          </p:nvPr>
        </p:nvSpPr>
        <p:spPr/>
        <p:txBody>
          <a:bodyPr/>
          <a:lstStyle/>
          <a:p>
            <a:pPr>
              <a:lnSpc>
                <a:spcPct val="80000"/>
              </a:lnSpc>
            </a:pPr>
            <a:r>
              <a:rPr lang="en-US" sz="2700" dirty="0" smtClean="0"/>
              <a:t>Research on Areas of Practice Relevant to Employers</a:t>
            </a:r>
          </a:p>
          <a:p>
            <a:pPr lvl="1">
              <a:lnSpc>
                <a:spcPct val="80000"/>
              </a:lnSpc>
            </a:pPr>
            <a:r>
              <a:rPr lang="en-US" dirty="0" smtClean="0"/>
              <a:t>ABA Administrative Law and Regulatory Practice Resources</a:t>
            </a:r>
          </a:p>
          <a:p>
            <a:pPr lvl="2">
              <a:lnSpc>
                <a:spcPct val="80000"/>
              </a:lnSpc>
            </a:pPr>
            <a:r>
              <a:rPr lang="en-US" dirty="0" smtClean="0"/>
              <a:t>Section Blog – </a:t>
            </a:r>
            <a:r>
              <a:rPr lang="en-US" i="1" dirty="0" smtClean="0"/>
              <a:t>Notice and Comment: </a:t>
            </a:r>
            <a:r>
              <a:rPr lang="en-US" dirty="0" smtClean="0">
                <a:hlinkClick r:id="rId2"/>
              </a:rPr>
              <a:t>http://regulatorypractice.blogspot.com</a:t>
            </a:r>
            <a:r>
              <a:rPr lang="en-US" dirty="0" smtClean="0"/>
              <a:t> </a:t>
            </a:r>
          </a:p>
          <a:p>
            <a:pPr lvl="3">
              <a:lnSpc>
                <a:spcPct val="80000"/>
              </a:lnSpc>
            </a:pPr>
            <a:r>
              <a:rPr lang="en-US" dirty="0" smtClean="0"/>
              <a:t>“Followers” Wanted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Background</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Business Intelligence</a:t>
            </a:r>
            <a:endParaRPr lang="en-US" dirty="0"/>
          </a:p>
        </p:txBody>
      </p:sp>
      <p:sp>
        <p:nvSpPr>
          <p:cNvPr id="3" name="Content Placeholder 2"/>
          <p:cNvSpPr>
            <a:spLocks noGrp="1"/>
          </p:cNvSpPr>
          <p:nvPr>
            <p:ph idx="1"/>
          </p:nvPr>
        </p:nvSpPr>
        <p:spPr/>
        <p:txBody>
          <a:bodyPr/>
          <a:lstStyle/>
          <a:p>
            <a:r>
              <a:rPr lang="en-US" sz="3200" dirty="0" smtClean="0"/>
              <a:t>Research on Areas of Practice Relevant to Employers</a:t>
            </a:r>
          </a:p>
          <a:p>
            <a:pPr lvl="1"/>
            <a:r>
              <a:rPr lang="en-US" dirty="0" smtClean="0"/>
              <a:t>Section Facebook Page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Business Intelligence</a:t>
            </a:r>
            <a:endParaRPr lang="en-US" dirty="0"/>
          </a:p>
        </p:txBody>
      </p:sp>
      <p:sp>
        <p:nvSpPr>
          <p:cNvPr id="3" name="Content Placeholder 2"/>
          <p:cNvSpPr>
            <a:spLocks noGrp="1"/>
          </p:cNvSpPr>
          <p:nvPr>
            <p:ph idx="1"/>
          </p:nvPr>
        </p:nvSpPr>
        <p:spPr>
          <a:xfrm>
            <a:off x="457200" y="1719262"/>
            <a:ext cx="8229600" cy="4757737"/>
          </a:xfrm>
        </p:spPr>
        <p:txBody>
          <a:bodyPr/>
          <a:lstStyle/>
          <a:p>
            <a:r>
              <a:rPr lang="en-US" dirty="0" smtClean="0"/>
              <a:t>Know What Kind of Work Constitutes “Regulatory Practice” Before You Apply</a:t>
            </a:r>
          </a:p>
          <a:p>
            <a:pPr lvl="1"/>
            <a:r>
              <a:rPr lang="en-US" dirty="0" smtClean="0"/>
              <a:t>Rulemaking</a:t>
            </a:r>
          </a:p>
          <a:p>
            <a:pPr lvl="2"/>
            <a:r>
              <a:rPr lang="en-US" dirty="0" smtClean="0"/>
              <a:t>Drafting regulations</a:t>
            </a:r>
          </a:p>
          <a:p>
            <a:pPr lvl="3"/>
            <a:r>
              <a:rPr lang="en-US" dirty="0" smtClean="0"/>
              <a:t>Identifying policy goals that regulation is designed to advance</a:t>
            </a:r>
          </a:p>
          <a:p>
            <a:pPr lvl="3"/>
            <a:r>
              <a:rPr lang="en-US" dirty="0" smtClean="0"/>
              <a:t>Determining how well regulation advances those goals</a:t>
            </a:r>
          </a:p>
          <a:p>
            <a:pPr lvl="3"/>
            <a:r>
              <a:rPr lang="en-US" dirty="0" smtClean="0"/>
              <a:t>Identifying incentives and disincentives for compliance</a:t>
            </a:r>
          </a:p>
          <a:p>
            <a:pPr lvl="4"/>
            <a:r>
              <a:rPr lang="en-US" dirty="0" smtClean="0"/>
              <a:t>Does regulation create externalities (e.g., ambiguities in coverage, disproportionate burdens)?</a:t>
            </a:r>
          </a:p>
          <a:p>
            <a:pPr lvl="3"/>
            <a:r>
              <a:rPr lang="en-US" dirty="0" smtClean="0"/>
              <a:t>Revising proposed regulation in light of public comment and policy goals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Business Intelligence</a:t>
            </a:r>
            <a:endParaRPr lang="en-US" dirty="0"/>
          </a:p>
        </p:txBody>
      </p:sp>
      <p:sp>
        <p:nvSpPr>
          <p:cNvPr id="3" name="Content Placeholder 2"/>
          <p:cNvSpPr>
            <a:spLocks noGrp="1"/>
          </p:cNvSpPr>
          <p:nvPr>
            <p:ph idx="1"/>
          </p:nvPr>
        </p:nvSpPr>
        <p:spPr/>
        <p:txBody>
          <a:bodyPr/>
          <a:lstStyle/>
          <a:p>
            <a:r>
              <a:rPr lang="en-US" dirty="0" smtClean="0"/>
              <a:t>Know What Kind of Work Constitutes “Regulatory Practice”</a:t>
            </a:r>
          </a:p>
          <a:p>
            <a:pPr lvl="1"/>
            <a:r>
              <a:rPr lang="en-US" dirty="0" smtClean="0"/>
              <a:t>Rulemaking</a:t>
            </a:r>
          </a:p>
          <a:p>
            <a:pPr lvl="2"/>
            <a:r>
              <a:rPr lang="en-US" dirty="0" smtClean="0"/>
              <a:t>Interpreting Regulations</a:t>
            </a:r>
          </a:p>
          <a:p>
            <a:pPr lvl="3"/>
            <a:r>
              <a:rPr lang="en-US" dirty="0" smtClean="0"/>
              <a:t>For agency</a:t>
            </a:r>
          </a:p>
          <a:p>
            <a:pPr lvl="3"/>
            <a:r>
              <a:rPr lang="en-US" dirty="0" smtClean="0"/>
              <a:t>For regulated entities</a:t>
            </a:r>
          </a:p>
          <a:p>
            <a:pPr lvl="3"/>
            <a:r>
              <a:rPr lang="en-US" dirty="0" smtClean="0"/>
              <a:t>For other agencies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Business Intelligence</a:t>
            </a:r>
            <a:endParaRPr lang="en-US" dirty="0"/>
          </a:p>
        </p:txBody>
      </p:sp>
      <p:sp>
        <p:nvSpPr>
          <p:cNvPr id="3" name="Content Placeholder 2"/>
          <p:cNvSpPr>
            <a:spLocks noGrp="1"/>
          </p:cNvSpPr>
          <p:nvPr>
            <p:ph idx="1"/>
          </p:nvPr>
        </p:nvSpPr>
        <p:spPr/>
        <p:txBody>
          <a:bodyPr/>
          <a:lstStyle/>
          <a:p>
            <a:r>
              <a:rPr lang="en-US" dirty="0" smtClean="0"/>
              <a:t>Know What Kind of Work Constitutes “Regulatory Practice”</a:t>
            </a:r>
          </a:p>
          <a:p>
            <a:pPr lvl="1"/>
            <a:r>
              <a:rPr lang="en-US" dirty="0" smtClean="0"/>
              <a:t>Adjudication</a:t>
            </a:r>
          </a:p>
          <a:p>
            <a:pPr lvl="2"/>
            <a:r>
              <a:rPr lang="en-US" dirty="0" smtClean="0"/>
              <a:t>Litigation counsel</a:t>
            </a:r>
          </a:p>
          <a:p>
            <a:pPr lvl="3"/>
            <a:r>
              <a:rPr lang="en-US" dirty="0" smtClean="0"/>
              <a:t>Before agency adjudicators (e.g., administrative law judges)</a:t>
            </a:r>
          </a:p>
          <a:p>
            <a:pPr lvl="3"/>
            <a:r>
              <a:rPr lang="en-US" dirty="0" smtClean="0"/>
              <a:t>Before appellate courts</a:t>
            </a:r>
          </a:p>
          <a:p>
            <a:pPr lvl="2"/>
            <a:r>
              <a:rPr lang="en-US" dirty="0" smtClean="0"/>
              <a:t>Adjudicators</a:t>
            </a:r>
          </a:p>
          <a:p>
            <a:pPr lvl="3"/>
            <a:r>
              <a:rPr lang="en-US" dirty="0" smtClean="0"/>
              <a:t>Adversary litigation</a:t>
            </a:r>
          </a:p>
          <a:p>
            <a:pPr lvl="3"/>
            <a:r>
              <a:rPr lang="en-US" dirty="0" smtClean="0"/>
              <a:t>Dispute resolution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Applying Business Intelligence</a:t>
            </a:r>
            <a:endParaRPr lang="en-US" dirty="0"/>
          </a:p>
        </p:txBody>
      </p:sp>
      <p:sp>
        <p:nvSpPr>
          <p:cNvPr id="46083" name="Rectangle 3"/>
          <p:cNvSpPr>
            <a:spLocks noGrp="1" noChangeArrowheads="1"/>
          </p:cNvSpPr>
          <p:nvPr>
            <p:ph type="body" idx="1"/>
          </p:nvPr>
        </p:nvSpPr>
        <p:spPr/>
        <p:txBody>
          <a:bodyPr/>
          <a:lstStyle/>
          <a:p>
            <a:pPr>
              <a:lnSpc>
                <a:spcPct val="90000"/>
              </a:lnSpc>
            </a:pPr>
            <a:r>
              <a:rPr lang="en-US" dirty="0" smtClean="0"/>
              <a:t>Identify Alternative Possibilities for Employment</a:t>
            </a:r>
          </a:p>
          <a:p>
            <a:pPr lvl="1">
              <a:lnSpc>
                <a:spcPct val="90000"/>
              </a:lnSpc>
            </a:pPr>
            <a:r>
              <a:rPr lang="en-US" sz="2400" dirty="0" smtClean="0"/>
              <a:t>Geographic</a:t>
            </a:r>
            <a:r>
              <a:rPr lang="en-US" sz="2400" dirty="0"/>
              <a:t>: Other </a:t>
            </a:r>
            <a:r>
              <a:rPr lang="en-US" sz="2400" dirty="0" smtClean="0"/>
              <a:t>cities/states</a:t>
            </a:r>
          </a:p>
          <a:p>
            <a:pPr lvl="2">
              <a:lnSpc>
                <a:spcPct val="90000"/>
              </a:lnSpc>
            </a:pPr>
            <a:r>
              <a:rPr lang="en-US" sz="2100" dirty="0" smtClean="0"/>
              <a:t>Private and public sector opportunities vary widely region to region</a:t>
            </a:r>
            <a:endParaRPr lang="en-US" sz="2100" dirty="0"/>
          </a:p>
          <a:p>
            <a:pPr lvl="1">
              <a:lnSpc>
                <a:spcPct val="90000"/>
              </a:lnSpc>
            </a:pPr>
            <a:r>
              <a:rPr lang="en-US" sz="2400" dirty="0" smtClean="0"/>
              <a:t>Firm/agency </a:t>
            </a:r>
            <a:r>
              <a:rPr lang="en-US" sz="2400" dirty="0"/>
              <a:t>size: Solo, small firms </a:t>
            </a:r>
            <a:r>
              <a:rPr lang="en-US" sz="2400" dirty="0" smtClean="0"/>
              <a:t>and smaller agencies may </a:t>
            </a:r>
            <a:r>
              <a:rPr lang="en-US" sz="2400" dirty="0"/>
              <a:t>be more adaptable, flexible in response to changing </a:t>
            </a:r>
            <a:r>
              <a:rPr lang="en-US" sz="2400" dirty="0" smtClean="0"/>
              <a:t>conditions</a:t>
            </a:r>
            <a:endParaRPr lang="en-US" sz="2400" dirty="0"/>
          </a:p>
          <a:p>
            <a:pPr lvl="1">
              <a:lnSpc>
                <a:spcPct val="90000"/>
              </a:lnSpc>
            </a:pPr>
            <a:r>
              <a:rPr lang="en-US" sz="2400" dirty="0"/>
              <a:t>“Find a job . . . even if it may not be what you had hoped or expected.  Get in somewhere.” (Partner)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Merging Branding and Business Intelligence</a:t>
            </a:r>
            <a:endParaRPr lang="en-US" dirty="0"/>
          </a:p>
        </p:txBody>
      </p:sp>
      <p:sp>
        <p:nvSpPr>
          <p:cNvPr id="47107" name="Rectangle 3"/>
          <p:cNvSpPr>
            <a:spLocks noGrp="1" noChangeArrowheads="1"/>
          </p:cNvSpPr>
          <p:nvPr>
            <p:ph type="body" idx="1"/>
          </p:nvPr>
        </p:nvSpPr>
        <p:spPr/>
        <p:txBody>
          <a:bodyPr/>
          <a:lstStyle/>
          <a:p>
            <a:r>
              <a:rPr lang="en-US" dirty="0" smtClean="0"/>
              <a:t>Start Networking During Law School</a:t>
            </a:r>
            <a:endParaRPr lang="en-US" dirty="0"/>
          </a:p>
          <a:p>
            <a:pPr lvl="1"/>
            <a:r>
              <a:rPr lang="en-US" dirty="0"/>
              <a:t>Within </a:t>
            </a:r>
            <a:r>
              <a:rPr lang="en-US" dirty="0" smtClean="0"/>
              <a:t>employer(s)</a:t>
            </a:r>
            <a:endParaRPr lang="en-US" dirty="0"/>
          </a:p>
          <a:p>
            <a:pPr lvl="2"/>
            <a:r>
              <a:rPr lang="en-US" dirty="0" smtClean="0"/>
              <a:t>Supervisors as potential mentors</a:t>
            </a:r>
            <a:endParaRPr lang="en-US" dirty="0"/>
          </a:p>
          <a:p>
            <a:pPr lvl="1"/>
            <a:r>
              <a:rPr lang="en-US" dirty="0"/>
              <a:t>Beyond employer</a:t>
            </a:r>
          </a:p>
          <a:p>
            <a:pPr lvl="2"/>
            <a:r>
              <a:rPr lang="en-US" dirty="0"/>
              <a:t>Mandatory and voluntary bar associations</a:t>
            </a:r>
          </a:p>
          <a:p>
            <a:pPr lvl="3"/>
            <a:r>
              <a:rPr lang="en-US" dirty="0"/>
              <a:t>Specialty areas of practice</a:t>
            </a:r>
          </a:p>
          <a:p>
            <a:pPr lvl="3"/>
            <a:r>
              <a:rPr lang="en-US" dirty="0"/>
              <a:t>Improvements in legal system</a:t>
            </a:r>
          </a:p>
          <a:p>
            <a:pPr lvl="2"/>
            <a:r>
              <a:rPr lang="en-US" dirty="0"/>
              <a:t>General bar associations (e.g., ABA, state or local bars)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Merging Branding and Business Intelligence</a:t>
            </a:r>
            <a:endParaRPr lang="en-US" dirty="0"/>
          </a:p>
        </p:txBody>
      </p:sp>
      <p:sp>
        <p:nvSpPr>
          <p:cNvPr id="45059" name="Rectangle 3"/>
          <p:cNvSpPr>
            <a:spLocks noGrp="1" noChangeArrowheads="1"/>
          </p:cNvSpPr>
          <p:nvPr>
            <p:ph type="body" idx="1"/>
          </p:nvPr>
        </p:nvSpPr>
        <p:spPr/>
        <p:txBody>
          <a:bodyPr/>
          <a:lstStyle/>
          <a:p>
            <a:r>
              <a:rPr lang="en-US" dirty="0" smtClean="0"/>
              <a:t>Explore </a:t>
            </a:r>
            <a:r>
              <a:rPr lang="en-US" dirty="0"/>
              <a:t>Where You Want to Be in </a:t>
            </a:r>
            <a:r>
              <a:rPr lang="en-US" dirty="0" smtClean="0"/>
              <a:t>Two to Three Years Out of Law School</a:t>
            </a:r>
          </a:p>
          <a:p>
            <a:pPr lvl="1"/>
            <a:r>
              <a:rPr lang="en-US" dirty="0" smtClean="0"/>
              <a:t>“As in every other arena of life, you must take care of yourself.” (Dr. Judith Sills)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dirty="0" smtClean="0"/>
              <a:t>Continuing Volatility in Legal  Profession Responses to Economy</a:t>
            </a:r>
            <a:endParaRPr lang="en-US" sz="3200" dirty="0"/>
          </a:p>
        </p:txBody>
      </p:sp>
      <p:sp>
        <p:nvSpPr>
          <p:cNvPr id="17411" name="Rectangle 3"/>
          <p:cNvSpPr>
            <a:spLocks noGrp="1" noChangeArrowheads="1"/>
          </p:cNvSpPr>
          <p:nvPr>
            <p:ph type="body" idx="1"/>
          </p:nvPr>
        </p:nvSpPr>
        <p:spPr>
          <a:xfrm>
            <a:off x="457200" y="1719263"/>
            <a:ext cx="8229600" cy="4910137"/>
          </a:xfrm>
        </p:spPr>
        <p:txBody>
          <a:bodyPr>
            <a:normAutofit/>
          </a:bodyPr>
          <a:lstStyle/>
          <a:p>
            <a:pPr>
              <a:lnSpc>
                <a:spcPct val="90000"/>
              </a:lnSpc>
            </a:pPr>
            <a:r>
              <a:rPr lang="en-US" sz="2100" dirty="0" smtClean="0"/>
              <a:t>National Law Journal, November 2010:</a:t>
            </a:r>
          </a:p>
          <a:p>
            <a:pPr lvl="1">
              <a:lnSpc>
                <a:spcPct val="90000"/>
              </a:lnSpc>
            </a:pPr>
            <a:r>
              <a:rPr lang="en-US" sz="1700" dirty="0" smtClean="0"/>
              <a:t>Nation’s top 250 law firms decreased in size by 1,400  lawyers</a:t>
            </a:r>
          </a:p>
          <a:p>
            <a:pPr lvl="1">
              <a:lnSpc>
                <a:spcPct val="90000"/>
              </a:lnSpc>
            </a:pPr>
            <a:r>
              <a:rPr lang="en-US" sz="1700" dirty="0" smtClean="0"/>
              <a:t>1.1 percent in 2010 (4 percent in 2009)</a:t>
            </a:r>
          </a:p>
          <a:p>
            <a:pPr lvl="2">
              <a:lnSpc>
                <a:spcPct val="90000"/>
              </a:lnSpc>
            </a:pPr>
            <a:r>
              <a:rPr lang="en-US" sz="1400" dirty="0" smtClean="0"/>
              <a:t>Associates decreased by nearly 1,000  (1.5 percent)</a:t>
            </a:r>
          </a:p>
          <a:p>
            <a:pPr>
              <a:lnSpc>
                <a:spcPct val="90000"/>
              </a:lnSpc>
            </a:pPr>
            <a:r>
              <a:rPr lang="en-US" sz="2100" dirty="0" smtClean="0"/>
              <a:t>American Lawyer Survey of Midlevel Associates (3</a:t>
            </a:r>
            <a:r>
              <a:rPr lang="en-US" sz="2100" baseline="30000" dirty="0" smtClean="0"/>
              <a:t>rd</a:t>
            </a:r>
            <a:r>
              <a:rPr lang="en-US" sz="2100" dirty="0" smtClean="0"/>
              <a:t>, 4</a:t>
            </a:r>
            <a:r>
              <a:rPr lang="en-US" sz="2100" baseline="30000" dirty="0" smtClean="0"/>
              <a:t>th</a:t>
            </a:r>
            <a:r>
              <a:rPr lang="en-US" sz="2100" dirty="0" smtClean="0"/>
              <a:t>, 5</a:t>
            </a:r>
            <a:r>
              <a:rPr lang="en-US" sz="2100" baseline="30000" dirty="0" smtClean="0"/>
              <a:t>th</a:t>
            </a:r>
            <a:r>
              <a:rPr lang="en-US" sz="2100" dirty="0" smtClean="0"/>
              <a:t> Year) (September 2010)</a:t>
            </a:r>
          </a:p>
          <a:p>
            <a:pPr lvl="1">
              <a:lnSpc>
                <a:spcPct val="90000"/>
              </a:lnSpc>
            </a:pPr>
            <a:r>
              <a:rPr lang="en-US" sz="1700" dirty="0" smtClean="0"/>
              <a:t>Nearly 80 percent said they were not worried about being laid off</a:t>
            </a:r>
          </a:p>
          <a:p>
            <a:pPr lvl="1">
              <a:lnSpc>
                <a:spcPct val="90000"/>
              </a:lnSpc>
            </a:pPr>
            <a:r>
              <a:rPr lang="en-US" sz="1700" dirty="0" smtClean="0"/>
              <a:t>Complaints:</a:t>
            </a:r>
          </a:p>
          <a:p>
            <a:pPr lvl="2">
              <a:lnSpc>
                <a:spcPct val="90000"/>
              </a:lnSpc>
            </a:pPr>
            <a:r>
              <a:rPr lang="en-US" sz="1400" dirty="0" smtClean="0"/>
              <a:t>Reduced benefits and salaries</a:t>
            </a:r>
          </a:p>
          <a:p>
            <a:pPr lvl="2">
              <a:lnSpc>
                <a:spcPct val="90000"/>
              </a:lnSpc>
            </a:pPr>
            <a:r>
              <a:rPr lang="en-US" sz="1400" dirty="0" smtClean="0"/>
              <a:t>Poor communications by firms (especially about becoming partner)</a:t>
            </a:r>
          </a:p>
          <a:p>
            <a:pPr lvl="2">
              <a:lnSpc>
                <a:spcPct val="90000"/>
              </a:lnSpc>
            </a:pPr>
            <a:r>
              <a:rPr lang="en-US" sz="1400" dirty="0" smtClean="0"/>
              <a:t>Heavier workloads</a:t>
            </a:r>
          </a:p>
          <a:p>
            <a:pPr lvl="2">
              <a:lnSpc>
                <a:spcPct val="90000"/>
              </a:lnSpc>
            </a:pPr>
            <a:r>
              <a:rPr lang="en-US" sz="1400" dirty="0" smtClean="0"/>
              <a:t>New promotion models  (e.g., based on performance reviews and mastery of certain skill sets)</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Guidance</a:t>
            </a:r>
            <a:endParaRPr lang="en-US" dirty="0"/>
          </a:p>
        </p:txBody>
      </p:sp>
      <p:sp>
        <p:nvSpPr>
          <p:cNvPr id="3" name="Content Placeholder 2"/>
          <p:cNvSpPr>
            <a:spLocks noGrp="1"/>
          </p:cNvSpPr>
          <p:nvPr>
            <p:ph idx="1"/>
          </p:nvPr>
        </p:nvSpPr>
        <p:spPr/>
        <p:txBody>
          <a:bodyPr/>
          <a:lstStyle/>
          <a:p>
            <a:r>
              <a:rPr lang="en-US" dirty="0" smtClean="0"/>
              <a:t>James T. O’Reilly, Careers in Administrative Law and Regulatory Practice (2010)</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Contact Data</a:t>
            </a:r>
          </a:p>
        </p:txBody>
      </p:sp>
      <p:sp>
        <p:nvSpPr>
          <p:cNvPr id="24579" name="Rectangle 3"/>
          <p:cNvSpPr>
            <a:spLocks noGrp="1" noChangeArrowheads="1"/>
          </p:cNvSpPr>
          <p:nvPr>
            <p:ph type="body" idx="1"/>
          </p:nvPr>
        </p:nvSpPr>
        <p:spPr/>
        <p:txBody>
          <a:bodyPr/>
          <a:lstStyle/>
          <a:p>
            <a:r>
              <a:rPr lang="en-US" dirty="0">
                <a:hlinkClick r:id="rId2"/>
              </a:rPr>
              <a:t>Jonathan.Rusch2@usdoj.gov</a:t>
            </a:r>
            <a:endParaRPr lang="en-US" dirty="0"/>
          </a:p>
          <a:p>
            <a:r>
              <a:rPr lang="en-US" dirty="0"/>
              <a:t>202-514-0631</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Law Students’ Responses</a:t>
            </a:r>
            <a:endParaRPr lang="en-US" dirty="0"/>
          </a:p>
        </p:txBody>
      </p:sp>
      <p:sp>
        <p:nvSpPr>
          <p:cNvPr id="51203" name="Rectangle 3"/>
          <p:cNvSpPr>
            <a:spLocks noGrp="1" noChangeArrowheads="1"/>
          </p:cNvSpPr>
          <p:nvPr>
            <p:ph type="body" idx="1"/>
          </p:nvPr>
        </p:nvSpPr>
        <p:spPr/>
        <p:txBody>
          <a:bodyPr/>
          <a:lstStyle/>
          <a:p>
            <a:pPr>
              <a:lnSpc>
                <a:spcPct val="90000"/>
              </a:lnSpc>
            </a:pPr>
            <a:r>
              <a:rPr lang="en-US" dirty="0"/>
              <a:t>“Why Are They Doing This to Me?”</a:t>
            </a:r>
          </a:p>
          <a:p>
            <a:pPr lvl="1">
              <a:lnSpc>
                <a:spcPct val="90000"/>
              </a:lnSpc>
            </a:pPr>
            <a:r>
              <a:rPr lang="en-US" dirty="0"/>
              <a:t>It’s not personal – really</a:t>
            </a:r>
          </a:p>
          <a:p>
            <a:pPr lvl="1">
              <a:lnSpc>
                <a:spcPct val="90000"/>
              </a:lnSpc>
            </a:pPr>
            <a:r>
              <a:rPr lang="en-US" dirty="0"/>
              <a:t>Economics of law practice</a:t>
            </a:r>
          </a:p>
          <a:p>
            <a:pPr lvl="2">
              <a:lnSpc>
                <a:spcPct val="90000"/>
              </a:lnSpc>
            </a:pPr>
            <a:r>
              <a:rPr lang="en-US" sz="2500" dirty="0"/>
              <a:t>Partners own the business, associates are mere employees</a:t>
            </a:r>
          </a:p>
          <a:p>
            <a:pPr lvl="2">
              <a:lnSpc>
                <a:spcPct val="90000"/>
              </a:lnSpc>
            </a:pPr>
            <a:r>
              <a:rPr lang="en-US" sz="2500" dirty="0"/>
              <a:t>Focus on more profitable work</a:t>
            </a:r>
          </a:p>
          <a:p>
            <a:pPr lvl="2">
              <a:lnSpc>
                <a:spcPct val="90000"/>
              </a:lnSpc>
            </a:pPr>
            <a:r>
              <a:rPr lang="en-US" sz="2500" dirty="0"/>
              <a:t>Supply of work diminished</a:t>
            </a:r>
          </a:p>
          <a:p>
            <a:pPr lvl="2">
              <a:lnSpc>
                <a:spcPct val="90000"/>
              </a:lnSpc>
            </a:pPr>
            <a:r>
              <a:rPr lang="en-US" sz="2500" dirty="0"/>
              <a:t>Overcapacity of legal staff</a:t>
            </a:r>
            <a:endParaRPr lang="en-US" dirty="0"/>
          </a:p>
          <a:p>
            <a:pPr>
              <a:lnSpc>
                <a:spcPct val="90000"/>
              </a:lnSpc>
            </a:pPr>
            <a:r>
              <a:rPr lang="en-US" dirty="0"/>
              <a:t>Need to Focus on New Realities of Practice</a:t>
            </a:r>
          </a:p>
          <a:p>
            <a:pPr lvl="1">
              <a:lnSpc>
                <a:spcPct val="90000"/>
              </a:lnSpc>
            </a:pPr>
            <a:r>
              <a:rPr lang="en-US" dirty="0"/>
              <a:t>That was then, this is now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Realities Include Regulatory Work</a:t>
            </a:r>
            <a:endParaRPr lang="en-US" dirty="0"/>
          </a:p>
        </p:txBody>
      </p:sp>
      <p:sp>
        <p:nvSpPr>
          <p:cNvPr id="18435" name="Rectangle 3"/>
          <p:cNvSpPr>
            <a:spLocks noGrp="1" noChangeArrowheads="1"/>
          </p:cNvSpPr>
          <p:nvPr>
            <p:ph type="body" idx="1"/>
          </p:nvPr>
        </p:nvSpPr>
        <p:spPr/>
        <p:txBody>
          <a:bodyPr>
            <a:normAutofit fontScale="92500"/>
          </a:bodyPr>
          <a:lstStyle/>
          <a:p>
            <a:r>
              <a:rPr lang="en-US" dirty="0" smtClean="0"/>
              <a:t>BTI Consulting Group Forecast (October 2010)</a:t>
            </a:r>
          </a:p>
          <a:p>
            <a:pPr lvl="1"/>
            <a:r>
              <a:rPr lang="en-US" dirty="0" smtClean="0"/>
              <a:t>Legal market for regulatory work expected to see slight (1.2 percent) but steady growth in 2011</a:t>
            </a:r>
          </a:p>
          <a:p>
            <a:pPr lvl="2"/>
            <a:r>
              <a:rPr lang="en-US" dirty="0" smtClean="0"/>
              <a:t>Regulatory legal market estimated at $5.53 billion</a:t>
            </a:r>
          </a:p>
          <a:p>
            <a:pPr lvl="1"/>
            <a:r>
              <a:rPr lang="en-US" dirty="0" smtClean="0"/>
              <a:t>Regulatory work will still command some of highest rate premiums in current legal market</a:t>
            </a:r>
          </a:p>
          <a:p>
            <a:pPr lvl="2"/>
            <a:r>
              <a:rPr lang="en-US" dirty="0" smtClean="0"/>
              <a:t>Predicted growth concentrated in key industries, including energy, transportation, and industrial manufacturing</a:t>
            </a:r>
          </a:p>
          <a:p>
            <a:pPr lvl="2"/>
            <a:r>
              <a:rPr lang="en-US" dirty="0" smtClean="0"/>
              <a:t>Also financial services, health care, accounting regulations, environmental, oil and gas regulations (post-Deepwater Horizon)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Areas of Regulatory Practice</a:t>
            </a:r>
            <a:endParaRPr lang="en-US" dirty="0"/>
          </a:p>
        </p:txBody>
      </p:sp>
      <p:sp>
        <p:nvSpPr>
          <p:cNvPr id="3" name="Content Placeholder 2"/>
          <p:cNvSpPr>
            <a:spLocks noGrp="1"/>
          </p:cNvSpPr>
          <p:nvPr>
            <p:ph idx="1"/>
          </p:nvPr>
        </p:nvSpPr>
        <p:spPr>
          <a:xfrm>
            <a:off x="457200" y="1719262"/>
            <a:ext cx="8229600" cy="4833937"/>
          </a:xfrm>
        </p:spPr>
        <p:txBody>
          <a:bodyPr>
            <a:normAutofit fontScale="70000" lnSpcReduction="20000"/>
          </a:bodyPr>
          <a:lstStyle/>
          <a:p>
            <a:r>
              <a:rPr lang="en-US" dirty="0" smtClean="0">
                <a:hlinkClick r:id="rId2"/>
              </a:rPr>
              <a:t>Agriculture</a:t>
            </a:r>
            <a:endParaRPr lang="en-US" dirty="0" smtClean="0"/>
          </a:p>
          <a:p>
            <a:r>
              <a:rPr lang="en-US" dirty="0" smtClean="0">
                <a:hlinkClick r:id="rId3"/>
              </a:rPr>
              <a:t>Antitrust and Trade Regulation</a:t>
            </a:r>
            <a:endParaRPr lang="en-US" dirty="0" smtClean="0"/>
          </a:p>
          <a:p>
            <a:r>
              <a:rPr lang="en-US" dirty="0" smtClean="0">
                <a:hlinkClick r:id="rId4"/>
              </a:rPr>
              <a:t>Banking and Financial Services</a:t>
            </a:r>
            <a:endParaRPr lang="en-US" dirty="0" smtClean="0"/>
          </a:p>
          <a:p>
            <a:r>
              <a:rPr lang="en-US" dirty="0" smtClean="0">
                <a:hlinkClick r:id="rId5"/>
              </a:rPr>
              <a:t>Benefits</a:t>
            </a:r>
            <a:endParaRPr lang="en-US" dirty="0" smtClean="0"/>
          </a:p>
          <a:p>
            <a:r>
              <a:rPr lang="en-US" dirty="0" smtClean="0">
                <a:hlinkClick r:id="rId6"/>
              </a:rPr>
              <a:t>Beverage Alcohol Practice</a:t>
            </a:r>
            <a:endParaRPr lang="en-US" dirty="0" smtClean="0"/>
          </a:p>
          <a:p>
            <a:r>
              <a:rPr lang="en-US" dirty="0" smtClean="0">
                <a:hlinkClick r:id="rId7"/>
              </a:rPr>
              <a:t>Communications</a:t>
            </a:r>
            <a:endParaRPr lang="en-US" dirty="0" smtClean="0"/>
          </a:p>
          <a:p>
            <a:r>
              <a:rPr lang="en-US" dirty="0" smtClean="0">
                <a:hlinkClick r:id="rId8"/>
              </a:rPr>
              <a:t>Consumer Products Regulation</a:t>
            </a:r>
            <a:endParaRPr lang="en-US" dirty="0" smtClean="0"/>
          </a:p>
          <a:p>
            <a:r>
              <a:rPr lang="en-US" dirty="0" smtClean="0">
                <a:hlinkClick r:id="rId9"/>
              </a:rPr>
              <a:t>Criminal Process</a:t>
            </a:r>
            <a:endParaRPr lang="en-US" dirty="0" smtClean="0"/>
          </a:p>
          <a:p>
            <a:r>
              <a:rPr lang="en-US" dirty="0" smtClean="0">
                <a:hlinkClick r:id="rId10"/>
              </a:rPr>
              <a:t>Education </a:t>
            </a:r>
            <a:endParaRPr lang="en-US" dirty="0" smtClean="0"/>
          </a:p>
          <a:p>
            <a:r>
              <a:rPr lang="en-US" dirty="0" smtClean="0">
                <a:hlinkClick r:id="rId11"/>
              </a:rPr>
              <a:t>Elections</a:t>
            </a:r>
            <a:endParaRPr lang="en-US" dirty="0" smtClean="0"/>
          </a:p>
          <a:p>
            <a:r>
              <a:rPr lang="en-US" dirty="0" smtClean="0">
                <a:hlinkClick r:id="rId12"/>
              </a:rPr>
              <a:t>Energy</a:t>
            </a:r>
            <a:endParaRPr lang="en-US" dirty="0" smtClean="0"/>
          </a:p>
          <a:p>
            <a:r>
              <a:rPr lang="en-US" dirty="0" smtClean="0">
                <a:hlinkClick r:id="rId13"/>
              </a:rPr>
              <a:t>Environmental and Natural Resources Regulation</a:t>
            </a:r>
            <a:endParaRPr lang="en-US" dirty="0" smtClean="0"/>
          </a:p>
          <a:p>
            <a:r>
              <a:rPr lang="en-US" dirty="0" smtClean="0">
                <a:hlinkClick r:id="rId14"/>
              </a:rPr>
              <a:t>Food and Drug</a:t>
            </a:r>
            <a:endParaRPr lang="en-US" dirty="0" smtClean="0"/>
          </a:p>
          <a:p>
            <a:r>
              <a:rPr lang="en-US" dirty="0" smtClean="0">
                <a:hlinkClick r:id="rId15"/>
              </a:rPr>
              <a:t>Government Personnel</a:t>
            </a:r>
            <a:endParaRPr lang="en-US" dirty="0" smtClean="0"/>
          </a:p>
          <a:p>
            <a:r>
              <a:rPr lang="en-US" dirty="0" smtClean="0">
                <a:hlinkClick r:id="rId16"/>
              </a:rPr>
              <a:t>Health and Human Service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Areas of Regulatory Practice</a:t>
            </a:r>
            <a:endParaRPr lang="en-US" dirty="0"/>
          </a:p>
        </p:txBody>
      </p:sp>
      <p:sp>
        <p:nvSpPr>
          <p:cNvPr id="3" name="Content Placeholder 2"/>
          <p:cNvSpPr>
            <a:spLocks noGrp="1"/>
          </p:cNvSpPr>
          <p:nvPr>
            <p:ph idx="1"/>
          </p:nvPr>
        </p:nvSpPr>
        <p:spPr>
          <a:xfrm>
            <a:off x="457200" y="1719262"/>
            <a:ext cx="8229600" cy="4910137"/>
          </a:xfrm>
        </p:spPr>
        <p:txBody>
          <a:bodyPr>
            <a:normAutofit fontScale="70000" lnSpcReduction="20000"/>
          </a:bodyPr>
          <a:lstStyle/>
          <a:p>
            <a:r>
              <a:rPr lang="en-US" dirty="0" smtClean="0">
                <a:hlinkClick r:id="rId2"/>
              </a:rPr>
              <a:t>Government Affairs and Legislative Process (i.e., Lobbying)</a:t>
            </a:r>
          </a:p>
          <a:p>
            <a:r>
              <a:rPr lang="en-US" dirty="0" smtClean="0">
                <a:hlinkClick r:id="rId2"/>
              </a:rPr>
              <a:t>Government Information and Right to Privacy</a:t>
            </a:r>
          </a:p>
          <a:p>
            <a:r>
              <a:rPr lang="en-US" dirty="0" smtClean="0">
                <a:hlinkClick r:id="rId2"/>
              </a:rPr>
              <a:t>Homeland Security and National Defense </a:t>
            </a:r>
            <a:endParaRPr lang="en-US" dirty="0" smtClean="0"/>
          </a:p>
          <a:p>
            <a:r>
              <a:rPr lang="en-US" dirty="0" smtClean="0">
                <a:hlinkClick r:id="rId3"/>
              </a:rPr>
              <a:t>Housing and Urban Development </a:t>
            </a:r>
            <a:endParaRPr lang="en-US" dirty="0" smtClean="0"/>
          </a:p>
          <a:p>
            <a:r>
              <a:rPr lang="en-US" dirty="0" smtClean="0">
                <a:hlinkClick r:id="rId4"/>
              </a:rPr>
              <a:t>Immigration and Naturalization</a:t>
            </a:r>
            <a:endParaRPr lang="en-US" dirty="0" smtClean="0"/>
          </a:p>
          <a:p>
            <a:r>
              <a:rPr lang="en-US" dirty="0" smtClean="0">
                <a:hlinkClick r:id="rId5"/>
              </a:rPr>
              <a:t>Insurance</a:t>
            </a:r>
            <a:endParaRPr lang="en-US" dirty="0" smtClean="0"/>
          </a:p>
          <a:p>
            <a:r>
              <a:rPr lang="en-US" dirty="0" smtClean="0">
                <a:hlinkClick r:id="rId6"/>
              </a:rPr>
              <a:t>Intellectual Property</a:t>
            </a:r>
            <a:endParaRPr lang="en-US" dirty="0" smtClean="0"/>
          </a:p>
          <a:p>
            <a:r>
              <a:rPr lang="en-US" dirty="0" smtClean="0">
                <a:hlinkClick r:id="rId7"/>
              </a:rPr>
              <a:t>International Law</a:t>
            </a:r>
            <a:endParaRPr lang="en-US" dirty="0" smtClean="0"/>
          </a:p>
          <a:p>
            <a:r>
              <a:rPr lang="en-US" dirty="0" smtClean="0">
                <a:hlinkClick r:id="rId8"/>
              </a:rPr>
              <a:t>International Trade and Customs</a:t>
            </a:r>
            <a:endParaRPr lang="en-US" dirty="0" smtClean="0"/>
          </a:p>
          <a:p>
            <a:r>
              <a:rPr lang="en-US" dirty="0" smtClean="0">
                <a:hlinkClick r:id="rId9"/>
              </a:rPr>
              <a:t>Labor and Employment</a:t>
            </a:r>
            <a:endParaRPr lang="en-US" dirty="0" smtClean="0"/>
          </a:p>
          <a:p>
            <a:r>
              <a:rPr lang="en-US" dirty="0" smtClean="0">
                <a:hlinkClick r:id="rId10"/>
              </a:rPr>
              <a:t>Postal Matters</a:t>
            </a:r>
            <a:endParaRPr lang="en-US" dirty="0" smtClean="0"/>
          </a:p>
          <a:p>
            <a:r>
              <a:rPr lang="en-US" dirty="0" smtClean="0">
                <a:hlinkClick r:id="rId11"/>
              </a:rPr>
              <a:t>Securities, Commodities, &amp; Exchanges</a:t>
            </a:r>
            <a:endParaRPr lang="en-US" dirty="0" smtClean="0"/>
          </a:p>
          <a:p>
            <a:r>
              <a:rPr lang="en-US" dirty="0" smtClean="0">
                <a:hlinkClick r:id="rId12"/>
              </a:rPr>
              <a:t>Transportation</a:t>
            </a:r>
            <a:endParaRPr lang="en-US" dirty="0" smtClean="0"/>
          </a:p>
          <a:p>
            <a:r>
              <a:rPr lang="en-US" dirty="0" smtClean="0">
                <a:hlinkClick r:id="rId13"/>
              </a:rPr>
              <a:t>Veterans Affairs</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Types of Regulatory Practice</a:t>
            </a:r>
            <a:endParaRPr lang="en-US" dirty="0"/>
          </a:p>
        </p:txBody>
      </p:sp>
      <p:sp>
        <p:nvSpPr>
          <p:cNvPr id="3" name="Content Placeholder 2"/>
          <p:cNvSpPr>
            <a:spLocks noGrp="1"/>
          </p:cNvSpPr>
          <p:nvPr>
            <p:ph idx="1"/>
          </p:nvPr>
        </p:nvSpPr>
        <p:spPr/>
        <p:txBody>
          <a:bodyPr/>
          <a:lstStyle/>
          <a:p>
            <a:r>
              <a:rPr lang="en-US" dirty="0" smtClean="0"/>
              <a:t>Private Practice</a:t>
            </a:r>
          </a:p>
          <a:p>
            <a:pPr lvl="1"/>
            <a:r>
              <a:rPr lang="en-US" dirty="0" smtClean="0"/>
              <a:t>Not just Big Law in big cities</a:t>
            </a:r>
          </a:p>
          <a:p>
            <a:pPr lvl="1"/>
            <a:r>
              <a:rPr lang="en-US" dirty="0" smtClean="0"/>
              <a:t>Successful regulatory practices include solo firms through megafirms</a:t>
            </a:r>
          </a:p>
          <a:p>
            <a:r>
              <a:rPr lang="en-US" dirty="0" smtClean="0"/>
              <a:t>Corporations</a:t>
            </a:r>
          </a:p>
          <a:p>
            <a:pPr lvl="1"/>
            <a:r>
              <a:rPr lang="en-US" dirty="0" smtClean="0"/>
              <a:t>More companies taking more work in-house</a:t>
            </a:r>
          </a:p>
          <a:p>
            <a:r>
              <a:rPr lang="en-US" dirty="0" smtClean="0"/>
              <a:t>Self-Regulatory Organizations</a:t>
            </a:r>
          </a:p>
          <a:p>
            <a:pPr lvl="1"/>
            <a:r>
              <a:rPr lang="en-US" dirty="0" smtClean="0"/>
              <a:t>Securities and commodities (FINRA, National Futures Association)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Types of Regulatory Practice</a:t>
            </a:r>
            <a:endParaRPr lang="en-US" dirty="0"/>
          </a:p>
        </p:txBody>
      </p:sp>
      <p:sp>
        <p:nvSpPr>
          <p:cNvPr id="3" name="Content Placeholder 2"/>
          <p:cNvSpPr>
            <a:spLocks noGrp="1"/>
          </p:cNvSpPr>
          <p:nvPr>
            <p:ph idx="1"/>
          </p:nvPr>
        </p:nvSpPr>
        <p:spPr>
          <a:xfrm>
            <a:off x="457200" y="1719262"/>
            <a:ext cx="8229600" cy="4986338"/>
          </a:xfrm>
        </p:spPr>
        <p:txBody>
          <a:bodyPr>
            <a:normAutofit lnSpcReduction="10000"/>
          </a:bodyPr>
          <a:lstStyle/>
          <a:p>
            <a:r>
              <a:rPr lang="en-US" dirty="0" smtClean="0"/>
              <a:t>Government Agencies</a:t>
            </a:r>
          </a:p>
          <a:p>
            <a:pPr lvl="1"/>
            <a:r>
              <a:rPr lang="en-US" dirty="0" smtClean="0"/>
              <a:t>Local</a:t>
            </a:r>
          </a:p>
          <a:p>
            <a:pPr lvl="1"/>
            <a:r>
              <a:rPr lang="en-US" dirty="0" smtClean="0"/>
              <a:t>State</a:t>
            </a:r>
          </a:p>
          <a:p>
            <a:pPr lvl="1"/>
            <a:r>
              <a:rPr lang="en-US" dirty="0" smtClean="0"/>
              <a:t>Regional</a:t>
            </a:r>
          </a:p>
          <a:p>
            <a:pPr lvl="2"/>
            <a:r>
              <a:rPr lang="en-US" dirty="0" smtClean="0"/>
              <a:t>Agencies created by interstate compact (e.g., Metro)</a:t>
            </a:r>
          </a:p>
          <a:p>
            <a:pPr lvl="2"/>
            <a:r>
              <a:rPr lang="en-US" dirty="0" smtClean="0"/>
              <a:t>U.S. Government-created corporations (e.g., St. Lawrence Seaway Development Corporation, Tennessee Valley Authority)</a:t>
            </a:r>
          </a:p>
          <a:p>
            <a:pPr lvl="1"/>
            <a:r>
              <a:rPr lang="en-US" dirty="0" smtClean="0"/>
              <a:t>Federal</a:t>
            </a:r>
          </a:p>
          <a:p>
            <a:pPr lvl="1"/>
            <a:r>
              <a:rPr lang="en-US" dirty="0" smtClean="0"/>
              <a:t>Bi- and Multinational (e.g., European Union)</a:t>
            </a:r>
          </a:p>
          <a:p>
            <a:r>
              <a:rPr lang="en-US" dirty="0" smtClean="0"/>
              <a:t>Public Interest Organizations</a:t>
            </a:r>
          </a:p>
        </p:txBody>
      </p:sp>
    </p:spTree>
  </p:cSld>
  <p:clrMapOvr>
    <a:masterClrMapping/>
  </p:clrMapOvr>
</p:sld>
</file>

<file path=ppt/theme/theme1.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2541</TotalTime>
  <Words>1219</Words>
  <Application>Microsoft Office PowerPoint</Application>
  <PresentationFormat>On-screen Show (4:3)</PresentationFormat>
  <Paragraphs>190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Network</vt:lpstr>
      <vt:lpstr> Careers in Administrative Law and Regulatory Practice</vt:lpstr>
      <vt:lpstr>Background</vt:lpstr>
      <vt:lpstr>Continuing Volatility in Legal  Profession Responses to Economy</vt:lpstr>
      <vt:lpstr>Law Students’ Responses</vt:lpstr>
      <vt:lpstr>Realities Include Regulatory Work</vt:lpstr>
      <vt:lpstr>Possible Areas of Regulatory Practice</vt:lpstr>
      <vt:lpstr>Possible Areas of Regulatory Practice</vt:lpstr>
      <vt:lpstr>Possible Types of Regulatory Practice</vt:lpstr>
      <vt:lpstr>Possible Types of Regulatory Practice</vt:lpstr>
      <vt:lpstr>A Strategy for Law Students</vt:lpstr>
      <vt:lpstr>Key Points</vt:lpstr>
      <vt:lpstr>Branding</vt:lpstr>
      <vt:lpstr>Developing Branding</vt:lpstr>
      <vt:lpstr>Business Intelligence</vt:lpstr>
      <vt:lpstr>Developing Business Intelligence</vt:lpstr>
      <vt:lpstr>Developing Business Intelligence</vt:lpstr>
      <vt:lpstr>Slide 17</vt:lpstr>
      <vt:lpstr>Slide 18</vt:lpstr>
      <vt:lpstr>Slide 19</vt:lpstr>
      <vt:lpstr>Slide 20</vt:lpstr>
      <vt:lpstr>Developing Business Intelligence</vt:lpstr>
      <vt:lpstr>Slide 22</vt:lpstr>
      <vt:lpstr>Slide 23</vt:lpstr>
      <vt:lpstr>Applying Business Intelligence</vt:lpstr>
      <vt:lpstr>Applying Business Intelligence</vt:lpstr>
      <vt:lpstr>Applying Business Intelligence</vt:lpstr>
      <vt:lpstr>Applying Business Intelligence</vt:lpstr>
      <vt:lpstr>Merging Branding and Business Intelligence</vt:lpstr>
      <vt:lpstr>Merging Branding and Business Intelligence</vt:lpstr>
      <vt:lpstr>Further Guidance</vt:lpstr>
      <vt:lpstr>Contact Data</vt:lpstr>
    </vt:vector>
  </TitlesOfParts>
  <Company>DOJ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Year Lawyer’s Survival Strategy</dc:title>
  <dc:creator>sectionuser</dc:creator>
  <cp:lastModifiedBy>jrusch</cp:lastModifiedBy>
  <cp:revision>96</cp:revision>
  <dcterms:created xsi:type="dcterms:W3CDTF">2009-03-09T14:00:25Z</dcterms:created>
  <dcterms:modified xsi:type="dcterms:W3CDTF">2011-01-27T15:04:14Z</dcterms:modified>
</cp:coreProperties>
</file>